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4"/>
  </p:sldMasterIdLst>
  <p:sldIdLst>
    <p:sldId id="290" r:id="rId5"/>
    <p:sldId id="309" r:id="rId6"/>
    <p:sldId id="317" r:id="rId7"/>
    <p:sldId id="310" r:id="rId8"/>
    <p:sldId id="315" r:id="rId9"/>
    <p:sldId id="311" r:id="rId10"/>
    <p:sldId id="312" r:id="rId11"/>
    <p:sldId id="313" r:id="rId12"/>
    <p:sldId id="314" r:id="rId13"/>
    <p:sldId id="316" r:id="rId14"/>
    <p:sldId id="29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1CA9D57-E099-8787-75FB-A8C28B08DDEF}" v="223" dt="2023-06-27T01:32:44.320"/>
    <p1510:client id="{15C4AC11-97F7-3C8B-A01A-66B30B57FA65}" v="111" dt="2023-07-12T19:22:32.662"/>
    <p1510:client id="{391BE180-B302-23E5-8A0C-A5287EFB3494}" v="376" dt="2023-07-05T01:08:10.585"/>
    <p1510:client id="{3E0C230B-A7E4-B782-E8E6-5F12CCEA52CD}" v="68" dt="2023-06-28T18:50:55.141"/>
    <p1510:client id="{45B2D1C6-E270-7E85-5876-C22538D9709A}" v="6" dt="2023-06-27T17:28:20.014"/>
    <p1510:client id="{9CEEF061-6217-F991-8203-AD0C580CC66A}" v="19" dt="2023-06-27T17:33:20.986"/>
    <p1510:client id="{E25181C5-1977-F2C1-2B0E-A6765D3A590A}" v="71" dt="2023-06-28T18:48:11.61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/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20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56902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515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9989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5746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1914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40905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84390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8332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2177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72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590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US" smtClean="0"/>
              <a:t>4/5/2024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3657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054" b="10249"/>
          <a:stretch/>
        </p:blipFill>
        <p:spPr>
          <a:xfrm>
            <a:off x="-162592" y="-23446"/>
            <a:ext cx="12354592" cy="690489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-81296" y="-8063"/>
            <a:ext cx="12354592" cy="6904892"/>
          </a:xfrm>
          <a:prstGeom prst="rect">
            <a:avLst/>
          </a:prstGeom>
          <a:solidFill>
            <a:schemeClr val="bg1">
              <a:alpha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85919" y="1155532"/>
            <a:ext cx="9144000" cy="2387600"/>
          </a:xfrm>
        </p:spPr>
        <p:txBody>
          <a:bodyPr>
            <a:normAutofit/>
          </a:bodyPr>
          <a:lstStyle/>
          <a:p>
            <a:r>
              <a:rPr lang="en-US" sz="4800" b="1">
                <a:solidFill>
                  <a:srgbClr val="FF0000"/>
                </a:solidFill>
                <a:ea typeface="+mj-lt"/>
                <a:cs typeface="+mj-lt"/>
              </a:rPr>
              <a:t>2023 Summer Workshop 2 </a:t>
            </a:r>
            <a:r>
              <a:rPr lang="en-US" sz="4800" b="1" i="1" dirty="0">
                <a:solidFill>
                  <a:srgbClr val="FF0000"/>
                </a:solidFill>
                <a:ea typeface="+mj-lt"/>
                <a:cs typeface="+mj-lt"/>
              </a:rPr>
              <a:t>Partnerships and Sales</a:t>
            </a:r>
            <a:endParaRPr lang="en-US" sz="4800" b="1" i="1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18359" y="3547937"/>
            <a:ext cx="9144000" cy="1655762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z="2800" b="1" dirty="0">
                <a:solidFill>
                  <a:schemeClr val="accent3"/>
                </a:solidFill>
              </a:rPr>
              <a:t>7/12/2023</a:t>
            </a:r>
          </a:p>
        </p:txBody>
      </p:sp>
      <p:pic>
        <p:nvPicPr>
          <p:cNvPr id="8" name="Picture 7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21D6AC89-C510-40DC-92B5-F32D5B4A7FF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406" y="5967547"/>
            <a:ext cx="759823" cy="7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9800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FD56-CB6A-4D7B-84F7-75822160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5102F"/>
                </a:solidFill>
                <a:latin typeface="TW Cen MT"/>
                <a:cs typeface="Calibri Light"/>
              </a:rPr>
              <a:t>Discussion 2: Takeaways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151CF-2789-469F-96EE-CCE60C05E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0849"/>
            <a:ext cx="10314516" cy="46461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For 10 minutes, let's discuss the main takeaways as they apply to your projects.</a:t>
            </a:r>
            <a:endParaRPr lang="en-US" dirty="0"/>
          </a:p>
        </p:txBody>
      </p:sp>
      <p:pic>
        <p:nvPicPr>
          <p:cNvPr id="5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21D6AC89-C510-40DC-92B5-F32D5B4A7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406" y="5967547"/>
            <a:ext cx="759823" cy="7598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4BEF32-C712-B245-7D9B-EC6F70C4D5F5}"/>
              </a:ext>
            </a:extLst>
          </p:cNvPr>
          <p:cNvSpPr txBox="1"/>
          <p:nvPr/>
        </p:nvSpPr>
        <p:spPr>
          <a:xfrm>
            <a:off x="2332234" y="6780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54707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D85FD4-94EB-42E8-9690-320728FF75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02559" y="2814220"/>
            <a:ext cx="9144000" cy="1033085"/>
          </a:xfrm>
        </p:spPr>
        <p:txBody>
          <a:bodyPr/>
          <a:lstStyle/>
          <a:p>
            <a:r>
              <a:rPr lang="en-US" b="1" dirty="0">
                <a:solidFill>
                  <a:schemeClr val="bg1"/>
                </a:solidFill>
                <a:latin typeface="TW Cen MT"/>
                <a:cs typeface="Calibri Light"/>
              </a:rPr>
              <a:t>Q&amp;A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7" name="Picture 6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46311C75-25B7-4E19-AF91-FF5F61153B5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406" y="5967547"/>
            <a:ext cx="759823" cy="75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3464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FD56-CB6A-4D7B-84F7-75822160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5102F"/>
                </a:solidFill>
                <a:latin typeface="TW Cen MT"/>
                <a:cs typeface="Calibri Light"/>
              </a:rPr>
              <a:t>What is a Partnership?</a:t>
            </a:r>
          </a:p>
        </p:txBody>
      </p:sp>
      <p:pic>
        <p:nvPicPr>
          <p:cNvPr id="5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21D6AC89-C510-40DC-92B5-F32D5B4A7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406" y="5967547"/>
            <a:ext cx="759823" cy="7598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4BEF32-C712-B245-7D9B-EC6F70C4D5F5}"/>
              </a:ext>
            </a:extLst>
          </p:cNvPr>
          <p:cNvSpPr txBox="1"/>
          <p:nvPr/>
        </p:nvSpPr>
        <p:spPr>
          <a:xfrm>
            <a:off x="2332234" y="6780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0" name="Picture 10" descr="Eduardo Saverin and Mark Zuckerberg when in Harvard&#10;Photo: from Facebook personal page">
            <a:extLst>
              <a:ext uri="{FF2B5EF4-FFF2-40B4-BE49-F238E27FC236}">
                <a16:creationId xmlns:a16="http://schemas.microsoft.com/office/drawing/2014/main" id="{BC9463C2-E784-3255-B63B-CA0CE66B9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18771" y="257203"/>
            <a:ext cx="5217347" cy="3982334"/>
          </a:xfrm>
          <a:prstGeom prst="rect">
            <a:avLst/>
          </a:prstGeom>
        </p:spPr>
      </p:pic>
      <p:pic>
        <p:nvPicPr>
          <p:cNvPr id="11" name="Picture 11" descr="The Aston Martin Cignet (partnership between Aston Martin and Toyota)&#10;Photo from BestCarMag taken in my (former) backyard">
            <a:extLst>
              <a:ext uri="{FF2B5EF4-FFF2-40B4-BE49-F238E27FC236}">
                <a16:creationId xmlns:a16="http://schemas.microsoft.com/office/drawing/2014/main" id="{065AB410-8E9E-12A1-B67F-694D2811699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4252" y="3813491"/>
            <a:ext cx="4267200" cy="2843461"/>
          </a:xfrm>
          <a:prstGeom prst="rect">
            <a:avLst/>
          </a:prstGeom>
        </p:spPr>
      </p:pic>
      <p:pic>
        <p:nvPicPr>
          <p:cNvPr id="12" name="Picture 12" descr="Photo of The Beatles&#10;Source: Wikimedia">
            <a:extLst>
              <a:ext uri="{FF2B5EF4-FFF2-40B4-BE49-F238E27FC236}">
                <a16:creationId xmlns:a16="http://schemas.microsoft.com/office/drawing/2014/main" id="{B14FF9FD-006A-BC49-70F5-68E882C787E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6844" y="1567839"/>
            <a:ext cx="3655718" cy="2649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92891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FD56-CB6A-4D7B-84F7-75822160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5102F"/>
                </a:solidFill>
                <a:latin typeface="TW Cen MT"/>
                <a:cs typeface="Calibri Light"/>
              </a:rPr>
              <a:t>What is a Partnership (for a Startup)?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151CF-2789-469F-96EE-CCE60C05E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0849"/>
            <a:ext cx="10314516" cy="46461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A startup partnership refers to a 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collaborative relationship</a:t>
            </a:r>
            <a:r>
              <a:rPr lang="en-US" dirty="0">
                <a:ea typeface="+mn-lt"/>
                <a:cs typeface="+mn-lt"/>
              </a:rPr>
              <a:t> between two or more startups or between a startup and an established company. These partnerships 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aim to leverage each other's resources, expertise, and networks to achieve mutual growth and success</a:t>
            </a:r>
            <a:r>
              <a:rPr lang="en-US" dirty="0">
                <a:ea typeface="+mn-lt"/>
                <a:cs typeface="+mn-lt"/>
              </a:rPr>
              <a:t>.</a:t>
            </a:r>
            <a:endParaRPr lang="en-US" dirty="0"/>
          </a:p>
        </p:txBody>
      </p:sp>
      <p:pic>
        <p:nvPicPr>
          <p:cNvPr id="5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21D6AC89-C510-40DC-92B5-F32D5B4A7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406" y="5967547"/>
            <a:ext cx="759823" cy="7598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4BEF32-C712-B245-7D9B-EC6F70C4D5F5}"/>
              </a:ext>
            </a:extLst>
          </p:cNvPr>
          <p:cNvSpPr txBox="1"/>
          <p:nvPr/>
        </p:nvSpPr>
        <p:spPr>
          <a:xfrm>
            <a:off x="2332234" y="6780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8900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FD56-CB6A-4D7B-84F7-75822160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5102F"/>
                </a:solidFill>
                <a:latin typeface="TW Cen MT"/>
                <a:cs typeface="Calibri Light"/>
              </a:rPr>
              <a:t>Types of Partnerships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151CF-2789-469F-96EE-CCE60C05E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0849"/>
            <a:ext cx="10314516" cy="464611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Strategic </a:t>
            </a:r>
            <a:r>
              <a:rPr lang="en-US" dirty="0">
                <a:ea typeface="+mn-lt"/>
                <a:cs typeface="+mn-lt"/>
              </a:rPr>
              <a:t>Partnerships: Collaboration between startups and established companies to achieve a specific strategic objective</a:t>
            </a:r>
            <a:endParaRPr lang="en-US" dirty="0"/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Supplier or Distribution</a:t>
            </a:r>
            <a:r>
              <a:rPr lang="en-US" dirty="0">
                <a:ea typeface="+mn-lt"/>
                <a:cs typeface="+mn-lt"/>
              </a:rPr>
              <a:t> Partnerships: Partnerships focused on the supply chain, distribution channels, or manufacturing processes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Investment </a:t>
            </a:r>
            <a:r>
              <a:rPr lang="en-US" dirty="0">
                <a:ea typeface="+mn-lt"/>
                <a:cs typeface="+mn-lt"/>
              </a:rPr>
              <a:t>Partnerships: Partnerships where established companies invest in startups, providing funding and resources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Research and Development (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R&amp;D</a:t>
            </a:r>
            <a:r>
              <a:rPr lang="en-US" dirty="0">
                <a:ea typeface="+mn-lt"/>
                <a:cs typeface="+mn-lt"/>
              </a:rPr>
              <a:t>) Partnerships: Collaborations aimed at advancing research and development efforts</a:t>
            </a:r>
          </a:p>
          <a:p>
            <a:pPr marL="0" indent="0">
              <a:buNone/>
            </a:pPr>
            <a:endParaRPr lang="en-US" dirty="0">
              <a:ea typeface="+mn-lt"/>
              <a:cs typeface="+mn-lt"/>
            </a:endParaRPr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Incubator or Accelerator</a:t>
            </a:r>
            <a:r>
              <a:rPr lang="en-US" dirty="0">
                <a:ea typeface="+mn-lt"/>
                <a:cs typeface="+mn-lt"/>
              </a:rPr>
              <a:t> Partnerships: Partnerships between startups and incubators/accelerators to provide support, mentorship, and resources</a:t>
            </a:r>
          </a:p>
        </p:txBody>
      </p:sp>
      <p:pic>
        <p:nvPicPr>
          <p:cNvPr id="5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21D6AC89-C510-40DC-92B5-F32D5B4A7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406" y="5967547"/>
            <a:ext cx="759823" cy="7598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4BEF32-C712-B245-7D9B-EC6F70C4D5F5}"/>
              </a:ext>
            </a:extLst>
          </p:cNvPr>
          <p:cNvSpPr txBox="1"/>
          <p:nvPr/>
        </p:nvSpPr>
        <p:spPr>
          <a:xfrm>
            <a:off x="2332234" y="6780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91261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FD56-CB6A-4D7B-84F7-75822160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5102F"/>
                </a:solidFill>
                <a:latin typeface="TW Cen MT"/>
                <a:cs typeface="Calibri Light"/>
              </a:rPr>
              <a:t>Discussion 1: Your Partnership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151CF-2789-469F-96EE-CCE60C05E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0849"/>
            <a:ext cx="10314516" cy="4646114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For 10 minutes, let's talk about partnership ideas or experiences.</a:t>
            </a:r>
            <a:endParaRPr lang="en-US" dirty="0"/>
          </a:p>
        </p:txBody>
      </p:sp>
      <p:pic>
        <p:nvPicPr>
          <p:cNvPr id="5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21D6AC89-C510-40DC-92B5-F32D5B4A7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406" y="5967547"/>
            <a:ext cx="759823" cy="7598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4BEF32-C712-B245-7D9B-EC6F70C4D5F5}"/>
              </a:ext>
            </a:extLst>
          </p:cNvPr>
          <p:cNvSpPr txBox="1"/>
          <p:nvPr/>
        </p:nvSpPr>
        <p:spPr>
          <a:xfrm>
            <a:off x="2332234" y="6780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4976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E2FD56-CB6A-4D7B-84F7-7582216069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C5102F"/>
                </a:solidFill>
                <a:latin typeface="TW Cen MT"/>
                <a:cs typeface="Calibri Light"/>
              </a:rPr>
              <a:t>Examples of Partnerships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6151CF-2789-469F-96EE-CCE60C05E0F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530849"/>
            <a:ext cx="10314516" cy="4646114"/>
          </a:xfrm>
        </p:spPr>
        <p:txBody>
          <a:bodyPr vert="horz" lIns="91440" tIns="45720" rIns="91440" bIns="45720" rtlCol="0" anchor="t">
            <a:normAutofit fontScale="77500" lnSpcReduction="20000"/>
          </a:bodyPr>
          <a:lstStyle/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Strategic</a:t>
            </a:r>
            <a:r>
              <a:rPr lang="en-US" dirty="0">
                <a:ea typeface="+mn-lt"/>
                <a:cs typeface="+mn-lt"/>
              </a:rPr>
              <a:t>: Joint product development, co-marketing campaigns, strategic alliances, technology licensing agreements. </a:t>
            </a:r>
            <a:r>
              <a:rPr lang="en-US" i="1" dirty="0">
                <a:ea typeface="+mn-lt"/>
                <a:cs typeface="+mn-lt"/>
              </a:rPr>
              <a:t>Examples: Google, IBM</a:t>
            </a:r>
            <a:endParaRPr lang="en-US" i="1" dirty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Supplier or Distribution</a:t>
            </a:r>
            <a:r>
              <a:rPr lang="en-US" dirty="0">
                <a:ea typeface="+mn-lt"/>
                <a:cs typeface="+mn-lt"/>
              </a:rPr>
              <a:t>: Supplier agreements, distribution partnerships, contract manufacturing arrangements. </a:t>
            </a:r>
            <a:r>
              <a:rPr lang="en-US" i="1" dirty="0">
                <a:ea typeface="+mn-lt"/>
                <a:cs typeface="+mn-lt"/>
              </a:rPr>
              <a:t>Example: Microsoft, Arrow</a:t>
            </a:r>
            <a:endParaRPr lang="en-US" i="1" dirty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Investment</a:t>
            </a:r>
            <a:r>
              <a:rPr lang="en-US" dirty="0">
                <a:ea typeface="+mn-lt"/>
                <a:cs typeface="+mn-lt"/>
              </a:rPr>
              <a:t>: VC investments, corporate venture funds, angel investor partnerships, venture studios. </a:t>
            </a:r>
            <a:r>
              <a:rPr lang="en-US" i="1" dirty="0">
                <a:ea typeface="+mn-lt"/>
                <a:cs typeface="+mn-lt"/>
              </a:rPr>
              <a:t>Examples: Canon, NLC</a:t>
            </a:r>
            <a:endParaRPr lang="en-US" i="1" dirty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dirty="0">
                <a:ea typeface="+mn-lt"/>
                <a:cs typeface="+mn-lt"/>
              </a:rPr>
              <a:t>Research and Development (</a:t>
            </a: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R&amp;D</a:t>
            </a:r>
            <a:r>
              <a:rPr lang="en-US" dirty="0">
                <a:ea typeface="+mn-lt"/>
                <a:cs typeface="+mn-lt"/>
              </a:rPr>
              <a:t>): Co-development projects, joint research initiatives, technology transfer agreements. </a:t>
            </a:r>
            <a:r>
              <a:rPr lang="en-US" i="1" dirty="0">
                <a:ea typeface="+mn-lt"/>
                <a:cs typeface="+mn-lt"/>
              </a:rPr>
              <a:t>Example: IBM, AWS, Google, Microsoft, Hamamatsu</a:t>
            </a:r>
            <a:endParaRPr lang="en-US" i="1" dirty="0"/>
          </a:p>
          <a:p>
            <a:pPr marL="0" indent="0">
              <a:buNone/>
            </a:pPr>
            <a:endParaRPr lang="en-US"/>
          </a:p>
          <a:p>
            <a:pPr marL="0" indent="0">
              <a:buNone/>
            </a:pPr>
            <a:r>
              <a:rPr lang="en-US" dirty="0">
                <a:highlight>
                  <a:srgbClr val="FFFF00"/>
                </a:highlight>
                <a:ea typeface="+mn-lt"/>
                <a:cs typeface="+mn-lt"/>
              </a:rPr>
              <a:t>Incubator or Accelerator</a:t>
            </a:r>
            <a:r>
              <a:rPr lang="en-US" dirty="0">
                <a:ea typeface="+mn-lt"/>
                <a:cs typeface="+mn-lt"/>
              </a:rPr>
              <a:t>: Startup incubator programs, accelerator partnerships, shared workspace collaborations. </a:t>
            </a:r>
            <a:r>
              <a:rPr lang="en-US" i="1" dirty="0">
                <a:ea typeface="+mn-lt"/>
                <a:cs typeface="+mn-lt"/>
              </a:rPr>
              <a:t>Example: Google</a:t>
            </a:r>
          </a:p>
        </p:txBody>
      </p:sp>
      <p:pic>
        <p:nvPicPr>
          <p:cNvPr id="5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21D6AC89-C510-40DC-92B5-F32D5B4A7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406" y="5967547"/>
            <a:ext cx="759823" cy="7598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4BEF32-C712-B245-7D9B-EC6F70C4D5F5}"/>
              </a:ext>
            </a:extLst>
          </p:cNvPr>
          <p:cNvSpPr txBox="1"/>
          <p:nvPr/>
        </p:nvSpPr>
        <p:spPr>
          <a:xfrm>
            <a:off x="2332234" y="6780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614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21D6AC89-C510-40DC-92B5-F32D5B4A7FF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406" y="5967547"/>
            <a:ext cx="759823" cy="7598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4BEF32-C712-B245-7D9B-EC6F70C4D5F5}"/>
              </a:ext>
            </a:extLst>
          </p:cNvPr>
          <p:cNvSpPr txBox="1"/>
          <p:nvPr/>
        </p:nvSpPr>
        <p:spPr>
          <a:xfrm>
            <a:off x="2332234" y="6780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  <p:pic>
        <p:nvPicPr>
          <p:cNvPr id="17" name="Picture 17" descr="Number of Partnerships and Success Rate, according to R2G">
            <a:extLst>
              <a:ext uri="{FF2B5EF4-FFF2-40B4-BE49-F238E27FC236}">
                <a16:creationId xmlns:a16="http://schemas.microsoft.com/office/drawing/2014/main" id="{79606D1E-52DC-6D72-32BD-48ED5927F7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331" y="232709"/>
            <a:ext cx="10894827" cy="6250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53542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Main reasons behind partnership's failure according to R2G">
            <a:extLst>
              <a:ext uri="{FF2B5EF4-FFF2-40B4-BE49-F238E27FC236}">
                <a16:creationId xmlns:a16="http://schemas.microsoft.com/office/drawing/2014/main" id="{3F221891-5A0E-CD89-A722-973B479DE7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72" y="160595"/>
            <a:ext cx="11230863" cy="6341879"/>
          </a:xfrm>
          <a:prstGeom prst="rect">
            <a:avLst/>
          </a:prstGeom>
        </p:spPr>
      </p:pic>
      <p:pic>
        <p:nvPicPr>
          <p:cNvPr id="5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21D6AC89-C510-40DC-92B5-F32D5B4A7F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406" y="5967547"/>
            <a:ext cx="759823" cy="7598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4BEF32-C712-B245-7D9B-EC6F70C4D5F5}"/>
              </a:ext>
            </a:extLst>
          </p:cNvPr>
          <p:cNvSpPr txBox="1"/>
          <p:nvPr/>
        </p:nvSpPr>
        <p:spPr>
          <a:xfrm>
            <a:off x="2332234" y="6780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434533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1" descr="Partnership Expectation Gaps Between Corporates and Startups according to R2G">
            <a:extLst>
              <a:ext uri="{FF2B5EF4-FFF2-40B4-BE49-F238E27FC236}">
                <a16:creationId xmlns:a16="http://schemas.microsoft.com/office/drawing/2014/main" id="{6290C63C-8159-425D-E805-A243DEA140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87" y="140105"/>
            <a:ext cx="11327663" cy="6338556"/>
          </a:xfrm>
          <a:prstGeom prst="rect">
            <a:avLst/>
          </a:prstGeom>
        </p:spPr>
      </p:pic>
      <p:pic>
        <p:nvPicPr>
          <p:cNvPr id="5" name="Picture 4" descr="A drawing of a cartoon character&#10;&#10;Description generated with high confidence">
            <a:extLst>
              <a:ext uri="{FF2B5EF4-FFF2-40B4-BE49-F238E27FC236}">
                <a16:creationId xmlns:a16="http://schemas.microsoft.com/office/drawing/2014/main" id="{21D6AC89-C510-40DC-92B5-F32D5B4A7FF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3406" y="5967547"/>
            <a:ext cx="759823" cy="7598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E4BEF32-C712-B245-7D9B-EC6F70C4D5F5}"/>
              </a:ext>
            </a:extLst>
          </p:cNvPr>
          <p:cNvSpPr txBox="1"/>
          <p:nvPr/>
        </p:nvSpPr>
        <p:spPr>
          <a:xfrm>
            <a:off x="2332234" y="67809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5641053"/>
      </p:ext>
    </p:extLst>
  </p:cSld>
  <p:clrMapOvr>
    <a:masterClrMapping/>
  </p:clrMapOvr>
</p:sld>
</file>

<file path=ppt/theme/theme1.xml><?xml version="1.0" encoding="utf-8"?>
<a:theme xmlns:a="http://schemas.openxmlformats.org/drawingml/2006/main" name="President's Innovation Challenge">
  <a:themeElements>
    <a:clrScheme name="Custom 10">
      <a:dk1>
        <a:srgbClr val="000000"/>
      </a:dk1>
      <a:lt1>
        <a:sysClr val="window" lastClr="FFFFFF"/>
      </a:lt1>
      <a:dk2>
        <a:srgbClr val="FF96C8"/>
      </a:dk2>
      <a:lt2>
        <a:srgbClr val="E7E6E6"/>
      </a:lt2>
      <a:accent1>
        <a:srgbClr val="FF1932"/>
      </a:accent1>
      <a:accent2>
        <a:srgbClr val="FF96C8"/>
      </a:accent2>
      <a:accent3>
        <a:srgbClr val="C5102F"/>
      </a:accent3>
      <a:accent4>
        <a:srgbClr val="3F0040"/>
      </a:accent4>
      <a:accent5>
        <a:srgbClr val="434343"/>
      </a:accent5>
      <a:accent6>
        <a:srgbClr val="ADADAD"/>
      </a:accent6>
      <a:hlink>
        <a:srgbClr val="FB2646"/>
      </a:hlink>
      <a:folHlink>
        <a:srgbClr val="C5102F"/>
      </a:folHlink>
    </a:clrScheme>
    <a:fontScheme name="Custom 3">
      <a:majorFont>
        <a:latin typeface="Tw Cen MT"/>
        <a:ea typeface=""/>
        <a:cs typeface=""/>
      </a:majorFont>
      <a:minorFont>
        <a:latin typeface="Trebuchet MS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ident's Innovation Challenge" id="{D8F9E326-B241-4634-9A1E-AA51240CEA8A}" vid="{8835ABA3-C186-497A-8CED-F50B943C746C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0 xmlns="0627ec0e-60c5-4405-98ba-0b09fef843a0" xsi:nil="true"/>
    <SharedWithUsers xmlns="d6102c02-c387-4e05-aee2-a30aa4ebf531">
      <UserInfo>
        <DisplayName>Guyshan, Leo</DisplayName>
        <AccountId>32762</AccountId>
        <AccountType/>
      </UserInfo>
    </SharedWithUsers>
    <lcf76f155ced4ddcb4097134ff3c332f xmlns="0627ec0e-60c5-4405-98ba-0b09fef843a0">
      <Terms xmlns="http://schemas.microsoft.com/office/infopath/2007/PartnerControls"/>
    </lcf76f155ced4ddcb4097134ff3c332f>
    <TaxCatchAll xmlns="b8b8e0f1-2cfd-4992-bb56-12bfd56175d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785C1C3D34C964C9A2B5D892B1D4282" ma:contentTypeVersion="" ma:contentTypeDescription="Create a new document." ma:contentTypeScope="" ma:versionID="126c5a847639dde6334cde0e6423053c">
  <xsd:schema xmlns:xsd="http://www.w3.org/2001/XMLSchema" xmlns:xs="http://www.w3.org/2001/XMLSchema" xmlns:p="http://schemas.microsoft.com/office/2006/metadata/properties" xmlns:ns2="0627ec0e-60c5-4405-98ba-0b09fef843a0" xmlns:ns3="d6102c02-c387-4e05-aee2-a30aa4ebf531" xmlns:ns4="92189f96-18b6-4ce7-a223-1f352ebb1e25" xmlns:ns5="b8b8e0f1-2cfd-4992-bb56-12bfd56175de" targetNamespace="http://schemas.microsoft.com/office/2006/metadata/properties" ma:root="true" ma:fieldsID="025f10e905b1ff5a77ae959ef3e34adb" ns2:_="" ns3:_="" ns4:_="" ns5:_="">
    <xsd:import namespace="0627ec0e-60c5-4405-98ba-0b09fef843a0"/>
    <xsd:import namespace="d6102c02-c387-4e05-aee2-a30aa4ebf531"/>
    <xsd:import namespace="92189f96-18b6-4ce7-a223-1f352ebb1e25"/>
    <xsd:import namespace="b8b8e0f1-2cfd-4992-bb56-12bfd56175d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4:SharedWithDetails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Description0" minOccurs="0"/>
                <xsd:element ref="ns2:MediaServiceAutoTag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LengthInSeconds" minOccurs="0"/>
                <xsd:element ref="ns2:lcf76f155ced4ddcb4097134ff3c332f" minOccurs="0"/>
                <xsd:element ref="ns5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627ec0e-60c5-4405-98ba-0b09fef843a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3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4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Description0" ma:index="15" nillable="true" ma:displayName="Description" ma:internalName="Description0">
      <xsd:simpleType>
        <xsd:restriction base="dms:Text">
          <xsd:maxLength value="255"/>
        </xsd:restriction>
      </xsd:simpleType>
    </xsd:element>
    <xsd:element name="MediaServiceAutoTags" ma:index="16" nillable="true" ma:displayName="Tags" ma:internalName="MediaServiceAutoTags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  <xsd:element name="MediaServiceGenerationTime" ma:index="18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9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20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a8107521-1385-498b-8889-bf2cd8dee38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5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6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02c02-c387-4e05-aee2-a30aa4ebf531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2189f96-18b6-4ce7-a223-1f352ebb1e25" elementFormDefault="qualified">
    <xsd:import namespace="http://schemas.microsoft.com/office/2006/documentManagement/types"/>
    <xsd:import namespace="http://schemas.microsoft.com/office/infopath/2007/PartnerControls"/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8b8e0f1-2cfd-4992-bb56-12bfd56175de" elementFormDefault="qualified">
    <xsd:import namespace="http://schemas.microsoft.com/office/2006/documentManagement/types"/>
    <xsd:import namespace="http://schemas.microsoft.com/office/infopath/2007/PartnerControls"/>
    <xsd:element name="TaxCatchAll" ma:index="24" nillable="true" ma:displayName="Taxonomy Catch All Column" ma:hidden="true" ma:list="{afc66b6e-6a2a-4d0c-a9df-3ebea852055d}" ma:internalName="TaxCatchAll" ma:showField="CatchAllData" ma:web="b8b8e0f1-2cfd-4992-bb56-12bfd56175d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F95212D-8B9B-4694-9180-CB492EE8FBC8}">
  <ds:schemaRefs>
    <ds:schemaRef ds:uri="0627ec0e-60c5-4405-98ba-0b09fef843a0"/>
    <ds:schemaRef ds:uri="b8b8e0f1-2cfd-4992-bb56-12bfd56175de"/>
    <ds:schemaRef ds:uri="d6102c02-c387-4e05-aee2-a30aa4ebf531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E1581BA0-446B-4482-9ABE-F2616F7AEE4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4FF907B-A1B3-48E1-9206-BC799F8716A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0627ec0e-60c5-4405-98ba-0b09fef843a0"/>
    <ds:schemaRef ds:uri="d6102c02-c387-4e05-aee2-a30aa4ebf531"/>
    <ds:schemaRef ds:uri="92189f96-18b6-4ce7-a223-1f352ebb1e25"/>
    <ds:schemaRef ds:uri="b8b8e0f1-2cfd-4992-bb56-12bfd56175d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President's Innovation Challenge</Template>
  <Application>Microsoft Office PowerPoint</Application>
  <PresentationFormat>Widescreen</PresentationFormat>
  <Slides>11</Slides>
  <Notes>0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President's Innovation Challenge</vt:lpstr>
      <vt:lpstr>2023 Summer Workshop 2 Partnerships and Sales</vt:lpstr>
      <vt:lpstr>What is a Partnership?</vt:lpstr>
      <vt:lpstr>What is a Partnership (for a Startup)?</vt:lpstr>
      <vt:lpstr>Types of Partnerships</vt:lpstr>
      <vt:lpstr>Discussion 1: Your Partnership</vt:lpstr>
      <vt:lpstr>Examples of Partnerships</vt:lpstr>
      <vt:lpstr>PowerPoint Presentation</vt:lpstr>
      <vt:lpstr>PowerPoint Presentation</vt:lpstr>
      <vt:lpstr>PowerPoint Presentation</vt:lpstr>
      <vt:lpstr>Discussion 2: Takeaways</vt:lpstr>
      <vt:lpstr>Q&amp;A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Product Update: Final Judging &amp; Summer 2020</dc:title>
  <dc:creator/>
  <cp:revision>243</cp:revision>
  <dcterms:created xsi:type="dcterms:W3CDTF">2020-05-04T19:03:03Z</dcterms:created>
  <dcterms:modified xsi:type="dcterms:W3CDTF">2024-04-05T17:41:34Z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0x010100C785C1C3D34C964C9A2B5D892B1D4282</vt:lpwstr>
  </property>
  <property fmtid="{D5CDD505-2E9C-101B-9397-08002B2CF9AE}" pid="3" name="Order">
    <vt:r8>8200</vt:r8>
  </property>
  <property fmtid="{D5CDD505-2E9C-101B-9397-08002B2CF9AE}" pid="4" name="_SourceUrl">
    <vt:lpwstr/>
  </property>
  <property fmtid="{D5CDD505-2E9C-101B-9397-08002B2CF9AE}" pid="5" name="_SharedFileIndex">
    <vt:lpwstr/>
  </property>
  <property fmtid="{D5CDD505-2E9C-101B-9397-08002B2CF9AE}" pid="6" name="ComplianceAssetId">
    <vt:lpwstr/>
  </property>
  <property fmtid="{D5CDD505-2E9C-101B-9397-08002B2CF9AE}" pid="7" name="MediaServiceImageTags">
    <vt:lpwstr/>
  </property>
</Properties>
</file>