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7.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30.jpg" ContentType="image/jpg"/>
  <Override PartName="/ppt/media/image31.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48" r:id="rId5"/>
  </p:sldMasterIdLst>
  <p:notesMasterIdLst>
    <p:notesMasterId r:id="rId56"/>
  </p:notesMasterIdLst>
  <p:handoutMasterIdLst>
    <p:handoutMasterId r:id="rId57"/>
  </p:handoutMasterIdLst>
  <p:sldIdLst>
    <p:sldId id="636" r:id="rId6"/>
    <p:sldId id="640" r:id="rId7"/>
    <p:sldId id="675" r:id="rId8"/>
    <p:sldId id="657" r:id="rId9"/>
    <p:sldId id="1330" r:id="rId10"/>
    <p:sldId id="667" r:id="rId11"/>
    <p:sldId id="652" r:id="rId12"/>
    <p:sldId id="660" r:id="rId13"/>
    <p:sldId id="642" r:id="rId14"/>
    <p:sldId id="643" r:id="rId15"/>
    <p:sldId id="644" r:id="rId16"/>
    <p:sldId id="1337" r:id="rId17"/>
    <p:sldId id="1331" r:id="rId18"/>
    <p:sldId id="1332" r:id="rId19"/>
    <p:sldId id="1309" r:id="rId20"/>
    <p:sldId id="1324" r:id="rId21"/>
    <p:sldId id="1325" r:id="rId22"/>
    <p:sldId id="1326" r:id="rId23"/>
    <p:sldId id="1327" r:id="rId24"/>
    <p:sldId id="1328" r:id="rId25"/>
    <p:sldId id="1329" r:id="rId26"/>
    <p:sldId id="641" r:id="rId27"/>
    <p:sldId id="649" r:id="rId28"/>
    <p:sldId id="656" r:id="rId29"/>
    <p:sldId id="324" r:id="rId30"/>
    <p:sldId id="257" r:id="rId31"/>
    <p:sldId id="291" r:id="rId32"/>
    <p:sldId id="647" r:id="rId33"/>
    <p:sldId id="661" r:id="rId34"/>
    <p:sldId id="271" r:id="rId35"/>
    <p:sldId id="272" r:id="rId36"/>
    <p:sldId id="1335" r:id="rId37"/>
    <p:sldId id="273" r:id="rId38"/>
    <p:sldId id="274" r:id="rId39"/>
    <p:sldId id="283" r:id="rId40"/>
    <p:sldId id="325" r:id="rId41"/>
    <p:sldId id="326" r:id="rId42"/>
    <p:sldId id="295" r:id="rId43"/>
    <p:sldId id="296" r:id="rId44"/>
    <p:sldId id="674" r:id="rId45"/>
    <p:sldId id="1334" r:id="rId46"/>
    <p:sldId id="262" r:id="rId47"/>
    <p:sldId id="263" r:id="rId48"/>
    <p:sldId id="264" r:id="rId49"/>
    <p:sldId id="265" r:id="rId50"/>
    <p:sldId id="266" r:id="rId51"/>
    <p:sldId id="267" r:id="rId52"/>
    <p:sldId id="269" r:id="rId53"/>
    <p:sldId id="650" r:id="rId54"/>
    <p:sldId id="665"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87">
          <p15:clr>
            <a:srgbClr val="A4A3A4"/>
          </p15:clr>
        </p15:guide>
        <p15:guide id="2" pos="25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yshan, Leo" initials="GL" lastIdx="12" clrIdx="0">
    <p:extLst>
      <p:ext uri="{19B8F6BF-5375-455C-9EA6-DF929625EA0E}">
        <p15:presenceInfo xmlns:p15="http://schemas.microsoft.com/office/powerpoint/2012/main" userId="S::leo_guyshan@harvard.edu::359ad222-b568-4b7a-9630-e4b2628bd0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96357" autoAdjust="0"/>
  </p:normalViewPr>
  <p:slideViewPr>
    <p:cSldViewPr snapToGrid="0">
      <p:cViewPr varScale="1">
        <p:scale>
          <a:sx n="114" d="100"/>
          <a:sy n="114" d="100"/>
        </p:scale>
        <p:origin x="1392" y="96"/>
      </p:cViewPr>
      <p:guideLst>
        <p:guide orient="horz" pos="1187"/>
        <p:guide pos="25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A39C3F-A8FE-4D47-851C-D8132B4FF97E}" type="doc">
      <dgm:prSet loTypeId="urn:microsoft.com/office/officeart/2005/8/layout/process1" loCatId="" qsTypeId="urn:microsoft.com/office/officeart/2005/8/quickstyle/simple1" qsCatId="simple" csTypeId="urn:microsoft.com/office/officeart/2005/8/colors/accent1_2" csCatId="accent1" phldr="1"/>
      <dgm:spPr/>
    </dgm:pt>
    <dgm:pt modelId="{61F32E82-39D1-A345-B813-24320784F9AB}">
      <dgm:prSet phldrT="[Text]"/>
      <dgm:spPr/>
      <dgm:t>
        <a:bodyPr/>
        <a:lstStyle/>
        <a:p>
          <a:r>
            <a:rPr lang="en-US" dirty="0"/>
            <a:t>Identify a Problem</a:t>
          </a:r>
        </a:p>
      </dgm:t>
    </dgm:pt>
    <dgm:pt modelId="{82A830C5-926A-3B4E-B78A-96318FFCFDC1}" type="parTrans" cxnId="{23F4D225-204E-DB45-9162-5006D636609A}">
      <dgm:prSet/>
      <dgm:spPr/>
      <dgm:t>
        <a:bodyPr/>
        <a:lstStyle/>
        <a:p>
          <a:endParaRPr lang="en-US"/>
        </a:p>
      </dgm:t>
    </dgm:pt>
    <dgm:pt modelId="{EBA27FD7-6C22-2244-8800-3EC68F07A74B}" type="sibTrans" cxnId="{23F4D225-204E-DB45-9162-5006D636609A}">
      <dgm:prSet/>
      <dgm:spPr/>
      <dgm:t>
        <a:bodyPr/>
        <a:lstStyle/>
        <a:p>
          <a:endParaRPr lang="en-US"/>
        </a:p>
      </dgm:t>
    </dgm:pt>
    <dgm:pt modelId="{7AB4FDA2-7A3A-E643-A1F8-C43F184362E5}">
      <dgm:prSet phldrT="[Text]"/>
      <dgm:spPr/>
      <dgm:t>
        <a:bodyPr/>
        <a:lstStyle/>
        <a:p>
          <a:pPr rtl="0"/>
          <a:r>
            <a:rPr lang="en-US" dirty="0"/>
            <a:t>Customer</a:t>
          </a:r>
          <a:br>
            <a:rPr lang="en-US" dirty="0">
              <a:latin typeface="Calibri Light" panose="020F0302020204030204"/>
            </a:rPr>
          </a:br>
          <a:r>
            <a:rPr lang="en-US" dirty="0"/>
            <a:t>discovery</a:t>
          </a:r>
          <a:endParaRPr lang="en-US" dirty="0">
            <a:latin typeface="Calibri Light" panose="020F0302020204030204"/>
          </a:endParaRPr>
        </a:p>
      </dgm:t>
    </dgm:pt>
    <dgm:pt modelId="{691860D2-60D5-1640-9264-CBA3864A52FD}" type="parTrans" cxnId="{06485307-167F-4F4C-8610-B378E1D73C15}">
      <dgm:prSet/>
      <dgm:spPr/>
      <dgm:t>
        <a:bodyPr/>
        <a:lstStyle/>
        <a:p>
          <a:endParaRPr lang="en-US"/>
        </a:p>
      </dgm:t>
    </dgm:pt>
    <dgm:pt modelId="{3452CD24-C046-1D4C-8703-054951C89F5C}" type="sibTrans" cxnId="{06485307-167F-4F4C-8610-B378E1D73C15}">
      <dgm:prSet/>
      <dgm:spPr/>
      <dgm:t>
        <a:bodyPr/>
        <a:lstStyle/>
        <a:p>
          <a:endParaRPr lang="en-US"/>
        </a:p>
      </dgm:t>
    </dgm:pt>
    <dgm:pt modelId="{8B10DAA2-250C-B84B-A3D7-4E123641D2FC}">
      <dgm:prSet phldrT="[Text]"/>
      <dgm:spPr/>
      <dgm:t>
        <a:bodyPr/>
        <a:lstStyle/>
        <a:p>
          <a:r>
            <a:rPr lang="en-US" dirty="0"/>
            <a:t>Build MVP</a:t>
          </a:r>
        </a:p>
      </dgm:t>
    </dgm:pt>
    <dgm:pt modelId="{D11DE5F1-E97B-6B4D-9F77-6902251948AD}" type="parTrans" cxnId="{632686B2-40B7-594F-893F-A36DA81A2CB2}">
      <dgm:prSet/>
      <dgm:spPr/>
      <dgm:t>
        <a:bodyPr/>
        <a:lstStyle/>
        <a:p>
          <a:endParaRPr lang="en-US"/>
        </a:p>
      </dgm:t>
    </dgm:pt>
    <dgm:pt modelId="{0B43528B-3C50-4B48-AF88-93C9473A9E42}" type="sibTrans" cxnId="{632686B2-40B7-594F-893F-A36DA81A2CB2}">
      <dgm:prSet/>
      <dgm:spPr/>
      <dgm:t>
        <a:bodyPr/>
        <a:lstStyle/>
        <a:p>
          <a:endParaRPr lang="en-US"/>
        </a:p>
      </dgm:t>
    </dgm:pt>
    <dgm:pt modelId="{28609C91-4CB9-794D-A555-5ABFE08F88E0}">
      <dgm:prSet phldrT="[Text]"/>
      <dgm:spPr/>
      <dgm:t>
        <a:bodyPr/>
        <a:lstStyle/>
        <a:p>
          <a:r>
            <a:rPr lang="en-US" dirty="0"/>
            <a:t>Secure first customers / pilots</a:t>
          </a:r>
        </a:p>
      </dgm:t>
    </dgm:pt>
    <dgm:pt modelId="{B75231EE-7C27-FF45-8B2B-CD463EC3E58F}" type="parTrans" cxnId="{FDF6DBA3-ABC5-6F44-A287-EC82C14DD639}">
      <dgm:prSet/>
      <dgm:spPr/>
      <dgm:t>
        <a:bodyPr/>
        <a:lstStyle/>
        <a:p>
          <a:endParaRPr lang="en-US"/>
        </a:p>
      </dgm:t>
    </dgm:pt>
    <dgm:pt modelId="{DA7A5C57-52E2-B644-A33C-F62305E94F7B}" type="sibTrans" cxnId="{FDF6DBA3-ABC5-6F44-A287-EC82C14DD639}">
      <dgm:prSet/>
      <dgm:spPr/>
      <dgm:t>
        <a:bodyPr/>
        <a:lstStyle/>
        <a:p>
          <a:endParaRPr lang="en-US"/>
        </a:p>
      </dgm:t>
    </dgm:pt>
    <dgm:pt modelId="{8A92DE63-2EB5-A049-9560-18CD70C7F144}">
      <dgm:prSet phldrT="[Text]"/>
      <dgm:spPr/>
      <dgm:t>
        <a:bodyPr/>
        <a:lstStyle/>
        <a:p>
          <a:r>
            <a:rPr lang="en-US" dirty="0"/>
            <a:t>Customer generation &amp; traction</a:t>
          </a:r>
        </a:p>
      </dgm:t>
    </dgm:pt>
    <dgm:pt modelId="{3B1BB40C-592C-634E-BA8D-5C04D134D647}" type="parTrans" cxnId="{5862065B-0D31-3449-A76C-4ED3FE1D1F0C}">
      <dgm:prSet/>
      <dgm:spPr/>
      <dgm:t>
        <a:bodyPr/>
        <a:lstStyle/>
        <a:p>
          <a:endParaRPr lang="en-US"/>
        </a:p>
      </dgm:t>
    </dgm:pt>
    <dgm:pt modelId="{35757C2B-FAE8-734B-97EA-26F8EC7F282D}" type="sibTrans" cxnId="{5862065B-0D31-3449-A76C-4ED3FE1D1F0C}">
      <dgm:prSet/>
      <dgm:spPr/>
      <dgm:t>
        <a:bodyPr/>
        <a:lstStyle/>
        <a:p>
          <a:endParaRPr lang="en-US"/>
        </a:p>
      </dgm:t>
    </dgm:pt>
    <dgm:pt modelId="{6C000285-2318-C243-A360-E779FE52AC32}">
      <dgm:prSet phldrT="[Text]"/>
      <dgm:spPr/>
      <dgm:t>
        <a:bodyPr/>
        <a:lstStyle/>
        <a:p>
          <a:r>
            <a:rPr lang="en-US" dirty="0"/>
            <a:t>Achieve PMF</a:t>
          </a:r>
        </a:p>
      </dgm:t>
    </dgm:pt>
    <dgm:pt modelId="{957932C7-DC43-904D-8936-E0EF46B902B2}" type="parTrans" cxnId="{3D333EA8-4E12-4A44-B3B6-2BB4345EC130}">
      <dgm:prSet/>
      <dgm:spPr/>
      <dgm:t>
        <a:bodyPr/>
        <a:lstStyle/>
        <a:p>
          <a:endParaRPr lang="en-US"/>
        </a:p>
      </dgm:t>
    </dgm:pt>
    <dgm:pt modelId="{3873B6CA-B096-F146-9BDD-95D48084447A}" type="sibTrans" cxnId="{3D333EA8-4E12-4A44-B3B6-2BB4345EC130}">
      <dgm:prSet/>
      <dgm:spPr/>
      <dgm:t>
        <a:bodyPr/>
        <a:lstStyle/>
        <a:p>
          <a:endParaRPr lang="en-US"/>
        </a:p>
      </dgm:t>
    </dgm:pt>
    <dgm:pt modelId="{2C9C9C48-BA76-2044-94C8-FC1E2BAE5A42}">
      <dgm:prSet phldrT="[Text]"/>
      <dgm:spPr/>
      <dgm:t>
        <a:bodyPr/>
        <a:lstStyle/>
        <a:p>
          <a:r>
            <a:rPr lang="en-US" dirty="0"/>
            <a:t>Scale the business</a:t>
          </a:r>
        </a:p>
      </dgm:t>
    </dgm:pt>
    <dgm:pt modelId="{0B1C637B-D449-494D-88C8-5FD7C5ED5844}" type="parTrans" cxnId="{1D6BA72F-B890-A94F-85A4-1D4BD19AF624}">
      <dgm:prSet/>
      <dgm:spPr/>
      <dgm:t>
        <a:bodyPr/>
        <a:lstStyle/>
        <a:p>
          <a:endParaRPr lang="en-US"/>
        </a:p>
      </dgm:t>
    </dgm:pt>
    <dgm:pt modelId="{C6DE7CB3-7ACB-AD42-A82D-573FD4918843}" type="sibTrans" cxnId="{1D6BA72F-B890-A94F-85A4-1D4BD19AF624}">
      <dgm:prSet/>
      <dgm:spPr/>
      <dgm:t>
        <a:bodyPr/>
        <a:lstStyle/>
        <a:p>
          <a:endParaRPr lang="en-US"/>
        </a:p>
      </dgm:t>
    </dgm:pt>
    <dgm:pt modelId="{F660ED70-00AE-E84C-AF98-E1270D286ED0}" type="pres">
      <dgm:prSet presAssocID="{6BA39C3F-A8FE-4D47-851C-D8132B4FF97E}" presName="Name0" presStyleCnt="0">
        <dgm:presLayoutVars>
          <dgm:dir/>
          <dgm:resizeHandles val="exact"/>
        </dgm:presLayoutVars>
      </dgm:prSet>
      <dgm:spPr/>
    </dgm:pt>
    <dgm:pt modelId="{86BAC3A5-402D-9340-A3AF-0F5301706B6C}" type="pres">
      <dgm:prSet presAssocID="{61F32E82-39D1-A345-B813-24320784F9AB}" presName="node" presStyleLbl="node1" presStyleIdx="0" presStyleCnt="7">
        <dgm:presLayoutVars>
          <dgm:bulletEnabled val="1"/>
        </dgm:presLayoutVars>
      </dgm:prSet>
      <dgm:spPr/>
    </dgm:pt>
    <dgm:pt modelId="{2791DC53-F644-2849-B425-4D24C58AE62B}" type="pres">
      <dgm:prSet presAssocID="{EBA27FD7-6C22-2244-8800-3EC68F07A74B}" presName="sibTrans" presStyleLbl="sibTrans2D1" presStyleIdx="0" presStyleCnt="6"/>
      <dgm:spPr/>
    </dgm:pt>
    <dgm:pt modelId="{7E017DDF-26F5-FE4A-AAE6-4A3E0C7974DD}" type="pres">
      <dgm:prSet presAssocID="{EBA27FD7-6C22-2244-8800-3EC68F07A74B}" presName="connectorText" presStyleLbl="sibTrans2D1" presStyleIdx="0" presStyleCnt="6"/>
      <dgm:spPr/>
    </dgm:pt>
    <dgm:pt modelId="{AC49BF6B-FBD8-C044-B2E6-9A18F9D5BD37}" type="pres">
      <dgm:prSet presAssocID="{7AB4FDA2-7A3A-E643-A1F8-C43F184362E5}" presName="node" presStyleLbl="node1" presStyleIdx="1" presStyleCnt="7">
        <dgm:presLayoutVars>
          <dgm:bulletEnabled val="1"/>
        </dgm:presLayoutVars>
      </dgm:prSet>
      <dgm:spPr/>
    </dgm:pt>
    <dgm:pt modelId="{8F0649CB-74C1-FE41-B031-3D1E9D713725}" type="pres">
      <dgm:prSet presAssocID="{3452CD24-C046-1D4C-8703-054951C89F5C}" presName="sibTrans" presStyleLbl="sibTrans2D1" presStyleIdx="1" presStyleCnt="6"/>
      <dgm:spPr/>
    </dgm:pt>
    <dgm:pt modelId="{BBC242DE-4B10-3C4A-9E7C-2635F5D4F644}" type="pres">
      <dgm:prSet presAssocID="{3452CD24-C046-1D4C-8703-054951C89F5C}" presName="connectorText" presStyleLbl="sibTrans2D1" presStyleIdx="1" presStyleCnt="6"/>
      <dgm:spPr/>
    </dgm:pt>
    <dgm:pt modelId="{95D45756-B061-494D-BED3-14E68F72B007}" type="pres">
      <dgm:prSet presAssocID="{8B10DAA2-250C-B84B-A3D7-4E123641D2FC}" presName="node" presStyleLbl="node1" presStyleIdx="2" presStyleCnt="7">
        <dgm:presLayoutVars>
          <dgm:bulletEnabled val="1"/>
        </dgm:presLayoutVars>
      </dgm:prSet>
      <dgm:spPr/>
    </dgm:pt>
    <dgm:pt modelId="{8FBAD1AA-1FE6-E24F-8F24-D4657DABBD80}" type="pres">
      <dgm:prSet presAssocID="{0B43528B-3C50-4B48-AF88-93C9473A9E42}" presName="sibTrans" presStyleLbl="sibTrans2D1" presStyleIdx="2" presStyleCnt="6"/>
      <dgm:spPr/>
    </dgm:pt>
    <dgm:pt modelId="{176D8CFB-134A-8B40-8E2E-E9497BC9424E}" type="pres">
      <dgm:prSet presAssocID="{0B43528B-3C50-4B48-AF88-93C9473A9E42}" presName="connectorText" presStyleLbl="sibTrans2D1" presStyleIdx="2" presStyleCnt="6"/>
      <dgm:spPr/>
    </dgm:pt>
    <dgm:pt modelId="{914BE4C0-9948-E94E-8355-0BF261C62FF7}" type="pres">
      <dgm:prSet presAssocID="{28609C91-4CB9-794D-A555-5ABFE08F88E0}" presName="node" presStyleLbl="node1" presStyleIdx="3" presStyleCnt="7">
        <dgm:presLayoutVars>
          <dgm:bulletEnabled val="1"/>
        </dgm:presLayoutVars>
      </dgm:prSet>
      <dgm:spPr/>
    </dgm:pt>
    <dgm:pt modelId="{8D72FB73-48EC-314C-9AC1-D4BAC5DF0547}" type="pres">
      <dgm:prSet presAssocID="{DA7A5C57-52E2-B644-A33C-F62305E94F7B}" presName="sibTrans" presStyleLbl="sibTrans2D1" presStyleIdx="3" presStyleCnt="6"/>
      <dgm:spPr/>
    </dgm:pt>
    <dgm:pt modelId="{3E489F99-724C-734C-91AC-CF4FE941930E}" type="pres">
      <dgm:prSet presAssocID="{DA7A5C57-52E2-B644-A33C-F62305E94F7B}" presName="connectorText" presStyleLbl="sibTrans2D1" presStyleIdx="3" presStyleCnt="6"/>
      <dgm:spPr/>
    </dgm:pt>
    <dgm:pt modelId="{F5EF6AB9-E812-E843-89D7-6CDDD19DABB2}" type="pres">
      <dgm:prSet presAssocID="{8A92DE63-2EB5-A049-9560-18CD70C7F144}" presName="node" presStyleLbl="node1" presStyleIdx="4" presStyleCnt="7">
        <dgm:presLayoutVars>
          <dgm:bulletEnabled val="1"/>
        </dgm:presLayoutVars>
      </dgm:prSet>
      <dgm:spPr/>
    </dgm:pt>
    <dgm:pt modelId="{98C84BCA-7B03-E049-9DAB-BA883B0B9638}" type="pres">
      <dgm:prSet presAssocID="{35757C2B-FAE8-734B-97EA-26F8EC7F282D}" presName="sibTrans" presStyleLbl="sibTrans2D1" presStyleIdx="4" presStyleCnt="6"/>
      <dgm:spPr/>
    </dgm:pt>
    <dgm:pt modelId="{9B4A4CE2-941F-A34E-BCE5-7F7E1C844D30}" type="pres">
      <dgm:prSet presAssocID="{35757C2B-FAE8-734B-97EA-26F8EC7F282D}" presName="connectorText" presStyleLbl="sibTrans2D1" presStyleIdx="4" presStyleCnt="6"/>
      <dgm:spPr/>
    </dgm:pt>
    <dgm:pt modelId="{7B6C4266-ACA4-C343-9E83-30938D9A40D0}" type="pres">
      <dgm:prSet presAssocID="{6C000285-2318-C243-A360-E779FE52AC32}" presName="node" presStyleLbl="node1" presStyleIdx="5" presStyleCnt="7">
        <dgm:presLayoutVars>
          <dgm:bulletEnabled val="1"/>
        </dgm:presLayoutVars>
      </dgm:prSet>
      <dgm:spPr/>
    </dgm:pt>
    <dgm:pt modelId="{A46014B5-877E-8D45-A3E2-6E956C201F6D}" type="pres">
      <dgm:prSet presAssocID="{3873B6CA-B096-F146-9BDD-95D48084447A}" presName="sibTrans" presStyleLbl="sibTrans2D1" presStyleIdx="5" presStyleCnt="6"/>
      <dgm:spPr/>
    </dgm:pt>
    <dgm:pt modelId="{F5209DFA-3A41-314F-BAC5-0CCDFF4FD7C0}" type="pres">
      <dgm:prSet presAssocID="{3873B6CA-B096-F146-9BDD-95D48084447A}" presName="connectorText" presStyleLbl="sibTrans2D1" presStyleIdx="5" presStyleCnt="6"/>
      <dgm:spPr/>
    </dgm:pt>
    <dgm:pt modelId="{F90F6D1C-E35B-1A42-B70E-9B40BADD6557}" type="pres">
      <dgm:prSet presAssocID="{2C9C9C48-BA76-2044-94C8-FC1E2BAE5A42}" presName="node" presStyleLbl="node1" presStyleIdx="6" presStyleCnt="7">
        <dgm:presLayoutVars>
          <dgm:bulletEnabled val="1"/>
        </dgm:presLayoutVars>
      </dgm:prSet>
      <dgm:spPr/>
    </dgm:pt>
  </dgm:ptLst>
  <dgm:cxnLst>
    <dgm:cxn modelId="{06485307-167F-4F4C-8610-B378E1D73C15}" srcId="{6BA39C3F-A8FE-4D47-851C-D8132B4FF97E}" destId="{7AB4FDA2-7A3A-E643-A1F8-C43F184362E5}" srcOrd="1" destOrd="0" parTransId="{691860D2-60D5-1640-9264-CBA3864A52FD}" sibTransId="{3452CD24-C046-1D4C-8703-054951C89F5C}"/>
    <dgm:cxn modelId="{E3139F08-3E10-40D3-AC9A-FA9BDEE2622A}" type="presOf" srcId="{3873B6CA-B096-F146-9BDD-95D48084447A}" destId="{F5209DFA-3A41-314F-BAC5-0CCDFF4FD7C0}" srcOrd="1" destOrd="0" presId="urn:microsoft.com/office/officeart/2005/8/layout/process1"/>
    <dgm:cxn modelId="{23F4D225-204E-DB45-9162-5006D636609A}" srcId="{6BA39C3F-A8FE-4D47-851C-D8132B4FF97E}" destId="{61F32E82-39D1-A345-B813-24320784F9AB}" srcOrd="0" destOrd="0" parTransId="{82A830C5-926A-3B4E-B78A-96318FFCFDC1}" sibTransId="{EBA27FD7-6C22-2244-8800-3EC68F07A74B}"/>
    <dgm:cxn modelId="{9E1CC426-3BAA-41AB-8489-8EB14CE79B66}" type="presOf" srcId="{8B10DAA2-250C-B84B-A3D7-4E123641D2FC}" destId="{95D45756-B061-494D-BED3-14E68F72B007}" srcOrd="0" destOrd="0" presId="urn:microsoft.com/office/officeart/2005/8/layout/process1"/>
    <dgm:cxn modelId="{1D6BA72F-B890-A94F-85A4-1D4BD19AF624}" srcId="{6BA39C3F-A8FE-4D47-851C-D8132B4FF97E}" destId="{2C9C9C48-BA76-2044-94C8-FC1E2BAE5A42}" srcOrd="6" destOrd="0" parTransId="{0B1C637B-D449-494D-88C8-5FD7C5ED5844}" sibTransId="{C6DE7CB3-7ACB-AD42-A82D-573FD4918843}"/>
    <dgm:cxn modelId="{17BF8233-1720-49C9-BE68-001B85E780BE}" type="presOf" srcId="{8A92DE63-2EB5-A049-9560-18CD70C7F144}" destId="{F5EF6AB9-E812-E843-89D7-6CDDD19DABB2}" srcOrd="0" destOrd="0" presId="urn:microsoft.com/office/officeart/2005/8/layout/process1"/>
    <dgm:cxn modelId="{6033AB34-CFD1-4F76-94D1-AD06D79F8CBD}" type="presOf" srcId="{35757C2B-FAE8-734B-97EA-26F8EC7F282D}" destId="{9B4A4CE2-941F-A34E-BCE5-7F7E1C844D30}" srcOrd="1" destOrd="0" presId="urn:microsoft.com/office/officeart/2005/8/layout/process1"/>
    <dgm:cxn modelId="{5862065B-0D31-3449-A76C-4ED3FE1D1F0C}" srcId="{6BA39C3F-A8FE-4D47-851C-D8132B4FF97E}" destId="{8A92DE63-2EB5-A049-9560-18CD70C7F144}" srcOrd="4" destOrd="0" parTransId="{3B1BB40C-592C-634E-BA8D-5C04D134D647}" sibTransId="{35757C2B-FAE8-734B-97EA-26F8EC7F282D}"/>
    <dgm:cxn modelId="{43A8F163-0C31-4DBF-9987-6F394E540306}" type="presOf" srcId="{2C9C9C48-BA76-2044-94C8-FC1E2BAE5A42}" destId="{F90F6D1C-E35B-1A42-B70E-9B40BADD6557}" srcOrd="0" destOrd="0" presId="urn:microsoft.com/office/officeart/2005/8/layout/process1"/>
    <dgm:cxn modelId="{8F115A6A-7EE6-4E1F-B032-B8008981C367}" type="presOf" srcId="{0B43528B-3C50-4B48-AF88-93C9473A9E42}" destId="{176D8CFB-134A-8B40-8E2E-E9497BC9424E}" srcOrd="1" destOrd="0" presId="urn:microsoft.com/office/officeart/2005/8/layout/process1"/>
    <dgm:cxn modelId="{2BB1F471-28DB-4AFF-8DB1-F6FD4BB76F4C}" type="presOf" srcId="{3452CD24-C046-1D4C-8703-054951C89F5C}" destId="{8F0649CB-74C1-FE41-B031-3D1E9D713725}" srcOrd="0" destOrd="0" presId="urn:microsoft.com/office/officeart/2005/8/layout/process1"/>
    <dgm:cxn modelId="{B6B31F79-E173-4C5C-9B2A-5DB79EF84465}" type="presOf" srcId="{EBA27FD7-6C22-2244-8800-3EC68F07A74B}" destId="{7E017DDF-26F5-FE4A-AAE6-4A3E0C7974DD}" srcOrd="1" destOrd="0" presId="urn:microsoft.com/office/officeart/2005/8/layout/process1"/>
    <dgm:cxn modelId="{276FFB88-ABFD-4A54-9AD8-E6112C8F34F6}" type="presOf" srcId="{DA7A5C57-52E2-B644-A33C-F62305E94F7B}" destId="{3E489F99-724C-734C-91AC-CF4FE941930E}" srcOrd="1" destOrd="0" presId="urn:microsoft.com/office/officeart/2005/8/layout/process1"/>
    <dgm:cxn modelId="{F132D898-BE90-4812-B0FA-DEF2E4EA3D6B}" type="presOf" srcId="{7AB4FDA2-7A3A-E643-A1F8-C43F184362E5}" destId="{AC49BF6B-FBD8-C044-B2E6-9A18F9D5BD37}" srcOrd="0" destOrd="0" presId="urn:microsoft.com/office/officeart/2005/8/layout/process1"/>
    <dgm:cxn modelId="{FDF6DBA3-ABC5-6F44-A287-EC82C14DD639}" srcId="{6BA39C3F-A8FE-4D47-851C-D8132B4FF97E}" destId="{28609C91-4CB9-794D-A555-5ABFE08F88E0}" srcOrd="3" destOrd="0" parTransId="{B75231EE-7C27-FF45-8B2B-CD463EC3E58F}" sibTransId="{DA7A5C57-52E2-B644-A33C-F62305E94F7B}"/>
    <dgm:cxn modelId="{FBE36CA6-4D4D-4114-B329-90759A6F6976}" type="presOf" srcId="{35757C2B-FAE8-734B-97EA-26F8EC7F282D}" destId="{98C84BCA-7B03-E049-9DAB-BA883B0B9638}" srcOrd="0" destOrd="0" presId="urn:microsoft.com/office/officeart/2005/8/layout/process1"/>
    <dgm:cxn modelId="{3D333EA8-4E12-4A44-B3B6-2BB4345EC130}" srcId="{6BA39C3F-A8FE-4D47-851C-D8132B4FF97E}" destId="{6C000285-2318-C243-A360-E779FE52AC32}" srcOrd="5" destOrd="0" parTransId="{957932C7-DC43-904D-8936-E0EF46B902B2}" sibTransId="{3873B6CA-B096-F146-9BDD-95D48084447A}"/>
    <dgm:cxn modelId="{29BF10AC-DB07-42C0-A7FB-1903E20935DF}" type="presOf" srcId="{EBA27FD7-6C22-2244-8800-3EC68F07A74B}" destId="{2791DC53-F644-2849-B425-4D24C58AE62B}" srcOrd="0" destOrd="0" presId="urn:microsoft.com/office/officeart/2005/8/layout/process1"/>
    <dgm:cxn modelId="{05B860B1-9AA1-49D9-8A5F-F060BF119FD0}" type="presOf" srcId="{61F32E82-39D1-A345-B813-24320784F9AB}" destId="{86BAC3A5-402D-9340-A3AF-0F5301706B6C}" srcOrd="0" destOrd="0" presId="urn:microsoft.com/office/officeart/2005/8/layout/process1"/>
    <dgm:cxn modelId="{632686B2-40B7-594F-893F-A36DA81A2CB2}" srcId="{6BA39C3F-A8FE-4D47-851C-D8132B4FF97E}" destId="{8B10DAA2-250C-B84B-A3D7-4E123641D2FC}" srcOrd="2" destOrd="0" parTransId="{D11DE5F1-E97B-6B4D-9F77-6902251948AD}" sibTransId="{0B43528B-3C50-4B48-AF88-93C9473A9E42}"/>
    <dgm:cxn modelId="{4D9E50C7-FC97-4D67-B78F-AC18FFA704BC}" type="presOf" srcId="{3873B6CA-B096-F146-9BDD-95D48084447A}" destId="{A46014B5-877E-8D45-A3E2-6E956C201F6D}" srcOrd="0" destOrd="0" presId="urn:microsoft.com/office/officeart/2005/8/layout/process1"/>
    <dgm:cxn modelId="{824EB6C7-D4FE-44B3-AC55-E209F9A26390}" type="presOf" srcId="{0B43528B-3C50-4B48-AF88-93C9473A9E42}" destId="{8FBAD1AA-1FE6-E24F-8F24-D4657DABBD80}" srcOrd="0" destOrd="0" presId="urn:microsoft.com/office/officeart/2005/8/layout/process1"/>
    <dgm:cxn modelId="{B26312CA-3AA6-4F01-9C75-46306B58B531}" type="presOf" srcId="{DA7A5C57-52E2-B644-A33C-F62305E94F7B}" destId="{8D72FB73-48EC-314C-9AC1-D4BAC5DF0547}" srcOrd="0" destOrd="0" presId="urn:microsoft.com/office/officeart/2005/8/layout/process1"/>
    <dgm:cxn modelId="{2591DBDE-AA15-4579-99B1-F97CF1013ADB}" type="presOf" srcId="{6C000285-2318-C243-A360-E779FE52AC32}" destId="{7B6C4266-ACA4-C343-9E83-30938D9A40D0}" srcOrd="0" destOrd="0" presId="urn:microsoft.com/office/officeart/2005/8/layout/process1"/>
    <dgm:cxn modelId="{A1D868E4-8905-3A4E-9EEF-09B0E5FBE105}" type="presOf" srcId="{6BA39C3F-A8FE-4D47-851C-D8132B4FF97E}" destId="{F660ED70-00AE-E84C-AF98-E1270D286ED0}" srcOrd="0" destOrd="0" presId="urn:microsoft.com/office/officeart/2005/8/layout/process1"/>
    <dgm:cxn modelId="{67C576FB-C0F7-41A0-A4EE-7A80C756DE9E}" type="presOf" srcId="{3452CD24-C046-1D4C-8703-054951C89F5C}" destId="{BBC242DE-4B10-3C4A-9E7C-2635F5D4F644}" srcOrd="1" destOrd="0" presId="urn:microsoft.com/office/officeart/2005/8/layout/process1"/>
    <dgm:cxn modelId="{0FB99AFC-4F73-4230-B2BF-8116573E4323}" type="presOf" srcId="{28609C91-4CB9-794D-A555-5ABFE08F88E0}" destId="{914BE4C0-9948-E94E-8355-0BF261C62FF7}" srcOrd="0" destOrd="0" presId="urn:microsoft.com/office/officeart/2005/8/layout/process1"/>
    <dgm:cxn modelId="{0BB5D3A9-DED0-43B3-ACF4-921AC0B20635}" type="presParOf" srcId="{F660ED70-00AE-E84C-AF98-E1270D286ED0}" destId="{86BAC3A5-402D-9340-A3AF-0F5301706B6C}" srcOrd="0" destOrd="0" presId="urn:microsoft.com/office/officeart/2005/8/layout/process1"/>
    <dgm:cxn modelId="{56483CEC-7504-4C7F-8652-694249996E87}" type="presParOf" srcId="{F660ED70-00AE-E84C-AF98-E1270D286ED0}" destId="{2791DC53-F644-2849-B425-4D24C58AE62B}" srcOrd="1" destOrd="0" presId="urn:microsoft.com/office/officeart/2005/8/layout/process1"/>
    <dgm:cxn modelId="{09CACD8C-CD7C-426B-A8DF-18F91569D67E}" type="presParOf" srcId="{2791DC53-F644-2849-B425-4D24C58AE62B}" destId="{7E017DDF-26F5-FE4A-AAE6-4A3E0C7974DD}" srcOrd="0" destOrd="0" presId="urn:microsoft.com/office/officeart/2005/8/layout/process1"/>
    <dgm:cxn modelId="{4C5239AC-B1C4-4C1D-8546-E8480DD55B4F}" type="presParOf" srcId="{F660ED70-00AE-E84C-AF98-E1270D286ED0}" destId="{AC49BF6B-FBD8-C044-B2E6-9A18F9D5BD37}" srcOrd="2" destOrd="0" presId="urn:microsoft.com/office/officeart/2005/8/layout/process1"/>
    <dgm:cxn modelId="{E26ED7DB-D2B3-4435-B76F-28C7A536F656}" type="presParOf" srcId="{F660ED70-00AE-E84C-AF98-E1270D286ED0}" destId="{8F0649CB-74C1-FE41-B031-3D1E9D713725}" srcOrd="3" destOrd="0" presId="urn:microsoft.com/office/officeart/2005/8/layout/process1"/>
    <dgm:cxn modelId="{9A0394C5-50B6-44C2-AC44-452D7647E09B}" type="presParOf" srcId="{8F0649CB-74C1-FE41-B031-3D1E9D713725}" destId="{BBC242DE-4B10-3C4A-9E7C-2635F5D4F644}" srcOrd="0" destOrd="0" presId="urn:microsoft.com/office/officeart/2005/8/layout/process1"/>
    <dgm:cxn modelId="{551F368D-DD57-43B5-8355-2D4EB7B11C0E}" type="presParOf" srcId="{F660ED70-00AE-E84C-AF98-E1270D286ED0}" destId="{95D45756-B061-494D-BED3-14E68F72B007}" srcOrd="4" destOrd="0" presId="urn:microsoft.com/office/officeart/2005/8/layout/process1"/>
    <dgm:cxn modelId="{2014519E-F801-4D2B-AE19-B7F8E914AC14}" type="presParOf" srcId="{F660ED70-00AE-E84C-AF98-E1270D286ED0}" destId="{8FBAD1AA-1FE6-E24F-8F24-D4657DABBD80}" srcOrd="5" destOrd="0" presId="urn:microsoft.com/office/officeart/2005/8/layout/process1"/>
    <dgm:cxn modelId="{6AC989CE-2B3C-4976-987D-6EA72032E85E}" type="presParOf" srcId="{8FBAD1AA-1FE6-E24F-8F24-D4657DABBD80}" destId="{176D8CFB-134A-8B40-8E2E-E9497BC9424E}" srcOrd="0" destOrd="0" presId="urn:microsoft.com/office/officeart/2005/8/layout/process1"/>
    <dgm:cxn modelId="{BAEBE15B-602E-4F94-9E8F-912A4FA9D79B}" type="presParOf" srcId="{F660ED70-00AE-E84C-AF98-E1270D286ED0}" destId="{914BE4C0-9948-E94E-8355-0BF261C62FF7}" srcOrd="6" destOrd="0" presId="urn:microsoft.com/office/officeart/2005/8/layout/process1"/>
    <dgm:cxn modelId="{0AF6748A-99F6-4F31-B8E2-7CD827CA3669}" type="presParOf" srcId="{F660ED70-00AE-E84C-AF98-E1270D286ED0}" destId="{8D72FB73-48EC-314C-9AC1-D4BAC5DF0547}" srcOrd="7" destOrd="0" presId="urn:microsoft.com/office/officeart/2005/8/layout/process1"/>
    <dgm:cxn modelId="{AD35A132-41A6-45B7-97CC-08E539F93866}" type="presParOf" srcId="{8D72FB73-48EC-314C-9AC1-D4BAC5DF0547}" destId="{3E489F99-724C-734C-91AC-CF4FE941930E}" srcOrd="0" destOrd="0" presId="urn:microsoft.com/office/officeart/2005/8/layout/process1"/>
    <dgm:cxn modelId="{73F88DCE-5533-4851-920F-5FADAAFEC89E}" type="presParOf" srcId="{F660ED70-00AE-E84C-AF98-E1270D286ED0}" destId="{F5EF6AB9-E812-E843-89D7-6CDDD19DABB2}" srcOrd="8" destOrd="0" presId="urn:microsoft.com/office/officeart/2005/8/layout/process1"/>
    <dgm:cxn modelId="{14740172-DFE6-4759-A2D2-6DB5C2EF5793}" type="presParOf" srcId="{F660ED70-00AE-E84C-AF98-E1270D286ED0}" destId="{98C84BCA-7B03-E049-9DAB-BA883B0B9638}" srcOrd="9" destOrd="0" presId="urn:microsoft.com/office/officeart/2005/8/layout/process1"/>
    <dgm:cxn modelId="{36710A25-C975-459B-8E3A-35AF5FDD1E39}" type="presParOf" srcId="{98C84BCA-7B03-E049-9DAB-BA883B0B9638}" destId="{9B4A4CE2-941F-A34E-BCE5-7F7E1C844D30}" srcOrd="0" destOrd="0" presId="urn:microsoft.com/office/officeart/2005/8/layout/process1"/>
    <dgm:cxn modelId="{4174735E-874E-4AE4-9B73-6DF308B9ECE4}" type="presParOf" srcId="{F660ED70-00AE-E84C-AF98-E1270D286ED0}" destId="{7B6C4266-ACA4-C343-9E83-30938D9A40D0}" srcOrd="10" destOrd="0" presId="urn:microsoft.com/office/officeart/2005/8/layout/process1"/>
    <dgm:cxn modelId="{31267BA2-A12B-4411-8B34-7227BCFCEA30}" type="presParOf" srcId="{F660ED70-00AE-E84C-AF98-E1270D286ED0}" destId="{A46014B5-877E-8D45-A3E2-6E956C201F6D}" srcOrd="11" destOrd="0" presId="urn:microsoft.com/office/officeart/2005/8/layout/process1"/>
    <dgm:cxn modelId="{2095B9BB-A588-4372-8DD3-AE9F910FCD0D}" type="presParOf" srcId="{A46014B5-877E-8D45-A3E2-6E956C201F6D}" destId="{F5209DFA-3A41-314F-BAC5-0CCDFF4FD7C0}" srcOrd="0" destOrd="0" presId="urn:microsoft.com/office/officeart/2005/8/layout/process1"/>
    <dgm:cxn modelId="{92165946-8822-4B4D-AA6D-E21AB74227E3}" type="presParOf" srcId="{F660ED70-00AE-E84C-AF98-E1270D286ED0}" destId="{F90F6D1C-E35B-1A42-B70E-9B40BADD6557}" srcOrd="1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AC3A5-402D-9340-A3AF-0F5301706B6C}">
      <dsp:nvSpPr>
        <dsp:cNvPr id="0" name=""/>
        <dsp:cNvSpPr/>
      </dsp:nvSpPr>
      <dsp:spPr>
        <a:xfrm>
          <a:off x="2371" y="1874073"/>
          <a:ext cx="897937" cy="690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Identify a Problem</a:t>
          </a:r>
        </a:p>
      </dsp:txBody>
      <dsp:txXfrm>
        <a:off x="22589" y="1894291"/>
        <a:ext cx="857501" cy="649853"/>
      </dsp:txXfrm>
    </dsp:sp>
    <dsp:sp modelId="{2791DC53-F644-2849-B425-4D24C58AE62B}">
      <dsp:nvSpPr>
        <dsp:cNvPr id="0" name=""/>
        <dsp:cNvSpPr/>
      </dsp:nvSpPr>
      <dsp:spPr>
        <a:xfrm>
          <a:off x="990102" y="2107873"/>
          <a:ext cx="190362" cy="222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990102" y="2152411"/>
        <a:ext cx="133253" cy="133612"/>
      </dsp:txXfrm>
    </dsp:sp>
    <dsp:sp modelId="{AC49BF6B-FBD8-C044-B2E6-9A18F9D5BD37}">
      <dsp:nvSpPr>
        <dsp:cNvPr id="0" name=""/>
        <dsp:cNvSpPr/>
      </dsp:nvSpPr>
      <dsp:spPr>
        <a:xfrm>
          <a:off x="1259483" y="1874073"/>
          <a:ext cx="897937" cy="690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Customer</a:t>
          </a:r>
          <a:br>
            <a:rPr lang="en-US" sz="1300" kern="1200" dirty="0">
              <a:latin typeface="Calibri Light" panose="020F0302020204030204"/>
            </a:rPr>
          </a:br>
          <a:r>
            <a:rPr lang="en-US" sz="1300" kern="1200" dirty="0"/>
            <a:t>discovery</a:t>
          </a:r>
          <a:endParaRPr lang="en-US" sz="1300" kern="1200" dirty="0">
            <a:latin typeface="Calibri Light" panose="020F0302020204030204"/>
          </a:endParaRPr>
        </a:p>
      </dsp:txBody>
      <dsp:txXfrm>
        <a:off x="1279701" y="1894291"/>
        <a:ext cx="857501" cy="649853"/>
      </dsp:txXfrm>
    </dsp:sp>
    <dsp:sp modelId="{8F0649CB-74C1-FE41-B031-3D1E9D713725}">
      <dsp:nvSpPr>
        <dsp:cNvPr id="0" name=""/>
        <dsp:cNvSpPr/>
      </dsp:nvSpPr>
      <dsp:spPr>
        <a:xfrm>
          <a:off x="2247215" y="2107873"/>
          <a:ext cx="190362" cy="222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47215" y="2152411"/>
        <a:ext cx="133253" cy="133612"/>
      </dsp:txXfrm>
    </dsp:sp>
    <dsp:sp modelId="{95D45756-B061-494D-BED3-14E68F72B007}">
      <dsp:nvSpPr>
        <dsp:cNvPr id="0" name=""/>
        <dsp:cNvSpPr/>
      </dsp:nvSpPr>
      <dsp:spPr>
        <a:xfrm>
          <a:off x="2516596" y="1874073"/>
          <a:ext cx="897937" cy="690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Build MVP</a:t>
          </a:r>
        </a:p>
      </dsp:txBody>
      <dsp:txXfrm>
        <a:off x="2536814" y="1894291"/>
        <a:ext cx="857501" cy="649853"/>
      </dsp:txXfrm>
    </dsp:sp>
    <dsp:sp modelId="{8FBAD1AA-1FE6-E24F-8F24-D4657DABBD80}">
      <dsp:nvSpPr>
        <dsp:cNvPr id="0" name=""/>
        <dsp:cNvSpPr/>
      </dsp:nvSpPr>
      <dsp:spPr>
        <a:xfrm>
          <a:off x="3504328" y="2107873"/>
          <a:ext cx="190362" cy="222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504328" y="2152411"/>
        <a:ext cx="133253" cy="133612"/>
      </dsp:txXfrm>
    </dsp:sp>
    <dsp:sp modelId="{914BE4C0-9948-E94E-8355-0BF261C62FF7}">
      <dsp:nvSpPr>
        <dsp:cNvPr id="0" name=""/>
        <dsp:cNvSpPr/>
      </dsp:nvSpPr>
      <dsp:spPr>
        <a:xfrm>
          <a:off x="3773709" y="1874073"/>
          <a:ext cx="897937" cy="690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Secure first customers / pilots</a:t>
          </a:r>
        </a:p>
      </dsp:txBody>
      <dsp:txXfrm>
        <a:off x="3793927" y="1894291"/>
        <a:ext cx="857501" cy="649853"/>
      </dsp:txXfrm>
    </dsp:sp>
    <dsp:sp modelId="{8D72FB73-48EC-314C-9AC1-D4BAC5DF0547}">
      <dsp:nvSpPr>
        <dsp:cNvPr id="0" name=""/>
        <dsp:cNvSpPr/>
      </dsp:nvSpPr>
      <dsp:spPr>
        <a:xfrm>
          <a:off x="4761441" y="2107873"/>
          <a:ext cx="190362" cy="222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761441" y="2152411"/>
        <a:ext cx="133253" cy="133612"/>
      </dsp:txXfrm>
    </dsp:sp>
    <dsp:sp modelId="{F5EF6AB9-E812-E843-89D7-6CDDD19DABB2}">
      <dsp:nvSpPr>
        <dsp:cNvPr id="0" name=""/>
        <dsp:cNvSpPr/>
      </dsp:nvSpPr>
      <dsp:spPr>
        <a:xfrm>
          <a:off x="5030822" y="1874073"/>
          <a:ext cx="897937" cy="690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Customer generation &amp; traction</a:t>
          </a:r>
        </a:p>
      </dsp:txBody>
      <dsp:txXfrm>
        <a:off x="5051040" y="1894291"/>
        <a:ext cx="857501" cy="649853"/>
      </dsp:txXfrm>
    </dsp:sp>
    <dsp:sp modelId="{98C84BCA-7B03-E049-9DAB-BA883B0B9638}">
      <dsp:nvSpPr>
        <dsp:cNvPr id="0" name=""/>
        <dsp:cNvSpPr/>
      </dsp:nvSpPr>
      <dsp:spPr>
        <a:xfrm>
          <a:off x="6018553" y="2107873"/>
          <a:ext cx="190362" cy="222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018553" y="2152411"/>
        <a:ext cx="133253" cy="133612"/>
      </dsp:txXfrm>
    </dsp:sp>
    <dsp:sp modelId="{7B6C4266-ACA4-C343-9E83-30938D9A40D0}">
      <dsp:nvSpPr>
        <dsp:cNvPr id="0" name=""/>
        <dsp:cNvSpPr/>
      </dsp:nvSpPr>
      <dsp:spPr>
        <a:xfrm>
          <a:off x="6287935" y="1874073"/>
          <a:ext cx="897937" cy="690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Achieve PMF</a:t>
          </a:r>
        </a:p>
      </dsp:txBody>
      <dsp:txXfrm>
        <a:off x="6308153" y="1894291"/>
        <a:ext cx="857501" cy="649853"/>
      </dsp:txXfrm>
    </dsp:sp>
    <dsp:sp modelId="{A46014B5-877E-8D45-A3E2-6E956C201F6D}">
      <dsp:nvSpPr>
        <dsp:cNvPr id="0" name=""/>
        <dsp:cNvSpPr/>
      </dsp:nvSpPr>
      <dsp:spPr>
        <a:xfrm>
          <a:off x="7275666" y="2107873"/>
          <a:ext cx="190362" cy="222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7275666" y="2152411"/>
        <a:ext cx="133253" cy="133612"/>
      </dsp:txXfrm>
    </dsp:sp>
    <dsp:sp modelId="{F90F6D1C-E35B-1A42-B70E-9B40BADD6557}">
      <dsp:nvSpPr>
        <dsp:cNvPr id="0" name=""/>
        <dsp:cNvSpPr/>
      </dsp:nvSpPr>
      <dsp:spPr>
        <a:xfrm>
          <a:off x="7545048" y="1874073"/>
          <a:ext cx="897937" cy="690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Scale the business</a:t>
          </a:r>
        </a:p>
      </dsp:txBody>
      <dsp:txXfrm>
        <a:off x="7565266" y="1894291"/>
        <a:ext cx="857501" cy="6498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DF0E40-2F1E-1E49-B588-EC8117A2C491}" type="datetimeFigureOut">
              <a:rPr lang="en-US" smtClean="0"/>
              <a:t>2/29/2024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3E5D6D-D16F-9549-BFFE-5C8655F9616E}" type="slidenum">
              <a:rPr lang="en-US" smtClean="0"/>
              <a:t>‹#›</a:t>
            </a:fld>
            <a:endParaRPr lang="en-US"/>
          </a:p>
        </p:txBody>
      </p:sp>
    </p:spTree>
    <p:extLst>
      <p:ext uri="{BB962C8B-B14F-4D97-AF65-F5344CB8AC3E}">
        <p14:creationId xmlns:p14="http://schemas.microsoft.com/office/powerpoint/2010/main" val="823494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45BF12-CD97-8544-9B67-0E5F1D63C79C}" type="datetimeFigureOut">
              <a:rPr lang="en-US" smtClean="0"/>
              <a:t>2/29/2024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34D6F7-5006-A940-9BF7-C9AE5BB38D06}" type="slidenum">
              <a:rPr lang="en-US" smtClean="0"/>
              <a:t>‹#›</a:t>
            </a:fld>
            <a:endParaRPr lang="en-US"/>
          </a:p>
        </p:txBody>
      </p:sp>
    </p:spTree>
    <p:extLst>
      <p:ext uri="{BB962C8B-B14F-4D97-AF65-F5344CB8AC3E}">
        <p14:creationId xmlns:p14="http://schemas.microsoft.com/office/powerpoint/2010/main" val="514160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t>Speaker: </a:t>
            </a:r>
            <a:r>
              <a:rPr lang="en-US"/>
              <a:t>Kim</a:t>
            </a:r>
          </a:p>
          <a:p>
            <a:endParaRPr lang="en-US"/>
          </a:p>
          <a:p>
            <a:r>
              <a:rPr lang="en-US" b="1"/>
              <a:t>Speaking Notes:</a:t>
            </a:r>
            <a:endParaRPr lang="en-US"/>
          </a:p>
          <a:p>
            <a:pPr marL="171450" indent="-171450">
              <a:buFont typeface="Arial,Sans-Serif"/>
              <a:buChar char="•"/>
            </a:pPr>
            <a:r>
              <a:rPr lang="en-US">
                <a:ea typeface="Calibri" panose="020F0502020204030204"/>
                <a:cs typeface="Calibri"/>
              </a:rPr>
              <a:t>Thank you all so much for joining us. </a:t>
            </a:r>
            <a:endParaRPr lang="en-US">
              <a:cs typeface="Calibri"/>
            </a:endParaRPr>
          </a:p>
          <a:p>
            <a:pPr marL="171450" indent="-171450">
              <a:buFont typeface="Arial,Sans-Serif"/>
              <a:buChar char="•"/>
            </a:pPr>
            <a:r>
              <a:rPr lang="en-US">
                <a:cs typeface="Calibri"/>
              </a:rPr>
              <a:t>I would like to introduce our</a:t>
            </a:r>
            <a:r>
              <a:rPr lang="en-US"/>
              <a:t> Executive Director, Matt Segneri. Matt – take it away!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FF5F0B-DC4A-4906-844B-A0EA624B2FE3}" type="slidenum">
              <a:rPr lang="en-US" smtClean="0"/>
              <a:t>1</a:t>
            </a:fld>
            <a:endParaRPr lang="en-US"/>
          </a:p>
        </p:txBody>
      </p:sp>
    </p:spTree>
    <p:extLst>
      <p:ext uri="{BB962C8B-B14F-4D97-AF65-F5344CB8AC3E}">
        <p14:creationId xmlns:p14="http://schemas.microsoft.com/office/powerpoint/2010/main" val="21334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750"/>
              </a:spcBef>
              <a:buFont typeface="Arial"/>
              <a:buChar char="•"/>
            </a:pPr>
            <a:r>
              <a:rPr lang="en-US" b="1"/>
              <a:t>Could you talk me through last time that happened?</a:t>
            </a:r>
            <a:r>
              <a:rPr lang="en-US"/>
              <a:t> This should be the very first question. It’s even better if the interview is conducted in context (so in the location where the problem occurs) so that customers can show us how they do it. By watching someone doing a task we will see clearly where the problems and inefficiencies are, not what customers think about that.</a:t>
            </a:r>
          </a:p>
          <a:p>
            <a:pPr marL="285750" indent="-285750">
              <a:lnSpc>
                <a:spcPct val="90000"/>
              </a:lnSpc>
              <a:spcBef>
                <a:spcPts val="750"/>
              </a:spcBef>
              <a:buFont typeface="Arial"/>
              <a:buChar char="•"/>
            </a:pPr>
            <a:r>
              <a:rPr lang="en-US" b="1"/>
              <a:t>What are the implications if you fail to solve the problem?</a:t>
            </a:r>
            <a:r>
              <a:rPr lang="en-US"/>
              <a:t> This will help to understand the size of the pain of a problem, very helpful to prioritize customer segments.</a:t>
            </a:r>
            <a:endParaRPr lang="en-US">
              <a:cs typeface="Calibri"/>
            </a:endParaRPr>
          </a:p>
          <a:p>
            <a:pPr marL="285750" indent="-285750">
              <a:lnSpc>
                <a:spcPct val="90000"/>
              </a:lnSpc>
              <a:spcBef>
                <a:spcPts val="750"/>
              </a:spcBef>
              <a:buFont typeface="Arial"/>
              <a:buChar char="•"/>
            </a:pPr>
            <a:r>
              <a:rPr lang="en-US" b="1"/>
              <a:t>What else have you tried?</a:t>
            </a:r>
            <a:r>
              <a:rPr lang="en-US"/>
              <a:t> If customers haven’t looked for ways of solving the problem already, there is a good chance that they won’t bother about what we are going to launch.</a:t>
            </a:r>
            <a:endParaRPr lang="en-US">
              <a:cs typeface="Calibri"/>
            </a:endParaRPr>
          </a:p>
          <a:p>
            <a:pPr marL="285750" indent="-285750">
              <a:lnSpc>
                <a:spcPct val="90000"/>
              </a:lnSpc>
              <a:spcBef>
                <a:spcPts val="750"/>
              </a:spcBef>
              <a:buFont typeface="Arial"/>
              <a:buChar char="•"/>
            </a:pPr>
            <a:r>
              <a:rPr lang="en-US" b="1"/>
              <a:t>What’s wrong with what you’ve tried already?</a:t>
            </a:r>
            <a:r>
              <a:rPr lang="en-US"/>
              <a:t> Useful to explore weaknesses in competitors proposition.</a:t>
            </a:r>
          </a:p>
          <a:p>
            <a:pPr marL="285750" indent="-285750">
              <a:lnSpc>
                <a:spcPct val="90000"/>
              </a:lnSpc>
              <a:spcBef>
                <a:spcPts val="750"/>
              </a:spcBef>
              <a:buFont typeface="Arial"/>
              <a:buChar char="•"/>
            </a:pPr>
            <a:r>
              <a:rPr lang="en-US" b="1"/>
              <a:t>How much are you currently spending to solve the problem?</a:t>
            </a:r>
            <a:r>
              <a:rPr lang="en-US"/>
              <a:t> This will allow to explore competition and how much customers are paying for them in order to have a price anchor.</a:t>
            </a:r>
          </a:p>
          <a:p>
            <a:pPr marL="285750" indent="-285750">
              <a:lnSpc>
                <a:spcPct val="90000"/>
              </a:lnSpc>
              <a:spcBef>
                <a:spcPts val="750"/>
              </a:spcBef>
              <a:buFont typeface="Arial"/>
              <a:buChar char="•"/>
            </a:pPr>
            <a:r>
              <a:rPr lang="en-US" b="1"/>
              <a:t>Is there anything else I should have asked?</a:t>
            </a:r>
            <a:r>
              <a:rPr lang="en-US"/>
              <a:t> The objective is to explore what we still don’t know.</a:t>
            </a:r>
          </a:p>
          <a:p>
            <a:pPr marL="285750" indent="-285750">
              <a:lnSpc>
                <a:spcPct val="90000"/>
              </a:lnSpc>
              <a:spcBef>
                <a:spcPts val="750"/>
              </a:spcBef>
              <a:buFont typeface="Arial"/>
              <a:buChar char="•"/>
            </a:pPr>
            <a:r>
              <a:rPr lang="en-US"/>
              <a:t>Finally, </a:t>
            </a:r>
            <a:r>
              <a:rPr lang="en-US" b="1"/>
              <a:t>Who else should I talk to?</a:t>
            </a:r>
            <a:r>
              <a:rPr lang="en-US"/>
              <a:t> To recruit more customers for interviews </a:t>
            </a:r>
          </a:p>
        </p:txBody>
      </p:sp>
      <p:sp>
        <p:nvSpPr>
          <p:cNvPr id="4" name="Slide Number Placeholder 3"/>
          <p:cNvSpPr>
            <a:spLocks noGrp="1"/>
          </p:cNvSpPr>
          <p:nvPr>
            <p:ph type="sldNum" sz="quarter" idx="5"/>
          </p:nvPr>
        </p:nvSpPr>
        <p:spPr/>
        <p:txBody>
          <a:bodyPr/>
          <a:lstStyle/>
          <a:p>
            <a:fld id="{B534D6F7-5006-A940-9BF7-C9AE5BB38D06}" type="slidenum">
              <a:rPr lang="en-US" smtClean="0"/>
              <a:t>11</a:t>
            </a:fld>
            <a:endParaRPr lang="en-US"/>
          </a:p>
        </p:txBody>
      </p:sp>
    </p:spTree>
    <p:extLst>
      <p:ext uri="{BB962C8B-B14F-4D97-AF65-F5344CB8AC3E}">
        <p14:creationId xmlns:p14="http://schemas.microsoft.com/office/powerpoint/2010/main" val="3410752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183FF-2588-CE97-3615-1C7EE4F30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BB865-35B0-99B3-CEBE-C90F7CCC0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1053F-2BFA-9864-91ED-24943A39CE87}"/>
              </a:ext>
            </a:extLst>
          </p:cNvPr>
          <p:cNvSpPr>
            <a:spLocks noGrp="1"/>
          </p:cNvSpPr>
          <p:nvPr>
            <p:ph type="body" idx="1"/>
          </p:nvPr>
        </p:nvSpPr>
        <p:spPr/>
        <p:txBody>
          <a:bodyPr/>
          <a:lstStyle/>
          <a:p>
            <a:pPr marL="285750" indent="-285750">
              <a:lnSpc>
                <a:spcPct val="90000"/>
              </a:lnSpc>
              <a:spcBef>
                <a:spcPts val="750"/>
              </a:spcBef>
              <a:buFont typeface="Arial"/>
              <a:buChar char="•"/>
            </a:pPr>
            <a:r>
              <a:rPr lang="en-US" b="1"/>
              <a:t>Could you talk me through last time that happened?</a:t>
            </a:r>
            <a:r>
              <a:rPr lang="en-US"/>
              <a:t> This should be the very first question. It’s even better if the interview is conducted in context (so in the location where the problem occurs) so that customers can show us how they do it. By watching someone doing a task we will see clearly where the problems and inefficiencies are, not what customers think about that.</a:t>
            </a:r>
          </a:p>
          <a:p>
            <a:pPr marL="285750" indent="-285750">
              <a:lnSpc>
                <a:spcPct val="90000"/>
              </a:lnSpc>
              <a:spcBef>
                <a:spcPts val="750"/>
              </a:spcBef>
              <a:buFont typeface="Arial"/>
              <a:buChar char="•"/>
            </a:pPr>
            <a:r>
              <a:rPr lang="en-US" b="1"/>
              <a:t>What are the implications if you fail to solve the problem?</a:t>
            </a:r>
            <a:r>
              <a:rPr lang="en-US"/>
              <a:t> This will help to understand the size of the pain of a problem, very helpful to prioritize customer segments.</a:t>
            </a:r>
            <a:endParaRPr lang="en-US">
              <a:cs typeface="Calibri"/>
            </a:endParaRPr>
          </a:p>
          <a:p>
            <a:pPr marL="285750" indent="-285750">
              <a:lnSpc>
                <a:spcPct val="90000"/>
              </a:lnSpc>
              <a:spcBef>
                <a:spcPts val="750"/>
              </a:spcBef>
              <a:buFont typeface="Arial"/>
              <a:buChar char="•"/>
            </a:pPr>
            <a:r>
              <a:rPr lang="en-US" b="1"/>
              <a:t>What else have you tried?</a:t>
            </a:r>
            <a:r>
              <a:rPr lang="en-US"/>
              <a:t> If customers haven’t looked for ways of solving the problem already, there is a good chance that they won’t bother about what we are going to launch.</a:t>
            </a:r>
            <a:endParaRPr lang="en-US">
              <a:cs typeface="Calibri"/>
            </a:endParaRPr>
          </a:p>
          <a:p>
            <a:pPr marL="285750" indent="-285750">
              <a:lnSpc>
                <a:spcPct val="90000"/>
              </a:lnSpc>
              <a:spcBef>
                <a:spcPts val="750"/>
              </a:spcBef>
              <a:buFont typeface="Arial"/>
              <a:buChar char="•"/>
            </a:pPr>
            <a:r>
              <a:rPr lang="en-US" b="1"/>
              <a:t>What’s wrong with what you’ve tried already?</a:t>
            </a:r>
            <a:r>
              <a:rPr lang="en-US"/>
              <a:t> Useful to explore weaknesses in competitors proposition.</a:t>
            </a:r>
          </a:p>
          <a:p>
            <a:pPr marL="285750" indent="-285750">
              <a:lnSpc>
                <a:spcPct val="90000"/>
              </a:lnSpc>
              <a:spcBef>
                <a:spcPts val="750"/>
              </a:spcBef>
              <a:buFont typeface="Arial"/>
              <a:buChar char="•"/>
            </a:pPr>
            <a:r>
              <a:rPr lang="en-US" b="1"/>
              <a:t>How much are you currently spending to solve the problem?</a:t>
            </a:r>
            <a:r>
              <a:rPr lang="en-US"/>
              <a:t> This will allow to explore competition and how much customers are paying for them in order to have a price anchor.</a:t>
            </a:r>
          </a:p>
          <a:p>
            <a:pPr marL="285750" indent="-285750">
              <a:lnSpc>
                <a:spcPct val="90000"/>
              </a:lnSpc>
              <a:spcBef>
                <a:spcPts val="750"/>
              </a:spcBef>
              <a:buFont typeface="Arial"/>
              <a:buChar char="•"/>
            </a:pPr>
            <a:r>
              <a:rPr lang="en-US" b="1"/>
              <a:t>Is there anything else I should have asked?</a:t>
            </a:r>
            <a:r>
              <a:rPr lang="en-US"/>
              <a:t> The objective is to explore what we still don’t know.</a:t>
            </a:r>
          </a:p>
          <a:p>
            <a:pPr marL="285750" indent="-285750">
              <a:lnSpc>
                <a:spcPct val="90000"/>
              </a:lnSpc>
              <a:spcBef>
                <a:spcPts val="750"/>
              </a:spcBef>
              <a:buFont typeface="Arial"/>
              <a:buChar char="•"/>
            </a:pPr>
            <a:r>
              <a:rPr lang="en-US"/>
              <a:t>Finally, </a:t>
            </a:r>
            <a:r>
              <a:rPr lang="en-US" b="1"/>
              <a:t>Who else should I talk to?</a:t>
            </a:r>
            <a:r>
              <a:rPr lang="en-US"/>
              <a:t> To recruit more customers for interviews </a:t>
            </a:r>
          </a:p>
        </p:txBody>
      </p:sp>
      <p:sp>
        <p:nvSpPr>
          <p:cNvPr id="4" name="Slide Number Placeholder 3">
            <a:extLst>
              <a:ext uri="{FF2B5EF4-FFF2-40B4-BE49-F238E27FC236}">
                <a16:creationId xmlns:a16="http://schemas.microsoft.com/office/drawing/2014/main" id="{42F6E1B1-8E07-3D26-8714-B4C1EFF3C050}"/>
              </a:ext>
            </a:extLst>
          </p:cNvPr>
          <p:cNvSpPr>
            <a:spLocks noGrp="1"/>
          </p:cNvSpPr>
          <p:nvPr>
            <p:ph type="sldNum" sz="quarter" idx="5"/>
          </p:nvPr>
        </p:nvSpPr>
        <p:spPr/>
        <p:txBody>
          <a:bodyPr/>
          <a:lstStyle/>
          <a:p>
            <a:fld id="{B534D6F7-5006-A940-9BF7-C9AE5BB38D06}" type="slidenum">
              <a:rPr lang="en-US" smtClean="0"/>
              <a:t>12</a:t>
            </a:fld>
            <a:endParaRPr lang="en-US"/>
          </a:p>
        </p:txBody>
      </p:sp>
    </p:spTree>
    <p:extLst>
      <p:ext uri="{BB962C8B-B14F-4D97-AF65-F5344CB8AC3E}">
        <p14:creationId xmlns:p14="http://schemas.microsoft.com/office/powerpoint/2010/main" val="189031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750"/>
              </a:spcBef>
              <a:buFont typeface="Arial"/>
              <a:buChar char="•"/>
            </a:pPr>
            <a:endParaRPr lang="en-US" dirty="0"/>
          </a:p>
        </p:txBody>
      </p:sp>
      <p:sp>
        <p:nvSpPr>
          <p:cNvPr id="4" name="Slide Number Placeholder 3"/>
          <p:cNvSpPr>
            <a:spLocks noGrp="1"/>
          </p:cNvSpPr>
          <p:nvPr>
            <p:ph type="sldNum" sz="quarter" idx="5"/>
          </p:nvPr>
        </p:nvSpPr>
        <p:spPr/>
        <p:txBody>
          <a:bodyPr/>
          <a:lstStyle/>
          <a:p>
            <a:fld id="{B534D6F7-5006-A940-9BF7-C9AE5BB38D06}" type="slidenum">
              <a:rPr lang="en-US" smtClean="0"/>
              <a:t>13</a:t>
            </a:fld>
            <a:endParaRPr lang="en-US"/>
          </a:p>
        </p:txBody>
      </p:sp>
    </p:spTree>
    <p:extLst>
      <p:ext uri="{BB962C8B-B14F-4D97-AF65-F5344CB8AC3E}">
        <p14:creationId xmlns:p14="http://schemas.microsoft.com/office/powerpoint/2010/main" val="46320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 engagement. </a:t>
            </a:r>
          </a:p>
        </p:txBody>
      </p:sp>
      <p:sp>
        <p:nvSpPr>
          <p:cNvPr id="4" name="Slide Number Placeholder 3"/>
          <p:cNvSpPr>
            <a:spLocks noGrp="1"/>
          </p:cNvSpPr>
          <p:nvPr>
            <p:ph type="sldNum" sz="quarter" idx="10"/>
          </p:nvPr>
        </p:nvSpPr>
        <p:spPr/>
        <p:txBody>
          <a:bodyPr/>
          <a:lstStyle/>
          <a:p>
            <a:fld id="{340118AE-D263-8341-A584-69B57B10C044}" type="slidenum">
              <a:rPr lang="en-US" smtClean="0"/>
              <a:pPr/>
              <a:t>15</a:t>
            </a:fld>
            <a:endParaRPr lang="en-US"/>
          </a:p>
        </p:txBody>
      </p:sp>
    </p:spTree>
    <p:extLst>
      <p:ext uri="{BB962C8B-B14F-4D97-AF65-F5344CB8AC3E}">
        <p14:creationId xmlns:p14="http://schemas.microsoft.com/office/powerpoint/2010/main" val="61515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A6841-0202-B548-B48A-E43B3C81C79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3BD44D-EF71-8F48-8615-9791AC133D9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D49E27E-4783-1C4C-ABF4-2FFC2C5FB2D4}"/>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5" name="Footer Placeholder 4">
            <a:extLst>
              <a:ext uri="{FF2B5EF4-FFF2-40B4-BE49-F238E27FC236}">
                <a16:creationId xmlns:a16="http://schemas.microsoft.com/office/drawing/2014/main" id="{3CE3B6ED-96CF-1443-8701-F3E61DCC9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F721B-CAB8-9644-BA0C-8816D22D945F}"/>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218190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DEB4-CFFE-DA47-8AAD-880FFFED38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6A7BBA-534A-5844-898C-88D610708D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BF9E5-37C1-B241-B166-1E0F9B00F85E}"/>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5" name="Footer Placeholder 4">
            <a:extLst>
              <a:ext uri="{FF2B5EF4-FFF2-40B4-BE49-F238E27FC236}">
                <a16:creationId xmlns:a16="http://schemas.microsoft.com/office/drawing/2014/main" id="{CB7BDE79-4676-F040-86D9-6AB433F6F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7EEB1-5047-5F4B-8AF7-2CE4BBF38E23}"/>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3044452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BD8C9-41DB-7E49-B370-36AFEE1BEBE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D96DB3-ED81-D445-874E-9FB5281DFC1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58A51-AFAF-A14D-ADB6-ADD92A3464BE}"/>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5" name="Footer Placeholder 4">
            <a:extLst>
              <a:ext uri="{FF2B5EF4-FFF2-40B4-BE49-F238E27FC236}">
                <a16:creationId xmlns:a16="http://schemas.microsoft.com/office/drawing/2014/main" id="{10A02533-7C37-5B4C-8D9F-C7FC3D877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02775-C181-7C43-BCE9-5ED7E7FDFB58}"/>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2343150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5172DA-A720-3444-A029-C8AD546C36B3}"/>
              </a:ext>
            </a:extLst>
          </p:cNvPr>
          <p:cNvSpPr>
            <a:spLocks noGrp="1"/>
          </p:cNvSpPr>
          <p:nvPr>
            <p:ph type="title"/>
          </p:nvPr>
        </p:nvSpPr>
        <p:spPr>
          <a:xfrm>
            <a:off x="800100" y="304800"/>
            <a:ext cx="7429500" cy="1346522"/>
          </a:xfrm>
        </p:spPr>
        <p:txBody>
          <a:bodyPr/>
          <a:lstStyle/>
          <a:p>
            <a:r>
              <a:rPr lang="en-US"/>
              <a:t>Click to edit Master</a:t>
            </a:r>
          </a:p>
        </p:txBody>
      </p:sp>
    </p:spTree>
    <p:extLst>
      <p:ext uri="{BB962C8B-B14F-4D97-AF65-F5344CB8AC3E}">
        <p14:creationId xmlns:p14="http://schemas.microsoft.com/office/powerpoint/2010/main" val="273651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1378-7265-D35C-7D91-AC8FE807C77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E80E225-01E0-583D-B132-E3BEE17B10A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7D467AE-2AB2-EBDD-C518-D1B2E7295E5E}"/>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5" name="Footer Placeholder 4">
            <a:extLst>
              <a:ext uri="{FF2B5EF4-FFF2-40B4-BE49-F238E27FC236}">
                <a16:creationId xmlns:a16="http://schemas.microsoft.com/office/drawing/2014/main" id="{14D46096-D33E-2243-6008-FB6F1B9C1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EA363-8D7A-383E-B624-FC7A9CE2898A}"/>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4190748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11BA-A2BB-68AE-6CBD-FCC9A75AF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858D0-7CAA-A723-E291-C013AD0F01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F2D05-0CF6-CC0C-CD5D-7E29FBF3F3EC}"/>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5" name="Footer Placeholder 4">
            <a:extLst>
              <a:ext uri="{FF2B5EF4-FFF2-40B4-BE49-F238E27FC236}">
                <a16:creationId xmlns:a16="http://schemas.microsoft.com/office/drawing/2014/main" id="{3D5E385B-19D6-CBB1-9414-4EB011406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2EDA1-B37D-F6BF-0964-EF4B82E075AF}"/>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2169419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9020-03EF-93CF-64F9-657C0542CCE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E5DF65-788E-94F5-5BA1-EA7AA3CC245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245BB7-707D-BDC7-D4AF-027990006DB0}"/>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5" name="Footer Placeholder 4">
            <a:extLst>
              <a:ext uri="{FF2B5EF4-FFF2-40B4-BE49-F238E27FC236}">
                <a16:creationId xmlns:a16="http://schemas.microsoft.com/office/drawing/2014/main" id="{D76AC5C1-117D-C4A7-AD28-087E5FFDF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AB56D-019E-883B-9C3E-0EBFCBB53A96}"/>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708558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358C-9391-1FF9-F13E-C9FD41FE13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82BE0-181E-8DAF-458E-0FCB947EA65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9E6693-B399-D2B5-F985-A4B3FE0B7A1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8F89F6-798E-921D-1CC3-CCDD1B53C6D7}"/>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6" name="Footer Placeholder 5">
            <a:extLst>
              <a:ext uri="{FF2B5EF4-FFF2-40B4-BE49-F238E27FC236}">
                <a16:creationId xmlns:a16="http://schemas.microsoft.com/office/drawing/2014/main" id="{550CF6AA-ECB6-FB5F-845D-C9AAD697B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B44029-C046-7F7E-B4BD-512EC345589C}"/>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3018578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0C9D-6334-5F5A-B26D-DBEFE10FE09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42B06F-6251-D5F4-8EE6-953C7CA6AEB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6A89-8F95-D081-D7D5-FEEA15034B1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1D529D-BFE8-FEE1-D17E-A55FF4574E8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1E2C7B9-ACE2-37C3-9569-BC04EF1F74C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83F43C-CF23-0B35-326C-52B02816D5CE}"/>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8" name="Footer Placeholder 7">
            <a:extLst>
              <a:ext uri="{FF2B5EF4-FFF2-40B4-BE49-F238E27FC236}">
                <a16:creationId xmlns:a16="http://schemas.microsoft.com/office/drawing/2014/main" id="{F46782DD-0B69-26A4-9955-1769DF58C1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092AF7-DC07-CC7C-0A45-1A3AAB8D12A7}"/>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3027312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35E1-667F-68CE-B4CE-71A2E6997F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54A3F-7E20-29B8-B6C9-CCFCFABD5322}"/>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4" name="Footer Placeholder 3">
            <a:extLst>
              <a:ext uri="{FF2B5EF4-FFF2-40B4-BE49-F238E27FC236}">
                <a16:creationId xmlns:a16="http://schemas.microsoft.com/office/drawing/2014/main" id="{EAC2C114-E272-12C8-A537-11A4F0BADF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850D9F-5981-6474-C69A-7AB146147511}"/>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818549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873D54-EA21-D4D1-5577-D93985B55572}"/>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3" name="Footer Placeholder 2">
            <a:extLst>
              <a:ext uri="{FF2B5EF4-FFF2-40B4-BE49-F238E27FC236}">
                <a16:creationId xmlns:a16="http://schemas.microsoft.com/office/drawing/2014/main" id="{9DFAFC8A-876C-A8C7-AB15-CF91B8263F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10376E-B039-7FA1-DA37-2D7CDEDF177B}"/>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189335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69121-6915-2142-99E9-F82697D8B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6C164-2AF8-BA42-9CF3-3A5BCAD487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669FA-3BAD-0F4E-BE2E-B9545605B3E5}"/>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5" name="Footer Placeholder 4">
            <a:extLst>
              <a:ext uri="{FF2B5EF4-FFF2-40B4-BE49-F238E27FC236}">
                <a16:creationId xmlns:a16="http://schemas.microsoft.com/office/drawing/2014/main" id="{FCF3E54A-14C5-254D-B44A-572E5D90C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43DF7-981F-F645-BBEC-BBAFE9CA2764}"/>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290109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5551-F84E-F47E-5D8D-5F763D53AA6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C9F09C-BE46-F3AC-D704-8BDE34C164D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20A6B-7307-92E3-80BE-2F8BCBEC684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9F9ADC6-6143-3E6D-E984-D7E7B720D126}"/>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6" name="Footer Placeholder 5">
            <a:extLst>
              <a:ext uri="{FF2B5EF4-FFF2-40B4-BE49-F238E27FC236}">
                <a16:creationId xmlns:a16="http://schemas.microsoft.com/office/drawing/2014/main" id="{9297AB08-3175-EAD8-2A75-85324049F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BB095-BA81-7E0F-4970-0A9AF4D73AB0}"/>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3565373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A1C8-9345-6D43-1AC1-0D262A0AF33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C3146BA-8536-D9A2-3143-49231C75771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35B106A-6841-756C-8A75-1F539EE5AB9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CFC1503-3F3B-FCC4-8BB2-1304D9327EBD}"/>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6" name="Footer Placeholder 5">
            <a:extLst>
              <a:ext uri="{FF2B5EF4-FFF2-40B4-BE49-F238E27FC236}">
                <a16:creationId xmlns:a16="http://schemas.microsoft.com/office/drawing/2014/main" id="{0195532E-7643-6CC0-76CA-349876BB5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0194D7-AEBB-2293-9918-02D34CFEF252}"/>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494511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F233-DD14-50E0-0446-0EBBB3ED33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46175C-23F5-DAFD-F0E9-4FAB7059BE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BDF03-D020-2462-AE87-8ED76B635C3F}"/>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5" name="Footer Placeholder 4">
            <a:extLst>
              <a:ext uri="{FF2B5EF4-FFF2-40B4-BE49-F238E27FC236}">
                <a16:creationId xmlns:a16="http://schemas.microsoft.com/office/drawing/2014/main" id="{8E01264A-F8AC-0E34-05FE-6AECF6253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ACC79-C1B5-8A74-435D-826465A6A531}"/>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2717517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CDCB10-C74D-5D33-9584-29B9B060625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468493-EDFE-DCB2-5E9A-C8DE6F47720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6FC19-D712-820B-D16A-BC484AA06EC5}"/>
              </a:ext>
            </a:extLst>
          </p:cNvPr>
          <p:cNvSpPr>
            <a:spLocks noGrp="1"/>
          </p:cNvSpPr>
          <p:nvPr>
            <p:ph type="dt" sz="half" idx="10"/>
          </p:nvPr>
        </p:nvSpPr>
        <p:spPr/>
        <p:txBody>
          <a:bodyPr/>
          <a:lstStyle/>
          <a:p>
            <a:fld id="{ABC7B50C-1506-FA47-9243-1A67B602F51F}" type="datetimeFigureOut">
              <a:rPr lang="en-US" smtClean="0"/>
              <a:t>2/29/2024</a:t>
            </a:fld>
            <a:endParaRPr lang="en-US"/>
          </a:p>
        </p:txBody>
      </p:sp>
      <p:sp>
        <p:nvSpPr>
          <p:cNvPr id="5" name="Footer Placeholder 4">
            <a:extLst>
              <a:ext uri="{FF2B5EF4-FFF2-40B4-BE49-F238E27FC236}">
                <a16:creationId xmlns:a16="http://schemas.microsoft.com/office/drawing/2014/main" id="{1721E956-13A3-7A8A-5F3F-14B84232F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E3EA5-3D1A-5581-DA0E-22D2F73CCB04}"/>
              </a:ext>
            </a:extLst>
          </p:cNvPr>
          <p:cNvSpPr>
            <a:spLocks noGrp="1"/>
          </p:cNvSpPr>
          <p:nvPr>
            <p:ph type="sldNum" sz="quarter" idx="12"/>
          </p:nvPr>
        </p:nvSpPr>
        <p:spPr/>
        <p:txBody>
          <a:bodyPr/>
          <a:lstStyle/>
          <a:p>
            <a:fld id="{F51D320A-5115-2C47-B9C9-19225A143D9A}" type="slidenum">
              <a:rPr lang="en-US" smtClean="0"/>
              <a:t>‹#›</a:t>
            </a:fld>
            <a:endParaRPr lang="en-US"/>
          </a:p>
        </p:txBody>
      </p:sp>
    </p:spTree>
    <p:extLst>
      <p:ext uri="{BB962C8B-B14F-4D97-AF65-F5344CB8AC3E}">
        <p14:creationId xmlns:p14="http://schemas.microsoft.com/office/powerpoint/2010/main" val="330676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31216-AAB7-554D-8818-0313EAF5E8B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532199F-A0BC-FF48-A9C2-3A17A563F13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353B48-1900-444F-B152-D70EB6149278}"/>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5" name="Footer Placeholder 4">
            <a:extLst>
              <a:ext uri="{FF2B5EF4-FFF2-40B4-BE49-F238E27FC236}">
                <a16:creationId xmlns:a16="http://schemas.microsoft.com/office/drawing/2014/main" id="{A2D3505F-1DFC-4F47-9DE3-C41FF2E96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21678-93D7-754D-93C5-17EA57DF65C8}"/>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3791877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6EE1-2A8B-C747-878A-2335BFFC1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7D8A7E-5CD3-074C-BAE4-49C40E92F86A}"/>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F8F944-8F28-9E4F-B1BF-AC22A3A7AC5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C7E3B3-D05A-2F4B-9051-972F11C68D17}"/>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6" name="Footer Placeholder 5">
            <a:extLst>
              <a:ext uri="{FF2B5EF4-FFF2-40B4-BE49-F238E27FC236}">
                <a16:creationId xmlns:a16="http://schemas.microsoft.com/office/drawing/2014/main" id="{80EC740A-AEFE-0B44-9EF0-346D4EA33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75FA1-8B94-B649-AAC4-4206EF575AE9}"/>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371100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EFEF-E035-3444-AC54-E6DF73A5BAF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F67679-5019-CF4D-B7DC-566A41BF289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3FAD5AA-B104-B548-85DC-1535AB8AD5D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91CB8B-4CE5-1A43-8FE4-2AE96712B44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3552F35-FA5B-A644-9896-D31D9B7420C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F7CDC4-54FD-6E49-A1DE-9376AAE8FE45}"/>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8" name="Footer Placeholder 7">
            <a:extLst>
              <a:ext uri="{FF2B5EF4-FFF2-40B4-BE49-F238E27FC236}">
                <a16:creationId xmlns:a16="http://schemas.microsoft.com/office/drawing/2014/main" id="{B23C652E-83F1-004B-8FA6-50FF43369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BDF761-7BE6-6A44-8DC9-5FA59054F1C6}"/>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1815281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C6860-B3FD-0E44-AA2B-6860711B59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17B409-2B9C-6A44-B6B9-326EE0CEE8B0}"/>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4" name="Footer Placeholder 3">
            <a:extLst>
              <a:ext uri="{FF2B5EF4-FFF2-40B4-BE49-F238E27FC236}">
                <a16:creationId xmlns:a16="http://schemas.microsoft.com/office/drawing/2014/main" id="{1CE9260D-1B59-974C-9BD9-C011711C8C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B6E875-7002-E443-BE27-1A556AB0CD12}"/>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281293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8BFE3-7CD3-7948-BC70-0D32FF2F2C83}"/>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3" name="Footer Placeholder 2">
            <a:extLst>
              <a:ext uri="{FF2B5EF4-FFF2-40B4-BE49-F238E27FC236}">
                <a16:creationId xmlns:a16="http://schemas.microsoft.com/office/drawing/2014/main" id="{3B34F8CC-1FF5-1E42-8C48-FE6BCCA784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550C71-1F8B-E44B-B0A9-6CB08CB18C7B}"/>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147810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5ABB-644A-9840-8975-C76C3710FE5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C39686F-6D0D-DE45-BA80-A1316E888C4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CD40E1-5083-C74C-AE22-BE9519AB701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8008715-EA8F-FC4A-9D2C-2C845F3AD65B}"/>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6" name="Footer Placeholder 5">
            <a:extLst>
              <a:ext uri="{FF2B5EF4-FFF2-40B4-BE49-F238E27FC236}">
                <a16:creationId xmlns:a16="http://schemas.microsoft.com/office/drawing/2014/main" id="{B30FAD10-31EC-524B-AAF0-FBEAA078C2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01DA4-0196-2641-A897-6AD2BDB3BFC7}"/>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3160775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F6AA-1942-3F42-B4E3-F5A40E30D0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BC25584-D996-EF48-9DDD-80346D8FDC8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8707EA1-AE86-DE4B-ABD6-38DD3CCBBC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D1CFD1E-015A-CF4C-BBF2-82C53BCF7178}"/>
              </a:ext>
            </a:extLst>
          </p:cNvPr>
          <p:cNvSpPr>
            <a:spLocks noGrp="1"/>
          </p:cNvSpPr>
          <p:nvPr>
            <p:ph type="dt" sz="half" idx="10"/>
          </p:nvPr>
        </p:nvSpPr>
        <p:spPr/>
        <p:txBody>
          <a:bodyPr/>
          <a:lstStyle/>
          <a:p>
            <a:fld id="{E5A322BF-30FC-1246-A5E2-771EA038C623}" type="datetimeFigureOut">
              <a:rPr lang="en-US" smtClean="0"/>
              <a:t>2/29/2024</a:t>
            </a:fld>
            <a:endParaRPr lang="en-US"/>
          </a:p>
        </p:txBody>
      </p:sp>
      <p:sp>
        <p:nvSpPr>
          <p:cNvPr id="6" name="Footer Placeholder 5">
            <a:extLst>
              <a:ext uri="{FF2B5EF4-FFF2-40B4-BE49-F238E27FC236}">
                <a16:creationId xmlns:a16="http://schemas.microsoft.com/office/drawing/2014/main" id="{2444A70E-54AC-9A41-A297-CF66BDC1B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84E78-FF18-D346-A0FC-304A95E13E58}"/>
              </a:ext>
            </a:extLst>
          </p:cNvPr>
          <p:cNvSpPr>
            <a:spLocks noGrp="1"/>
          </p:cNvSpPr>
          <p:nvPr>
            <p:ph type="sldNum" sz="quarter" idx="12"/>
          </p:nvPr>
        </p:nvSpPr>
        <p:spPr/>
        <p:txBody>
          <a:bodyPr/>
          <a:lstStyle/>
          <a:p>
            <a:fld id="{9C7109FA-69F9-2A4E-9FB4-A69D3F80D123}" type="slidenum">
              <a:rPr lang="en-US" smtClean="0"/>
              <a:t>‹#›</a:t>
            </a:fld>
            <a:endParaRPr lang="en-US"/>
          </a:p>
        </p:txBody>
      </p:sp>
    </p:spTree>
    <p:extLst>
      <p:ext uri="{BB962C8B-B14F-4D97-AF65-F5344CB8AC3E}">
        <p14:creationId xmlns:p14="http://schemas.microsoft.com/office/powerpoint/2010/main" val="53928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F30063-F3E9-4244-939D-0BD1D6B8C02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38A6BA-3B03-D043-B6ED-652494BD39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9F9EC-25C0-E846-A0A0-FCD437AC4AE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5A322BF-30FC-1246-A5E2-771EA038C623}" type="datetimeFigureOut">
              <a:rPr lang="en-US" smtClean="0"/>
              <a:t>2/29/2024</a:t>
            </a:fld>
            <a:endParaRPr lang="en-US"/>
          </a:p>
        </p:txBody>
      </p:sp>
      <p:sp>
        <p:nvSpPr>
          <p:cNvPr id="5" name="Footer Placeholder 4">
            <a:extLst>
              <a:ext uri="{FF2B5EF4-FFF2-40B4-BE49-F238E27FC236}">
                <a16:creationId xmlns:a16="http://schemas.microsoft.com/office/drawing/2014/main" id="{DF1647DA-B48D-944F-91F0-CB9A1C27E27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68A095-37A7-734D-8AE3-48F6402C9D2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7109FA-69F9-2A4E-9FB4-A69D3F80D123}" type="slidenum">
              <a:rPr lang="en-US" smtClean="0"/>
              <a:t>‹#›</a:t>
            </a:fld>
            <a:endParaRPr lang="en-US"/>
          </a:p>
        </p:txBody>
      </p:sp>
    </p:spTree>
    <p:extLst>
      <p:ext uri="{BB962C8B-B14F-4D97-AF65-F5344CB8AC3E}">
        <p14:creationId xmlns:p14="http://schemas.microsoft.com/office/powerpoint/2010/main" val="4020096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42C32-CE64-C07E-4B53-96D0F1F6CD4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0B7188-C643-4611-CD2B-32D2416D309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B5084-CA76-5E42-2CC1-8A8ABA6143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C7B50C-1506-FA47-9243-1A67B602F51F}" type="datetimeFigureOut">
              <a:rPr lang="en-US" smtClean="0"/>
              <a:t>2/29/2024</a:t>
            </a:fld>
            <a:endParaRPr lang="en-US"/>
          </a:p>
        </p:txBody>
      </p:sp>
      <p:sp>
        <p:nvSpPr>
          <p:cNvPr id="5" name="Footer Placeholder 4">
            <a:extLst>
              <a:ext uri="{FF2B5EF4-FFF2-40B4-BE49-F238E27FC236}">
                <a16:creationId xmlns:a16="http://schemas.microsoft.com/office/drawing/2014/main" id="{D1D1C695-52B4-957D-B1C2-DA43E5C8F23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90D4FB-3AAB-3A07-854F-44D3EC1CCDB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1D320A-5115-2C47-B9C9-19225A143D9A}" type="slidenum">
              <a:rPr lang="en-US" smtClean="0"/>
              <a:t>‹#›</a:t>
            </a:fld>
            <a:endParaRPr lang="en-US"/>
          </a:p>
        </p:txBody>
      </p:sp>
    </p:spTree>
    <p:extLst>
      <p:ext uri="{BB962C8B-B14F-4D97-AF65-F5344CB8AC3E}">
        <p14:creationId xmlns:p14="http://schemas.microsoft.com/office/powerpoint/2010/main" val="3032236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Hla1jzhan78?feature=oembed" TargetMode="Externa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tudiozao.com/resources/what-customer-discovery-questions-to-ask-to-validate-pain-point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76F4DA-03F7-8141-88A0-D102451AF0A7}"/>
              </a:ext>
            </a:extLst>
          </p:cNvPr>
          <p:cNvSpPr/>
          <p:nvPr/>
        </p:nvSpPr>
        <p:spPr>
          <a:xfrm>
            <a:off x="0" y="3336"/>
            <a:ext cx="9144000" cy="6851328"/>
          </a:xfrm>
          <a:prstGeom prst="rect">
            <a:avLst/>
          </a:prstGeom>
          <a:solidFill>
            <a:srgbClr val="201B5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350">
              <a:solidFill>
                <a:srgbClr val="CBCFAB"/>
              </a:solidFill>
              <a:ea typeface="Calibri"/>
              <a:cs typeface="Calibri"/>
            </a:endParaRPr>
          </a:p>
        </p:txBody>
      </p:sp>
      <p:sp>
        <p:nvSpPr>
          <p:cNvPr id="11" name="Content Placeholder 2">
            <a:extLst>
              <a:ext uri="{FF2B5EF4-FFF2-40B4-BE49-F238E27FC236}">
                <a16:creationId xmlns:a16="http://schemas.microsoft.com/office/drawing/2014/main" id="{91840663-590A-5B4B-8B6E-5337A142AF97}"/>
              </a:ext>
            </a:extLst>
          </p:cNvPr>
          <p:cNvSpPr txBox="1">
            <a:spLocks/>
          </p:cNvSpPr>
          <p:nvPr/>
        </p:nvSpPr>
        <p:spPr>
          <a:xfrm>
            <a:off x="455277" y="1413602"/>
            <a:ext cx="8461169" cy="282161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dirty="0">
                <a:solidFill>
                  <a:schemeClr val="bg1"/>
                </a:solidFill>
              </a:rPr>
              <a:t>Demand Validation for B2C Ventures</a:t>
            </a:r>
            <a:endParaRPr lang="en-US" dirty="0"/>
          </a:p>
          <a:p>
            <a:pPr marL="0" indent="0" algn="ctr">
              <a:lnSpc>
                <a:spcPct val="100000"/>
              </a:lnSpc>
              <a:spcBef>
                <a:spcPts val="0"/>
              </a:spcBef>
              <a:buNone/>
            </a:pPr>
            <a:endParaRPr lang="en-US" sz="2400" dirty="0">
              <a:solidFill>
                <a:schemeClr val="bg1"/>
              </a:solidFill>
              <a:latin typeface="Beatrice Display Semibold"/>
            </a:endParaRPr>
          </a:p>
          <a:p>
            <a:pPr marL="0" indent="0" algn="ctr">
              <a:lnSpc>
                <a:spcPct val="100000"/>
              </a:lnSpc>
              <a:spcBef>
                <a:spcPts val="0"/>
              </a:spcBef>
              <a:buNone/>
            </a:pPr>
            <a:r>
              <a:rPr lang="en-US" sz="2400" dirty="0">
                <a:solidFill>
                  <a:schemeClr val="bg1"/>
                </a:solidFill>
                <a:latin typeface="Beatrice Display Semibold"/>
              </a:rPr>
              <a:t>Understand the problem</a:t>
            </a:r>
          </a:p>
          <a:p>
            <a:pPr marL="0" indent="0" algn="ctr">
              <a:lnSpc>
                <a:spcPct val="100000"/>
              </a:lnSpc>
              <a:spcBef>
                <a:spcPts val="0"/>
              </a:spcBef>
              <a:buNone/>
            </a:pPr>
            <a:r>
              <a:rPr lang="en-US" sz="2400" dirty="0">
                <a:solidFill>
                  <a:schemeClr val="bg1"/>
                </a:solidFill>
                <a:latin typeface="Beatrice Display Semibold"/>
              </a:rPr>
              <a:t>Test the solution</a:t>
            </a:r>
          </a:p>
        </p:txBody>
      </p:sp>
      <p:sp>
        <p:nvSpPr>
          <p:cNvPr id="12" name="TextBox 11">
            <a:extLst>
              <a:ext uri="{FF2B5EF4-FFF2-40B4-BE49-F238E27FC236}">
                <a16:creationId xmlns:a16="http://schemas.microsoft.com/office/drawing/2014/main" id="{9186A48A-B850-AC4B-8C25-999EE73A6066}"/>
              </a:ext>
            </a:extLst>
          </p:cNvPr>
          <p:cNvSpPr txBox="1"/>
          <p:nvPr/>
        </p:nvSpPr>
        <p:spPr>
          <a:xfrm>
            <a:off x="1128855" y="5310509"/>
            <a:ext cx="7115233" cy="405752"/>
          </a:xfrm>
          <a:prstGeom prst="rect">
            <a:avLst/>
          </a:prstGeom>
          <a:noFill/>
        </p:spPr>
        <p:txBody>
          <a:bodyPr wrap="square" lIns="68580" tIns="34290" rIns="68580" bIns="34290" rtlCol="0" anchor="t">
            <a:spAutoFit/>
          </a:bodyPr>
          <a:lstStyle/>
          <a:p>
            <a:pPr algn="ctr">
              <a:lnSpc>
                <a:spcPts val="2550"/>
              </a:lnSpc>
            </a:pPr>
            <a:r>
              <a:rPr lang="en-US" sz="2700" spc="225" dirty="0">
                <a:solidFill>
                  <a:srgbClr val="EB75FE"/>
                </a:solidFill>
                <a:latin typeface="Larsseit Medium"/>
              </a:rPr>
              <a:t>Spring 2024</a:t>
            </a:r>
          </a:p>
        </p:txBody>
      </p:sp>
      <p:pic>
        <p:nvPicPr>
          <p:cNvPr id="13" name="Picture 12">
            <a:extLst>
              <a:ext uri="{FF2B5EF4-FFF2-40B4-BE49-F238E27FC236}">
                <a16:creationId xmlns:a16="http://schemas.microsoft.com/office/drawing/2014/main" id="{F62734B0-24D6-E040-A7A9-9ECA6E07DD5E}"/>
              </a:ext>
            </a:extLst>
          </p:cNvPr>
          <p:cNvPicPr>
            <a:picLocks noChangeAspect="1"/>
          </p:cNvPicPr>
          <p:nvPr/>
        </p:nvPicPr>
        <p:blipFill>
          <a:blip r:embed="rId3"/>
          <a:stretch>
            <a:fillRect/>
          </a:stretch>
        </p:blipFill>
        <p:spPr>
          <a:xfrm>
            <a:off x="0" y="3336"/>
            <a:ext cx="2749006" cy="352586"/>
          </a:xfrm>
          <a:prstGeom prst="rect">
            <a:avLst/>
          </a:prstGeom>
        </p:spPr>
      </p:pic>
    </p:spTree>
    <p:extLst>
      <p:ext uri="{BB962C8B-B14F-4D97-AF65-F5344CB8AC3E}">
        <p14:creationId xmlns:p14="http://schemas.microsoft.com/office/powerpoint/2010/main" val="2980665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445025" y="232840"/>
            <a:ext cx="5503759" cy="1266321"/>
          </a:xfrm>
        </p:spPr>
        <p:txBody>
          <a:bodyPr anchor="b">
            <a:normAutofit/>
          </a:bodyPr>
          <a:lstStyle/>
          <a:p>
            <a:r>
              <a:rPr lang="en-US" sz="4700">
                <a:latin typeface="Beatrice Semibold"/>
                <a:ea typeface="+mj-lt"/>
                <a:cs typeface="+mj-lt"/>
              </a:rPr>
              <a:t>Mom Test</a:t>
            </a:r>
            <a:endParaRPr lang="en-US"/>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241E14-8E32-D988-FF91-438EB1EE3F7A}"/>
              </a:ext>
            </a:extLst>
          </p:cNvPr>
          <p:cNvSpPr>
            <a:spLocks noGrp="1"/>
          </p:cNvSpPr>
          <p:nvPr>
            <p:ph idx="1"/>
          </p:nvPr>
        </p:nvSpPr>
        <p:spPr>
          <a:xfrm>
            <a:off x="471268" y="1540852"/>
            <a:ext cx="7986399" cy="5277494"/>
          </a:xfrm>
        </p:spPr>
        <p:txBody>
          <a:bodyPr vert="horz" lIns="91440" tIns="45720" rIns="91440" bIns="45720" rtlCol="0" anchor="t">
            <a:normAutofit lnSpcReduction="10000"/>
          </a:bodyPr>
          <a:lstStyle/>
          <a:p>
            <a:pPr marL="0" indent="0">
              <a:buNone/>
            </a:pPr>
            <a:r>
              <a:rPr lang="en-US" sz="2000">
                <a:solidFill>
                  <a:srgbClr val="444444"/>
                </a:solidFill>
                <a:cs typeface="Calibri" panose="020F0502020204030204"/>
              </a:rPr>
              <a:t>Dos and don'ts of interviewing customers</a:t>
            </a:r>
          </a:p>
          <a:p>
            <a:pPr marL="0" indent="0">
              <a:buNone/>
            </a:pPr>
            <a:endParaRPr lang="en-US" sz="2000">
              <a:solidFill>
                <a:srgbClr val="444444"/>
              </a:solidFill>
              <a:latin typeface="Calibri"/>
              <a:cs typeface="Calibri"/>
            </a:endParaRPr>
          </a:p>
          <a:p>
            <a:pPr marL="0" indent="0">
              <a:buNone/>
            </a:pPr>
            <a:endParaRPr lang="en-US" sz="2000">
              <a:solidFill>
                <a:srgbClr val="444444"/>
              </a:solidFill>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endParaRPr>
          </a:p>
          <a:p>
            <a:pPr marL="0" indent="0">
              <a:buNone/>
            </a:pPr>
            <a:endParaRPr lang="en-US" sz="2000">
              <a:solidFill>
                <a:srgbClr val="444444"/>
              </a:solidFill>
            </a:endParaRPr>
          </a:p>
          <a:p>
            <a:pPr marL="0" indent="0">
              <a:buNone/>
            </a:pPr>
            <a:endParaRPr lang="en-US" sz="2000">
              <a:solidFill>
                <a:srgbClr val="444444"/>
              </a:solidFill>
              <a:cs typeface="Calibri"/>
            </a:endParaRPr>
          </a:p>
          <a:p>
            <a:pPr marL="0" indent="0">
              <a:buNone/>
            </a:pPr>
            <a:endParaRPr lang="en-US" sz="1200"/>
          </a:p>
          <a:p>
            <a:pPr marL="0" indent="0">
              <a:buNone/>
            </a:pPr>
            <a:r>
              <a:rPr lang="en-US" sz="1200" i="1"/>
              <a:t>The Mom Test: How to Talk to Customers &amp; Learn If Your Business Is a Good Idea When Everyone Is Lying to You </a:t>
            </a:r>
            <a:r>
              <a:rPr lang="en-US" sz="1200" i="1">
                <a:solidFill>
                  <a:srgbClr val="565959"/>
                </a:solidFill>
              </a:rPr>
              <a:t> </a:t>
            </a:r>
            <a:endParaRPr lang="en-US" sz="1200" i="1">
              <a:solidFill>
                <a:srgbClr val="000000"/>
              </a:solidFill>
              <a:ea typeface="+mn-lt"/>
              <a:cs typeface="+mn-lt"/>
            </a:endParaRPr>
          </a:p>
          <a:p>
            <a:pPr>
              <a:buNone/>
            </a:pPr>
            <a:r>
              <a:rPr lang="en-US" sz="1200" i="1">
                <a:solidFill>
                  <a:srgbClr val="565959"/>
                </a:solidFill>
                <a:ea typeface="+mn-lt"/>
                <a:cs typeface="+mn-lt"/>
              </a:rPr>
              <a:t>by </a:t>
            </a:r>
            <a:r>
              <a:rPr lang="en-US" sz="1200" i="1">
                <a:ea typeface="+mn-lt"/>
                <a:cs typeface="+mn-lt"/>
              </a:rPr>
              <a:t>Rob Fitzpatrick</a:t>
            </a:r>
            <a:endParaRPr lang="en-US" sz="1200" i="1">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latin typeface="Calibri"/>
              <a:cs typeface="Calibri"/>
            </a:endParaRPr>
          </a:p>
          <a:p>
            <a:pPr marL="0" indent="0">
              <a:buNone/>
            </a:pPr>
            <a:endParaRPr lang="en-US" sz="2000">
              <a:solidFill>
                <a:srgbClr val="444444"/>
              </a:solidFill>
              <a:latin typeface="Calibri"/>
              <a:cs typeface="Calibri"/>
            </a:endParaRPr>
          </a:p>
          <a:p>
            <a:pPr marL="556895" lvl="1" indent="-213995">
              <a:spcBef>
                <a:spcPts val="0"/>
              </a:spcBef>
              <a:spcAft>
                <a:spcPts val="600"/>
              </a:spcAft>
              <a:buFont typeface="Arial,Sans-Serif" panose="020B0604020202020204" pitchFamily="34" charset="0"/>
              <a:buChar char="•"/>
            </a:pPr>
            <a:endParaRPr lang="en-US" sz="1600">
              <a:latin typeface="Arial"/>
              <a:cs typeface="Arial"/>
            </a:endParaRPr>
          </a:p>
          <a:p>
            <a:pPr marL="213995" indent="-213995">
              <a:spcBef>
                <a:spcPts val="0"/>
              </a:spcBef>
              <a:spcAft>
                <a:spcPts val="600"/>
              </a:spcAft>
              <a:buFont typeface="Arial,Sans-Serif" panose="020B0604020202020204" pitchFamily="34" charset="0"/>
              <a:buChar char="•"/>
            </a:pPr>
            <a:endParaRPr lang="en-US" sz="1600" b="1">
              <a:latin typeface="Arial"/>
              <a:cs typeface="Arial"/>
            </a:endParaRPr>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3"/>
          <a:stretch>
            <a:fillRect/>
          </a:stretch>
        </p:blipFill>
        <p:spPr>
          <a:xfrm>
            <a:off x="-1115" y="2830"/>
            <a:ext cx="2996946" cy="382109"/>
          </a:xfrm>
          <a:prstGeom prst="rect">
            <a:avLst/>
          </a:prstGeom>
        </p:spPr>
      </p:pic>
      <p:pic>
        <p:nvPicPr>
          <p:cNvPr id="2" name="Online Media 1" title="The Mom Test">
            <a:hlinkClick r:id="" action="ppaction://media"/>
            <a:extLst>
              <a:ext uri="{FF2B5EF4-FFF2-40B4-BE49-F238E27FC236}">
                <a16:creationId xmlns:a16="http://schemas.microsoft.com/office/drawing/2014/main" id="{195D0CA4-45B9-1BDA-DE25-2476DE5C285E}"/>
              </a:ext>
            </a:extLst>
          </p:cNvPr>
          <p:cNvPicPr>
            <a:picLocks noRot="1" noChangeAspect="1"/>
          </p:cNvPicPr>
          <p:nvPr>
            <a:videoFile r:link="rId1"/>
          </p:nvPr>
        </p:nvPicPr>
        <p:blipFill>
          <a:blip r:embed="rId4"/>
          <a:stretch>
            <a:fillRect/>
          </a:stretch>
        </p:blipFill>
        <p:spPr>
          <a:xfrm>
            <a:off x="552097" y="2036260"/>
            <a:ext cx="6595240" cy="4010134"/>
          </a:xfrm>
          <a:prstGeom prst="rect">
            <a:avLst/>
          </a:prstGeom>
        </p:spPr>
      </p:pic>
    </p:spTree>
    <p:extLst>
      <p:ext uri="{BB962C8B-B14F-4D97-AF65-F5344CB8AC3E}">
        <p14:creationId xmlns:p14="http://schemas.microsoft.com/office/powerpoint/2010/main" val="986940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569214" y="-392746"/>
            <a:ext cx="8059933" cy="1783080"/>
          </a:xfrm>
        </p:spPr>
        <p:txBody>
          <a:bodyPr anchor="b">
            <a:normAutofit/>
          </a:bodyPr>
          <a:lstStyle/>
          <a:p>
            <a:r>
              <a:rPr lang="en-US" sz="4700" dirty="0">
                <a:latin typeface="Beatrice Semibold"/>
                <a:ea typeface="+mj-lt"/>
                <a:cs typeface="+mj-lt"/>
              </a:rPr>
              <a:t>Interview Exercise</a:t>
            </a:r>
            <a:endParaRPr lang="en-US" sz="4700" dirty="0">
              <a:latin typeface="Beatrice Semibold"/>
              <a:cs typeface="Calibri Light"/>
            </a:endParaRP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3"/>
          <a:stretch>
            <a:fillRect/>
          </a:stretch>
        </p:blipFill>
        <p:spPr>
          <a:xfrm>
            <a:off x="-1115" y="2830"/>
            <a:ext cx="2996946" cy="382109"/>
          </a:xfrm>
          <a:prstGeom prst="rect">
            <a:avLst/>
          </a:prstGeom>
        </p:spPr>
      </p:pic>
      <p:sp>
        <p:nvSpPr>
          <p:cNvPr id="6" name="Content Placeholder 5">
            <a:extLst>
              <a:ext uri="{FF2B5EF4-FFF2-40B4-BE49-F238E27FC236}">
                <a16:creationId xmlns:a16="http://schemas.microsoft.com/office/drawing/2014/main" id="{1C9B3A70-A92D-2BC3-5E25-3FDD79AB2D8D}"/>
              </a:ext>
            </a:extLst>
          </p:cNvPr>
          <p:cNvSpPr>
            <a:spLocks noGrp="1"/>
          </p:cNvSpPr>
          <p:nvPr>
            <p:ph idx="1"/>
          </p:nvPr>
        </p:nvSpPr>
        <p:spPr>
          <a:xfrm>
            <a:off x="285226" y="1783080"/>
            <a:ext cx="8607104" cy="4351338"/>
          </a:xfrm>
        </p:spPr>
        <p:txBody>
          <a:bodyPr>
            <a:normAutofit/>
          </a:bodyPr>
          <a:lstStyle/>
          <a:p>
            <a:pPr marL="0" indent="0">
              <a:buNone/>
            </a:pPr>
            <a:r>
              <a:rPr lang="en-US" sz="2400" dirty="0"/>
              <a:t>Idea for an attachment to a razor so you don’t cut yourself shaving</a:t>
            </a:r>
          </a:p>
          <a:p>
            <a:endParaRPr lang="en-US" sz="2400" dirty="0"/>
          </a:p>
          <a:p>
            <a:r>
              <a:rPr lang="en-US" sz="2400" dirty="0"/>
              <a:t>Need volunteer(s)</a:t>
            </a:r>
          </a:p>
          <a:p>
            <a:r>
              <a:rPr lang="en-US" sz="2400" dirty="0"/>
              <a:t>Let’s Interview them</a:t>
            </a:r>
          </a:p>
        </p:txBody>
      </p:sp>
    </p:spTree>
    <p:extLst>
      <p:ext uri="{BB962C8B-B14F-4D97-AF65-F5344CB8AC3E}">
        <p14:creationId xmlns:p14="http://schemas.microsoft.com/office/powerpoint/2010/main" val="1550519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A3449A-6A35-E74F-2E3B-CEFC52DE6E22}"/>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62E8B67-2ACE-1581-6770-679727410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E2E24CB8-DB67-4727-DA80-0BB42EFC541C}"/>
              </a:ext>
            </a:extLst>
          </p:cNvPr>
          <p:cNvSpPr>
            <a:spLocks noGrp="1"/>
          </p:cNvSpPr>
          <p:nvPr>
            <p:ph type="title"/>
          </p:nvPr>
        </p:nvSpPr>
        <p:spPr>
          <a:xfrm>
            <a:off x="480060" y="329184"/>
            <a:ext cx="6917436" cy="1783080"/>
          </a:xfrm>
        </p:spPr>
        <p:txBody>
          <a:bodyPr anchor="b">
            <a:normAutofit/>
          </a:bodyPr>
          <a:lstStyle/>
          <a:p>
            <a:r>
              <a:rPr lang="en-US" sz="4700" dirty="0">
                <a:latin typeface="Beatrice Semibold"/>
                <a:ea typeface="+mj-lt"/>
                <a:cs typeface="+mj-lt"/>
              </a:rPr>
              <a:t>Questions to Ask in Customer Interviews</a:t>
            </a:r>
            <a:endParaRPr lang="en-US" sz="4700" dirty="0">
              <a:latin typeface="Beatrice Semibold"/>
              <a:cs typeface="Calibri Light"/>
            </a:endParaRPr>
          </a:p>
        </p:txBody>
      </p:sp>
      <p:sp>
        <p:nvSpPr>
          <p:cNvPr id="24" name="sketch line">
            <a:extLst>
              <a:ext uri="{FF2B5EF4-FFF2-40B4-BE49-F238E27FC236}">
                <a16:creationId xmlns:a16="http://schemas.microsoft.com/office/drawing/2014/main" id="{3C11ADB6-3C8C-686D-DD71-C940796B9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C90C80-8564-DF9D-A9FF-CF3A076AD7DA}"/>
              </a:ext>
            </a:extLst>
          </p:cNvPr>
          <p:cNvSpPr>
            <a:spLocks noGrp="1"/>
          </p:cNvSpPr>
          <p:nvPr>
            <p:ph idx="1"/>
          </p:nvPr>
        </p:nvSpPr>
        <p:spPr>
          <a:xfrm>
            <a:off x="210720" y="2721137"/>
            <a:ext cx="5945907" cy="3922694"/>
          </a:xfrm>
        </p:spPr>
        <p:txBody>
          <a:bodyPr vert="horz" lIns="91440" tIns="45720" rIns="91440" bIns="45720" rtlCol="0" anchor="t">
            <a:normAutofit/>
          </a:bodyPr>
          <a:lstStyle/>
          <a:p>
            <a:r>
              <a:rPr lang="en-US" sz="1600" dirty="0">
                <a:latin typeface="Arial"/>
                <a:ea typeface="+mn-lt"/>
                <a:cs typeface="+mn-lt"/>
              </a:rPr>
              <a:t>Could you talk me through last time that happened? </a:t>
            </a:r>
          </a:p>
          <a:p>
            <a:r>
              <a:rPr lang="en-US" sz="1600" dirty="0">
                <a:latin typeface="Arial"/>
                <a:ea typeface="+mn-lt"/>
                <a:cs typeface="+mn-lt"/>
              </a:rPr>
              <a:t>How often does the problem come up for you?</a:t>
            </a:r>
          </a:p>
          <a:p>
            <a:r>
              <a:rPr lang="en-US" sz="1600" dirty="0">
                <a:latin typeface="Arial"/>
                <a:ea typeface="+mn-lt"/>
                <a:cs typeface="+mn-lt"/>
              </a:rPr>
              <a:t>What are the implications if you fail to solve the problem? </a:t>
            </a:r>
            <a:endParaRPr lang="en-US" sz="1600" dirty="0">
              <a:latin typeface="Arial"/>
              <a:cs typeface="Calibri"/>
            </a:endParaRPr>
          </a:p>
          <a:p>
            <a:r>
              <a:rPr lang="en-US" sz="1600" dirty="0">
                <a:latin typeface="Arial"/>
                <a:ea typeface="+mn-lt"/>
                <a:cs typeface="+mn-lt"/>
              </a:rPr>
              <a:t>What else have you tried? </a:t>
            </a:r>
            <a:endParaRPr lang="en-US" sz="1600" dirty="0">
              <a:latin typeface="Arial"/>
              <a:cs typeface="Calibri"/>
            </a:endParaRPr>
          </a:p>
          <a:p>
            <a:r>
              <a:rPr lang="en-US" sz="1600" dirty="0">
                <a:latin typeface="Arial"/>
                <a:ea typeface="+mn-lt"/>
                <a:cs typeface="+mn-lt"/>
              </a:rPr>
              <a:t>What’s wrong with what you’ve tried already? </a:t>
            </a:r>
            <a:endParaRPr lang="en-US" sz="1600" dirty="0">
              <a:latin typeface="Arial"/>
              <a:cs typeface="Calibri"/>
            </a:endParaRPr>
          </a:p>
          <a:p>
            <a:r>
              <a:rPr lang="en-US" sz="1600" dirty="0">
                <a:latin typeface="Arial"/>
                <a:ea typeface="+mn-lt"/>
                <a:cs typeface="+mn-lt"/>
              </a:rPr>
              <a:t>How much are you currently spending to solve the problem? </a:t>
            </a:r>
            <a:endParaRPr lang="en-US" sz="1600" dirty="0">
              <a:latin typeface="Arial"/>
              <a:cs typeface="Calibri"/>
            </a:endParaRPr>
          </a:p>
          <a:p>
            <a:r>
              <a:rPr lang="en-US" sz="1600" dirty="0">
                <a:latin typeface="Arial"/>
                <a:ea typeface="+mn-lt"/>
                <a:cs typeface="+mn-lt"/>
              </a:rPr>
              <a:t>Is there anything else I should have asked? </a:t>
            </a:r>
            <a:endParaRPr lang="en-US" sz="1600" dirty="0">
              <a:latin typeface="Arial"/>
              <a:cs typeface="Calibri"/>
            </a:endParaRPr>
          </a:p>
          <a:p>
            <a:r>
              <a:rPr lang="en-US" sz="1600" dirty="0">
                <a:latin typeface="Arial"/>
                <a:ea typeface="+mn-lt"/>
                <a:cs typeface="+mn-lt"/>
              </a:rPr>
              <a:t>Finally, Who else should I talk to? </a:t>
            </a:r>
            <a:endParaRPr lang="en-US" sz="1600" dirty="0">
              <a:latin typeface="Arial"/>
              <a:ea typeface="Calibri"/>
              <a:cs typeface="Calibri"/>
            </a:endParaRPr>
          </a:p>
          <a:p>
            <a:endParaRPr lang="en-US" sz="1200" dirty="0">
              <a:solidFill>
                <a:srgbClr val="444444"/>
              </a:solidFill>
              <a:latin typeface="Arial"/>
              <a:ea typeface="+mn-lt"/>
              <a:cs typeface="+mn-lt"/>
            </a:endParaRPr>
          </a:p>
          <a:p>
            <a:pPr marL="0" indent="0">
              <a:buNone/>
            </a:pPr>
            <a:r>
              <a:rPr lang="en-US" sz="1200" i="1" dirty="0" err="1">
                <a:latin typeface="Arial"/>
                <a:ea typeface="+mn-lt"/>
                <a:cs typeface="+mn-lt"/>
                <a:hlinkClick r:id="rId3"/>
              </a:rPr>
              <a:t>StudioZao</a:t>
            </a:r>
            <a:r>
              <a:rPr lang="en-US" sz="1200" i="1" dirty="0">
                <a:latin typeface="Arial"/>
                <a:ea typeface="+mn-lt"/>
                <a:cs typeface="+mn-lt"/>
                <a:hlinkClick r:id="rId3"/>
              </a:rPr>
              <a:t> on Customer Discovery Questions</a:t>
            </a:r>
            <a:endParaRPr lang="en-US" sz="1200" i="1" dirty="0">
              <a:solidFill>
                <a:srgbClr val="000000"/>
              </a:solidFill>
              <a:latin typeface="Arial"/>
              <a:ea typeface="Calibri"/>
              <a:cs typeface="Calibri"/>
            </a:endParaRPr>
          </a:p>
          <a:p>
            <a:pPr marL="0" indent="0">
              <a:buNone/>
            </a:pPr>
            <a:endParaRPr lang="en-US" sz="1600" b="1" dirty="0">
              <a:solidFill>
                <a:srgbClr val="000000"/>
              </a:solidFill>
              <a:latin typeface="Arial"/>
              <a:cs typeface="Arial"/>
            </a:endParaRPr>
          </a:p>
        </p:txBody>
      </p:sp>
      <p:pic>
        <p:nvPicPr>
          <p:cNvPr id="5" name="Picture 4">
            <a:extLst>
              <a:ext uri="{FF2B5EF4-FFF2-40B4-BE49-F238E27FC236}">
                <a16:creationId xmlns:a16="http://schemas.microsoft.com/office/drawing/2014/main" id="{A5776E17-8347-BB75-4172-2A573173472B}"/>
              </a:ext>
            </a:extLst>
          </p:cNvPr>
          <p:cNvPicPr>
            <a:picLocks noChangeAspect="1"/>
          </p:cNvPicPr>
          <p:nvPr/>
        </p:nvPicPr>
        <p:blipFill>
          <a:blip r:embed="rId4"/>
          <a:stretch>
            <a:fillRect/>
          </a:stretch>
        </p:blipFill>
        <p:spPr>
          <a:xfrm>
            <a:off x="-1115" y="2830"/>
            <a:ext cx="2996946" cy="382109"/>
          </a:xfrm>
          <a:prstGeom prst="rect">
            <a:avLst/>
          </a:prstGeom>
        </p:spPr>
      </p:pic>
      <p:pic>
        <p:nvPicPr>
          <p:cNvPr id="2" name="Picture 3" descr="A person talking to a person&#10;&#10;Description automatically generated">
            <a:extLst>
              <a:ext uri="{FF2B5EF4-FFF2-40B4-BE49-F238E27FC236}">
                <a16:creationId xmlns:a16="http://schemas.microsoft.com/office/drawing/2014/main" id="{A73C37F1-638F-240C-47C3-C3A1CC601D98}"/>
              </a:ext>
            </a:extLst>
          </p:cNvPr>
          <p:cNvPicPr>
            <a:picLocks noChangeAspect="1"/>
          </p:cNvPicPr>
          <p:nvPr/>
        </p:nvPicPr>
        <p:blipFill>
          <a:blip r:embed="rId5"/>
          <a:stretch>
            <a:fillRect/>
          </a:stretch>
        </p:blipFill>
        <p:spPr>
          <a:xfrm>
            <a:off x="6156627" y="2112264"/>
            <a:ext cx="2743200" cy="2743200"/>
          </a:xfrm>
          <a:prstGeom prst="rect">
            <a:avLst/>
          </a:prstGeom>
        </p:spPr>
      </p:pic>
    </p:spTree>
    <p:extLst>
      <p:ext uri="{BB962C8B-B14F-4D97-AF65-F5344CB8AC3E}">
        <p14:creationId xmlns:p14="http://schemas.microsoft.com/office/powerpoint/2010/main" val="101509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274397" y="789579"/>
            <a:ext cx="6917436" cy="619750"/>
          </a:xfrm>
        </p:spPr>
        <p:txBody>
          <a:bodyPr anchor="b">
            <a:normAutofit fontScale="90000"/>
          </a:bodyPr>
          <a:lstStyle/>
          <a:p>
            <a:r>
              <a:rPr lang="en-US" sz="4700" dirty="0">
                <a:latin typeface="Beatrice Semibold"/>
                <a:ea typeface="+mj-lt"/>
                <a:cs typeface="+mj-lt"/>
              </a:rPr>
              <a:t>Ultimate goal…</a:t>
            </a:r>
            <a:endParaRPr lang="en-US" sz="4700" dirty="0">
              <a:latin typeface="Beatrice Semibold"/>
              <a:cs typeface="Calibri Light"/>
            </a:endParaRP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241E14-8E32-D988-FF91-438EB1EE3F7A}"/>
              </a:ext>
            </a:extLst>
          </p:cNvPr>
          <p:cNvSpPr>
            <a:spLocks noGrp="1"/>
          </p:cNvSpPr>
          <p:nvPr>
            <p:ph idx="1"/>
          </p:nvPr>
        </p:nvSpPr>
        <p:spPr>
          <a:xfrm>
            <a:off x="306716" y="1578765"/>
            <a:ext cx="8592919" cy="4968569"/>
          </a:xfrm>
        </p:spPr>
        <p:txBody>
          <a:bodyPr vert="horz" lIns="91440" tIns="45720" rIns="91440" bIns="45720" rtlCol="0" anchor="t">
            <a:normAutofit/>
          </a:bodyPr>
          <a:lstStyle/>
          <a:p>
            <a:pPr marL="0" indent="0">
              <a:buNone/>
            </a:pPr>
            <a:r>
              <a:rPr lang="en-US" sz="1600" b="1" dirty="0">
                <a:latin typeface="Arial"/>
                <a:ea typeface="+mn-lt"/>
                <a:cs typeface="+mn-lt"/>
              </a:rPr>
              <a:t>Understand the root cause of the problem so you can develop a solution to the cause of the problem and not a symptom</a:t>
            </a:r>
          </a:p>
          <a:p>
            <a:endParaRPr lang="en-US" sz="1600" dirty="0">
              <a:latin typeface="Arial"/>
              <a:ea typeface="+mn-lt"/>
              <a:cs typeface="+mn-lt"/>
            </a:endParaRPr>
          </a:p>
          <a:p>
            <a:r>
              <a:rPr lang="en-US" sz="1800" b="0" i="0" dirty="0">
                <a:effectLst/>
                <a:latin typeface="Söhne"/>
              </a:rPr>
              <a:t>Google Glass ($500M invested)</a:t>
            </a:r>
          </a:p>
          <a:p>
            <a:pPr lvl="1"/>
            <a:r>
              <a:rPr lang="en-US" sz="1100" b="0" i="0" dirty="0">
                <a:effectLst/>
                <a:latin typeface="Söhne"/>
              </a:rPr>
              <a:t>When it was launched in 2013, Google Glass was positioned as a wearable tech product that allowed users to access the internet, take photos, and record videos hands-free. </a:t>
            </a:r>
            <a:r>
              <a:rPr lang="en-US" sz="1100" b="0" i="0" u="sng" dirty="0">
                <a:effectLst/>
                <a:latin typeface="Söhne"/>
              </a:rPr>
              <a:t>It was supposed to solve the issue of constant interaction with smartphones by providing a less intrusive way to access information.</a:t>
            </a:r>
            <a:br>
              <a:rPr lang="en-US" sz="1100" dirty="0"/>
            </a:br>
            <a:br>
              <a:rPr lang="en-US" sz="1100" dirty="0"/>
            </a:br>
            <a:r>
              <a:rPr lang="en-US" sz="1100" b="0" i="0" dirty="0">
                <a:effectLst/>
                <a:latin typeface="Söhne"/>
              </a:rPr>
              <a:t>However, Google Glass failed to address the root problem and only addressed a symptom. The root problem was not the physical act of using a phone, but the incessant need for connectivity and instant access to information. Google Glass, by providing a hands-free way to access the internet, actually intensified the problem of constant connectivity and information overload rather than solving it.</a:t>
            </a:r>
            <a:r>
              <a:rPr lang="en-US" dirty="0">
                <a:latin typeface="Arial"/>
                <a:ea typeface="+mn-lt"/>
                <a:cs typeface="+mn-lt"/>
              </a:rPr>
              <a:t> </a:t>
            </a:r>
            <a:endParaRPr lang="en-US" dirty="0">
              <a:latin typeface="Arial"/>
              <a:ea typeface="Calibri"/>
              <a:cs typeface="Calibri"/>
            </a:endParaRPr>
          </a:p>
          <a:p>
            <a:r>
              <a:rPr lang="en-US" sz="1800" b="0" i="0" dirty="0" err="1">
                <a:effectLst/>
                <a:latin typeface="Söhne"/>
              </a:rPr>
              <a:t>Juicero</a:t>
            </a:r>
            <a:r>
              <a:rPr lang="en-US" sz="1800" b="0" i="0" dirty="0">
                <a:effectLst/>
                <a:latin typeface="Söhne"/>
              </a:rPr>
              <a:t> ($150M invested)</a:t>
            </a:r>
          </a:p>
          <a:p>
            <a:pPr lvl="1"/>
            <a:r>
              <a:rPr lang="en-US" sz="1100" b="0" i="0" dirty="0" err="1">
                <a:effectLst/>
                <a:latin typeface="Söhne"/>
              </a:rPr>
              <a:t>Juicero</a:t>
            </a:r>
            <a:r>
              <a:rPr lang="en-US" sz="1100" b="0" i="0" dirty="0">
                <a:effectLst/>
                <a:latin typeface="Söhne"/>
              </a:rPr>
              <a:t> was a startup that invented a Wi-Fi enabled juicer that squeezed proprietary, pre-packaged fruit and vegetable packs. The idea was to provide a convenient solution for health-conscious consumers who did not have the time to prepare fresh juices. However</a:t>
            </a:r>
            <a:r>
              <a:rPr lang="en-US" sz="1100" b="0" i="0" u="sng" dirty="0">
                <a:effectLst/>
                <a:latin typeface="Söhne"/>
              </a:rPr>
              <a:t>, the company failed to address the root problem, which was not the physical act of making juice, but the time, cost, and effort associated with obtaining fresh, organic produce, and then cleaning up. </a:t>
            </a:r>
            <a:r>
              <a:rPr lang="en-US" sz="1100" b="0" i="0" dirty="0">
                <a:effectLst/>
                <a:latin typeface="Söhne"/>
              </a:rPr>
              <a:t>Plus, it turned out that the juice packs could be squeezed by hand, making the $400 machine unnecessary. </a:t>
            </a:r>
            <a:r>
              <a:rPr lang="en-US" sz="1100" b="0" i="0" dirty="0" err="1">
                <a:effectLst/>
                <a:latin typeface="Söhne"/>
              </a:rPr>
              <a:t>Juicero</a:t>
            </a:r>
            <a:r>
              <a:rPr lang="en-US" sz="1100" b="0" i="0" dirty="0">
                <a:effectLst/>
                <a:latin typeface="Söhne"/>
              </a:rPr>
              <a:t> shut down in 2017, just 16 months after the launch of its product. It raised $150M in venture capital.</a:t>
            </a:r>
          </a:p>
          <a:p>
            <a:r>
              <a:rPr lang="en-US" sz="1800" b="0" i="0" dirty="0" err="1">
                <a:effectLst/>
                <a:latin typeface="Söhne"/>
              </a:rPr>
              <a:t>Quibi</a:t>
            </a:r>
            <a:r>
              <a:rPr lang="en-US" sz="1800" b="0" i="0" dirty="0">
                <a:effectLst/>
                <a:latin typeface="Söhne"/>
              </a:rPr>
              <a:t> (1.75B invested)</a:t>
            </a:r>
          </a:p>
          <a:p>
            <a:pPr lvl="1"/>
            <a:r>
              <a:rPr lang="en-US" sz="1100" b="0" i="0" dirty="0">
                <a:effectLst/>
                <a:latin typeface="Söhne"/>
              </a:rPr>
              <a:t>Launched in 2020, </a:t>
            </a:r>
            <a:r>
              <a:rPr lang="en-US" sz="1100" b="0" i="0" dirty="0" err="1">
                <a:effectLst/>
                <a:latin typeface="Söhne"/>
              </a:rPr>
              <a:t>Quibi</a:t>
            </a:r>
            <a:r>
              <a:rPr lang="en-US" sz="1100" b="0" i="0" dirty="0">
                <a:effectLst/>
                <a:latin typeface="Söhne"/>
              </a:rPr>
              <a:t> was a short-form streaming service that aimed to cater to the \on-the-go\ viewer. However, it failed to address the root problem, which was not the length of the content, but the need for quality content that viewers could engage with at any time. </a:t>
            </a:r>
            <a:r>
              <a:rPr lang="en-US" sz="1100" b="0" i="0" dirty="0" err="1">
                <a:effectLst/>
                <a:latin typeface="Söhne"/>
              </a:rPr>
              <a:t>Quibi</a:t>
            </a:r>
            <a:r>
              <a:rPr lang="en-US" sz="1100" b="0" i="0" dirty="0">
                <a:effectLst/>
                <a:latin typeface="Söhne"/>
              </a:rPr>
              <a:t> was not able to compete with established streaming platforms, and the service shut down just six months after its launch</a:t>
            </a:r>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3"/>
          <a:stretch>
            <a:fillRect/>
          </a:stretch>
        </p:blipFill>
        <p:spPr>
          <a:xfrm>
            <a:off x="-1115" y="2830"/>
            <a:ext cx="2996946" cy="382109"/>
          </a:xfrm>
          <a:prstGeom prst="rect">
            <a:avLst/>
          </a:prstGeom>
        </p:spPr>
      </p:pic>
    </p:spTree>
    <p:extLst>
      <p:ext uri="{BB962C8B-B14F-4D97-AF65-F5344CB8AC3E}">
        <p14:creationId xmlns:p14="http://schemas.microsoft.com/office/powerpoint/2010/main" val="138083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E5908-BADC-8870-4C60-C34292A89B45}"/>
              </a:ext>
            </a:extLst>
          </p:cNvPr>
          <p:cNvSpPr>
            <a:spLocks noGrp="1"/>
          </p:cNvSpPr>
          <p:nvPr>
            <p:ph type="title"/>
          </p:nvPr>
        </p:nvSpPr>
        <p:spPr/>
        <p:txBody>
          <a:bodyPr/>
          <a:lstStyle/>
          <a:p>
            <a:r>
              <a:rPr lang="en-US" dirty="0"/>
              <a:t>The secret to finding the root cause….</a:t>
            </a:r>
          </a:p>
        </p:txBody>
      </p:sp>
      <p:sp>
        <p:nvSpPr>
          <p:cNvPr id="3" name="Content Placeholder 2">
            <a:extLst>
              <a:ext uri="{FF2B5EF4-FFF2-40B4-BE49-F238E27FC236}">
                <a16:creationId xmlns:a16="http://schemas.microsoft.com/office/drawing/2014/main" id="{B7E448DC-3517-6D5C-F8B0-B6CA2085578D}"/>
              </a:ext>
            </a:extLst>
          </p:cNvPr>
          <p:cNvSpPr>
            <a:spLocks noGrp="1"/>
          </p:cNvSpPr>
          <p:nvPr>
            <p:ph idx="1"/>
          </p:nvPr>
        </p:nvSpPr>
        <p:spPr>
          <a:xfrm>
            <a:off x="628650" y="2488406"/>
            <a:ext cx="7886700" cy="1325563"/>
          </a:xfrm>
        </p:spPr>
        <p:txBody>
          <a:bodyPr>
            <a:normAutofit/>
          </a:bodyPr>
          <a:lstStyle/>
          <a:p>
            <a:pPr marL="0" indent="0">
              <a:buNone/>
            </a:pPr>
            <a:r>
              <a:rPr lang="en-US" sz="4800" dirty="0"/>
              <a:t>Keep asking “Why?”</a:t>
            </a:r>
          </a:p>
        </p:txBody>
      </p:sp>
    </p:spTree>
    <p:extLst>
      <p:ext uri="{BB962C8B-B14F-4D97-AF65-F5344CB8AC3E}">
        <p14:creationId xmlns:p14="http://schemas.microsoft.com/office/powerpoint/2010/main" val="168908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Go deeper | the five whys</a:t>
            </a:r>
          </a:p>
        </p:txBody>
      </p:sp>
      <p:sp>
        <p:nvSpPr>
          <p:cNvPr id="4" name="Slide Number Placeholder 3"/>
          <p:cNvSpPr>
            <a:spLocks noGrp="1"/>
          </p:cNvSpPr>
          <p:nvPr>
            <p:ph type="sldNum" sz="quarter" idx="12"/>
          </p:nvPr>
        </p:nvSpPr>
        <p:spPr/>
        <p:txBody>
          <a:bodyPr/>
          <a:lstStyle/>
          <a:p>
            <a:fld id="{16A6B907-7A8F-7F49-90AE-CB81D5FBA296}" type="slidenum">
              <a:rPr lang="en-US" smtClean="0"/>
              <a:pPr/>
              <a:t>15</a:t>
            </a:fld>
            <a:endParaRPr lang="en-US"/>
          </a:p>
        </p:txBody>
      </p:sp>
      <p:pic>
        <p:nvPicPr>
          <p:cNvPr id="5" name="Content Placeholder 4"/>
          <p:cNvPicPr>
            <a:picLocks noGrp="1" noChangeAspect="1"/>
          </p:cNvPicPr>
          <p:nvPr>
            <p:ph idx="1"/>
          </p:nvPr>
        </p:nvPicPr>
        <p:blipFill>
          <a:blip r:embed="rId3"/>
          <a:stretch>
            <a:fillRect/>
          </a:stretch>
        </p:blipFill>
        <p:spPr>
          <a:xfrm>
            <a:off x="1201042" y="1828800"/>
            <a:ext cx="6955276" cy="3771900"/>
          </a:xfrm>
          <a:prstGeom prst="rect">
            <a:avLst/>
          </a:prstGeom>
        </p:spPr>
      </p:pic>
      <p:sp>
        <p:nvSpPr>
          <p:cNvPr id="3" name="Rectangle 2"/>
          <p:cNvSpPr/>
          <p:nvPr/>
        </p:nvSpPr>
        <p:spPr>
          <a:xfrm>
            <a:off x="1690580" y="1860840"/>
            <a:ext cx="6752820" cy="461665"/>
          </a:xfrm>
          <a:prstGeom prst="rect">
            <a:avLst/>
          </a:prstGeom>
        </p:spPr>
        <p:txBody>
          <a:bodyPr wrap="square">
            <a:spAutoFit/>
          </a:bodyPr>
          <a:lstStyle/>
          <a:p>
            <a:r>
              <a:rPr lang="en-US" sz="2400" dirty="0">
                <a:solidFill>
                  <a:schemeClr val="bg1"/>
                </a:solidFill>
              </a:rPr>
              <a:t>In 1989 the Lincoln Memorial was deteriorating</a:t>
            </a:r>
          </a:p>
        </p:txBody>
      </p:sp>
    </p:spTree>
    <p:extLst>
      <p:ext uri="{BB962C8B-B14F-4D97-AF65-F5344CB8AC3E}">
        <p14:creationId xmlns:p14="http://schemas.microsoft.com/office/powerpoint/2010/main" val="441006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816434"/>
            <a:ext cx="9022080" cy="952500"/>
          </a:xfrm>
        </p:spPr>
        <p:txBody>
          <a:bodyPr>
            <a:normAutofit/>
          </a:bodyPr>
          <a:lstStyle/>
          <a:p>
            <a:pPr algn="l"/>
            <a:r>
              <a:rPr lang="en-US" sz="2500" dirty="0">
                <a:solidFill>
                  <a:schemeClr val="bg1">
                    <a:lumMod val="50000"/>
                  </a:schemeClr>
                </a:solidFill>
              </a:rPr>
              <a:t>(1) Why was the Lincoln Memorial was deteriorating?</a:t>
            </a:r>
          </a:p>
        </p:txBody>
      </p:sp>
      <p:sp>
        <p:nvSpPr>
          <p:cNvPr id="3" name="Content Placeholder 2"/>
          <p:cNvSpPr>
            <a:spLocks noGrp="1"/>
          </p:cNvSpPr>
          <p:nvPr>
            <p:ph idx="1"/>
          </p:nvPr>
        </p:nvSpPr>
        <p:spPr>
          <a:xfrm>
            <a:off x="-360276" y="4781682"/>
            <a:ext cx="9304020" cy="3771636"/>
          </a:xfrm>
        </p:spPr>
        <p:txBody>
          <a:bodyPr>
            <a:normAutofit/>
          </a:bodyPr>
          <a:lstStyle/>
          <a:p>
            <a:pPr marL="914400" lvl="2" indent="0">
              <a:buNone/>
            </a:pPr>
            <a:r>
              <a:rPr lang="en-US" sz="2800" i="1" dirty="0"/>
              <a:t>Because harsh chemicals were used to clean it</a:t>
            </a:r>
          </a:p>
        </p:txBody>
      </p:sp>
      <p:sp>
        <p:nvSpPr>
          <p:cNvPr id="4" name="Slide Number Placeholder 3"/>
          <p:cNvSpPr>
            <a:spLocks noGrp="1"/>
          </p:cNvSpPr>
          <p:nvPr>
            <p:ph type="sldNum" sz="quarter" idx="12"/>
          </p:nvPr>
        </p:nvSpPr>
        <p:spPr/>
        <p:txBody>
          <a:bodyPr/>
          <a:lstStyle/>
          <a:p>
            <a:fld id="{16A6B907-7A8F-7F49-90AE-CB81D5FBA296}" type="slidenum">
              <a:rPr lang="en-US" smtClean="0"/>
              <a:pPr/>
              <a:t>16</a:t>
            </a:fld>
            <a:endParaRPr lang="en-US"/>
          </a:p>
        </p:txBody>
      </p:sp>
      <p:pic>
        <p:nvPicPr>
          <p:cNvPr id="6" name="Picture 5"/>
          <p:cNvPicPr>
            <a:picLocks noChangeAspect="1"/>
          </p:cNvPicPr>
          <p:nvPr/>
        </p:nvPicPr>
        <p:blipFill>
          <a:blip r:embed="rId2"/>
          <a:stretch>
            <a:fillRect/>
          </a:stretch>
        </p:blipFill>
        <p:spPr>
          <a:xfrm>
            <a:off x="1988821" y="2133865"/>
            <a:ext cx="4605829" cy="2498692"/>
          </a:xfrm>
          <a:prstGeom prst="rect">
            <a:avLst/>
          </a:prstGeom>
        </p:spPr>
      </p:pic>
    </p:spTree>
    <p:extLst>
      <p:ext uri="{BB962C8B-B14F-4D97-AF65-F5344CB8AC3E}">
        <p14:creationId xmlns:p14="http://schemas.microsoft.com/office/powerpoint/2010/main" val="42523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702134"/>
            <a:ext cx="9022080" cy="952500"/>
          </a:xfrm>
        </p:spPr>
        <p:txBody>
          <a:bodyPr>
            <a:normAutofit/>
          </a:bodyPr>
          <a:lstStyle/>
          <a:p>
            <a:pPr lvl="1"/>
            <a:r>
              <a:rPr lang="en-US" sz="2500" dirty="0">
                <a:solidFill>
                  <a:schemeClr val="bg1">
                    <a:lumMod val="50000"/>
                  </a:schemeClr>
                </a:solidFill>
              </a:rPr>
              <a:t>(2) Why were harsh chemicals being used to clean it?</a:t>
            </a:r>
          </a:p>
        </p:txBody>
      </p:sp>
      <p:sp>
        <p:nvSpPr>
          <p:cNvPr id="3" name="Content Placeholder 2"/>
          <p:cNvSpPr>
            <a:spLocks noGrp="1"/>
          </p:cNvSpPr>
          <p:nvPr>
            <p:ph idx="1"/>
          </p:nvPr>
        </p:nvSpPr>
        <p:spPr>
          <a:xfrm>
            <a:off x="-360276" y="4819782"/>
            <a:ext cx="9304020" cy="3771636"/>
          </a:xfrm>
        </p:spPr>
        <p:txBody>
          <a:bodyPr>
            <a:normAutofit/>
          </a:bodyPr>
          <a:lstStyle/>
          <a:p>
            <a:pPr marL="914400" lvl="2" indent="0">
              <a:buNone/>
            </a:pPr>
            <a:r>
              <a:rPr lang="en-US" sz="2800" i="1" dirty="0"/>
              <a:t>To clean off the large amount of bird droppings</a:t>
            </a:r>
          </a:p>
        </p:txBody>
      </p:sp>
      <p:sp>
        <p:nvSpPr>
          <p:cNvPr id="4" name="Slide Number Placeholder 3"/>
          <p:cNvSpPr>
            <a:spLocks noGrp="1"/>
          </p:cNvSpPr>
          <p:nvPr>
            <p:ph type="sldNum" sz="quarter" idx="12"/>
          </p:nvPr>
        </p:nvSpPr>
        <p:spPr/>
        <p:txBody>
          <a:bodyPr/>
          <a:lstStyle/>
          <a:p>
            <a:fld id="{16A6B907-7A8F-7F49-90AE-CB81D5FBA296}" type="slidenum">
              <a:rPr lang="en-US" smtClean="0"/>
              <a:pPr/>
              <a:t>17</a:t>
            </a:fld>
            <a:endParaRPr lang="en-US"/>
          </a:p>
        </p:txBody>
      </p:sp>
      <p:pic>
        <p:nvPicPr>
          <p:cNvPr id="6" name="Picture 5"/>
          <p:cNvPicPr>
            <a:picLocks noChangeAspect="1"/>
          </p:cNvPicPr>
          <p:nvPr/>
        </p:nvPicPr>
        <p:blipFill>
          <a:blip r:embed="rId2"/>
          <a:stretch>
            <a:fillRect/>
          </a:stretch>
        </p:blipFill>
        <p:spPr>
          <a:xfrm>
            <a:off x="1988821" y="2133865"/>
            <a:ext cx="4605829" cy="2498692"/>
          </a:xfrm>
          <a:prstGeom prst="rect">
            <a:avLst/>
          </a:prstGeom>
        </p:spPr>
      </p:pic>
    </p:spTree>
    <p:extLst>
      <p:ext uri="{BB962C8B-B14F-4D97-AF65-F5344CB8AC3E}">
        <p14:creationId xmlns:p14="http://schemas.microsoft.com/office/powerpoint/2010/main" val="352008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72" y="723399"/>
            <a:ext cx="8514788" cy="952500"/>
          </a:xfrm>
        </p:spPr>
        <p:txBody>
          <a:bodyPr>
            <a:noAutofit/>
          </a:bodyPr>
          <a:lstStyle/>
          <a:p>
            <a:pPr lvl="1"/>
            <a:r>
              <a:rPr lang="en-US" sz="2500" dirty="0">
                <a:solidFill>
                  <a:schemeClr val="bg1">
                    <a:lumMod val="50000"/>
                  </a:schemeClr>
                </a:solidFill>
              </a:rPr>
              <a:t>(3) Why so much bird poop?</a:t>
            </a:r>
          </a:p>
        </p:txBody>
      </p:sp>
      <p:sp>
        <p:nvSpPr>
          <p:cNvPr id="3" name="Content Placeholder 2"/>
          <p:cNvSpPr>
            <a:spLocks noGrp="1"/>
          </p:cNvSpPr>
          <p:nvPr>
            <p:ph idx="1"/>
          </p:nvPr>
        </p:nvSpPr>
        <p:spPr>
          <a:xfrm>
            <a:off x="-465888" y="4781682"/>
            <a:ext cx="10197696" cy="3771636"/>
          </a:xfrm>
        </p:spPr>
        <p:txBody>
          <a:bodyPr>
            <a:normAutofit/>
          </a:bodyPr>
          <a:lstStyle/>
          <a:p>
            <a:pPr marL="914400" lvl="2" indent="0">
              <a:buNone/>
            </a:pPr>
            <a:r>
              <a:rPr lang="en-US" i="1" dirty="0"/>
              <a:t>Because large amounts of spiders live around the monument</a:t>
            </a:r>
          </a:p>
        </p:txBody>
      </p:sp>
      <p:sp>
        <p:nvSpPr>
          <p:cNvPr id="4" name="Slide Number Placeholder 3"/>
          <p:cNvSpPr>
            <a:spLocks noGrp="1"/>
          </p:cNvSpPr>
          <p:nvPr>
            <p:ph type="sldNum" sz="quarter" idx="12"/>
          </p:nvPr>
        </p:nvSpPr>
        <p:spPr/>
        <p:txBody>
          <a:bodyPr/>
          <a:lstStyle/>
          <a:p>
            <a:fld id="{16A6B907-7A8F-7F49-90AE-CB81D5FBA296}" type="slidenum">
              <a:rPr lang="en-US" smtClean="0"/>
              <a:pPr/>
              <a:t>18</a:t>
            </a:fld>
            <a:endParaRPr lang="en-US"/>
          </a:p>
        </p:txBody>
      </p:sp>
      <p:pic>
        <p:nvPicPr>
          <p:cNvPr id="6" name="Picture 5"/>
          <p:cNvPicPr>
            <a:picLocks noChangeAspect="1"/>
          </p:cNvPicPr>
          <p:nvPr/>
        </p:nvPicPr>
        <p:blipFill>
          <a:blip r:embed="rId2"/>
          <a:stretch>
            <a:fillRect/>
          </a:stretch>
        </p:blipFill>
        <p:spPr>
          <a:xfrm>
            <a:off x="2109932" y="2027185"/>
            <a:ext cx="4605829" cy="2498692"/>
          </a:xfrm>
          <a:prstGeom prst="rect">
            <a:avLst/>
          </a:prstGeom>
        </p:spPr>
      </p:pic>
    </p:spTree>
    <p:extLst>
      <p:ext uri="{BB962C8B-B14F-4D97-AF65-F5344CB8AC3E}">
        <p14:creationId xmlns:p14="http://schemas.microsoft.com/office/powerpoint/2010/main" val="422426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041" y="716074"/>
            <a:ext cx="5672824" cy="952500"/>
          </a:xfrm>
        </p:spPr>
        <p:txBody>
          <a:bodyPr>
            <a:normAutofit/>
          </a:bodyPr>
          <a:lstStyle/>
          <a:p>
            <a:pPr lvl="1"/>
            <a:r>
              <a:rPr lang="en-US" sz="2800" dirty="0">
                <a:solidFill>
                  <a:schemeClr val="bg1">
                    <a:lumMod val="50000"/>
                  </a:schemeClr>
                </a:solidFill>
              </a:rPr>
              <a:t>(4) Why so many spiders? </a:t>
            </a:r>
          </a:p>
        </p:txBody>
      </p:sp>
      <p:sp>
        <p:nvSpPr>
          <p:cNvPr id="3" name="Content Placeholder 2"/>
          <p:cNvSpPr>
            <a:spLocks noGrp="1"/>
          </p:cNvSpPr>
          <p:nvPr>
            <p:ph idx="1"/>
          </p:nvPr>
        </p:nvSpPr>
        <p:spPr>
          <a:xfrm>
            <a:off x="-454660" y="4690242"/>
            <a:ext cx="9304020" cy="3771636"/>
          </a:xfrm>
        </p:spPr>
        <p:txBody>
          <a:bodyPr>
            <a:normAutofit/>
          </a:bodyPr>
          <a:lstStyle/>
          <a:p>
            <a:pPr marL="1028700" lvl="2" indent="0">
              <a:buNone/>
            </a:pPr>
            <a:r>
              <a:rPr lang="en-US" sz="2000" i="1" dirty="0"/>
              <a:t>Because vast swarms of insects, on which the spiders feed, are drawn to the monument at dusk</a:t>
            </a:r>
          </a:p>
        </p:txBody>
      </p:sp>
      <p:sp>
        <p:nvSpPr>
          <p:cNvPr id="4" name="Slide Number Placeholder 3"/>
          <p:cNvSpPr>
            <a:spLocks noGrp="1"/>
          </p:cNvSpPr>
          <p:nvPr>
            <p:ph type="sldNum" sz="quarter" idx="12"/>
          </p:nvPr>
        </p:nvSpPr>
        <p:spPr/>
        <p:txBody>
          <a:bodyPr/>
          <a:lstStyle/>
          <a:p>
            <a:fld id="{16A6B907-7A8F-7F49-90AE-CB81D5FBA296}" type="slidenum">
              <a:rPr lang="en-US" smtClean="0"/>
              <a:pPr/>
              <a:t>19</a:t>
            </a:fld>
            <a:endParaRPr lang="en-US"/>
          </a:p>
        </p:txBody>
      </p:sp>
      <p:pic>
        <p:nvPicPr>
          <p:cNvPr id="6" name="Picture 5"/>
          <p:cNvPicPr>
            <a:picLocks noChangeAspect="1"/>
          </p:cNvPicPr>
          <p:nvPr/>
        </p:nvPicPr>
        <p:blipFill>
          <a:blip r:embed="rId2"/>
          <a:stretch>
            <a:fillRect/>
          </a:stretch>
        </p:blipFill>
        <p:spPr>
          <a:xfrm>
            <a:off x="1988821" y="2133865"/>
            <a:ext cx="4605829" cy="2498692"/>
          </a:xfrm>
          <a:prstGeom prst="rect">
            <a:avLst/>
          </a:prstGeom>
        </p:spPr>
      </p:pic>
    </p:spTree>
    <p:extLst>
      <p:ext uri="{BB962C8B-B14F-4D97-AF65-F5344CB8AC3E}">
        <p14:creationId xmlns:p14="http://schemas.microsoft.com/office/powerpoint/2010/main" val="1985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103494" y="337840"/>
            <a:ext cx="7921919" cy="1783080"/>
          </a:xfrm>
        </p:spPr>
        <p:txBody>
          <a:bodyPr anchor="b">
            <a:normAutofit/>
          </a:bodyPr>
          <a:lstStyle/>
          <a:p>
            <a:r>
              <a:rPr lang="en-US" sz="4400" dirty="0">
                <a:latin typeface="Beatrice Semibold"/>
                <a:ea typeface="+mj-lt"/>
                <a:cs typeface="+mj-lt"/>
              </a:rPr>
              <a:t>Why do </a:t>
            </a:r>
            <a:r>
              <a:rPr lang="en-US" sz="4400" u="sng" dirty="0">
                <a:latin typeface="Beatrice Semibold"/>
                <a:ea typeface="+mj-lt"/>
                <a:cs typeface="+mj-lt"/>
              </a:rPr>
              <a:t>great</a:t>
            </a:r>
            <a:r>
              <a:rPr lang="en-US" sz="4400" dirty="0">
                <a:latin typeface="Beatrice Semibold"/>
                <a:ea typeface="+mj-lt"/>
                <a:cs typeface="+mj-lt"/>
              </a:rPr>
              <a:t> products fail?</a:t>
            </a:r>
          </a:p>
        </p:txBody>
      </p:sp>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241E14-8E32-D988-FF91-438EB1EE3F7A}"/>
              </a:ext>
            </a:extLst>
          </p:cNvPr>
          <p:cNvSpPr>
            <a:spLocks noGrp="1"/>
          </p:cNvSpPr>
          <p:nvPr>
            <p:ph idx="1"/>
          </p:nvPr>
        </p:nvSpPr>
        <p:spPr>
          <a:xfrm>
            <a:off x="480060" y="2741793"/>
            <a:ext cx="8407580" cy="3417784"/>
          </a:xfrm>
        </p:spPr>
        <p:txBody>
          <a:bodyPr vert="horz" lIns="91440" tIns="45720" rIns="91440" bIns="45720" rtlCol="0" anchor="t">
            <a:normAutofit/>
          </a:bodyPr>
          <a:lstStyle/>
          <a:p>
            <a:pPr marL="0" indent="0">
              <a:lnSpc>
                <a:spcPct val="110000"/>
              </a:lnSpc>
              <a:spcBef>
                <a:spcPts val="0"/>
              </a:spcBef>
              <a:spcAft>
                <a:spcPts val="600"/>
              </a:spcAft>
              <a:buNone/>
            </a:pPr>
            <a:r>
              <a:rPr lang="en-US" dirty="0"/>
              <a:t>Bottom line: it's a nice to have, not a must have.</a:t>
            </a:r>
          </a:p>
          <a:p>
            <a:pPr lvl="1">
              <a:lnSpc>
                <a:spcPct val="110000"/>
              </a:lnSpc>
              <a:spcBef>
                <a:spcPts val="0"/>
              </a:spcBef>
              <a:spcAft>
                <a:spcPts val="600"/>
              </a:spcAft>
              <a:buFont typeface="Arial,Sans-Serif" panose="020B0604020202020204" pitchFamily="34" charset="0"/>
              <a:buChar char="•"/>
            </a:pPr>
            <a:r>
              <a:rPr lang="en-US" dirty="0"/>
              <a:t>It doesn't address a real need in the market. (Harley-Davidson Perfume)</a:t>
            </a:r>
          </a:p>
          <a:p>
            <a:pPr marL="556895" lvl="1" indent="-213995">
              <a:lnSpc>
                <a:spcPct val="110000"/>
              </a:lnSpc>
              <a:spcBef>
                <a:spcPts val="0"/>
              </a:spcBef>
              <a:spcAft>
                <a:spcPts val="600"/>
              </a:spcAft>
              <a:buFont typeface="Arial,Sans-Serif" panose="020B0604020202020204" pitchFamily="34" charset="0"/>
              <a:buChar char="•"/>
            </a:pPr>
            <a:r>
              <a:rPr lang="en-US" dirty="0"/>
              <a:t>It's ahead of its time. (Too expensive, bulky technology – Google Glass)</a:t>
            </a:r>
          </a:p>
          <a:p>
            <a:pPr marL="556895" lvl="1" indent="-213995">
              <a:lnSpc>
                <a:spcPct val="110000"/>
              </a:lnSpc>
              <a:spcBef>
                <a:spcPts val="0"/>
              </a:spcBef>
              <a:spcAft>
                <a:spcPts val="600"/>
              </a:spcAft>
              <a:buFont typeface="Arial,Sans-Serif" panose="020B0604020202020204" pitchFamily="34" charset="0"/>
            </a:pPr>
            <a:r>
              <a:rPr lang="en-US" dirty="0"/>
              <a:t>Targeted the wrong customers. (Segway- targeted general market vs niche usage occasions)</a:t>
            </a:r>
          </a:p>
          <a:p>
            <a:pPr marL="556895" lvl="1" indent="-213995">
              <a:lnSpc>
                <a:spcPct val="110000"/>
              </a:lnSpc>
              <a:spcBef>
                <a:spcPts val="0"/>
              </a:spcBef>
              <a:spcAft>
                <a:spcPts val="600"/>
              </a:spcAft>
              <a:buFont typeface="Arial,Sans-Serif" panose="020B0604020202020204" pitchFamily="34" charset="0"/>
            </a:pPr>
            <a:r>
              <a:rPr lang="en-US" dirty="0"/>
              <a:t>Changing behavior is hard. (When was the last time you downloaded a new app and used it frequently a year later?)</a:t>
            </a:r>
            <a:endParaRPr lang="en-US" sz="1400" dirty="0">
              <a:solidFill>
                <a:srgbClr val="000000"/>
              </a:solidFill>
              <a:latin typeface="Arial"/>
              <a:ea typeface="+mn-lt"/>
              <a:cs typeface="Arial"/>
            </a:endParaRPr>
          </a:p>
          <a:p>
            <a:pPr marL="556895" lvl="1" indent="-213995">
              <a:lnSpc>
                <a:spcPct val="110000"/>
              </a:lnSpc>
              <a:spcBef>
                <a:spcPts val="0"/>
              </a:spcBef>
              <a:spcAft>
                <a:spcPts val="600"/>
              </a:spcAft>
              <a:buFont typeface="Arial,Sans-Serif" panose="020B0604020202020204" pitchFamily="34" charset="0"/>
              <a:buChar char="•"/>
            </a:pPr>
            <a:endParaRPr lang="en-US" sz="1400" dirty="0">
              <a:solidFill>
                <a:srgbClr val="000000"/>
              </a:solidFill>
              <a:latin typeface="Arial"/>
              <a:cs typeface="Arial"/>
            </a:endParaRPr>
          </a:p>
          <a:p>
            <a:pPr marL="556895" lvl="1" indent="-213995">
              <a:lnSpc>
                <a:spcPct val="110000"/>
              </a:lnSpc>
              <a:spcBef>
                <a:spcPts val="0"/>
              </a:spcBef>
              <a:spcAft>
                <a:spcPts val="600"/>
              </a:spcAft>
              <a:buFont typeface="Arial,Sans-Serif" panose="020B0604020202020204" pitchFamily="34" charset="0"/>
              <a:buChar char="•"/>
            </a:pPr>
            <a:endParaRPr lang="en-US" sz="1400" dirty="0">
              <a:latin typeface="Arial"/>
              <a:cs typeface="Arial"/>
            </a:endParaRPr>
          </a:p>
          <a:p>
            <a:pPr marL="556895" lvl="1" indent="-213995">
              <a:lnSpc>
                <a:spcPct val="110000"/>
              </a:lnSpc>
              <a:spcBef>
                <a:spcPts val="0"/>
              </a:spcBef>
              <a:spcAft>
                <a:spcPts val="600"/>
              </a:spcAft>
              <a:buFont typeface="Arial,Sans-Serif" panose="020B0604020202020204" pitchFamily="34" charset="0"/>
              <a:buChar char="•"/>
            </a:pPr>
            <a:endParaRPr lang="en-US" sz="1400" dirty="0">
              <a:latin typeface="Arial"/>
              <a:cs typeface="Arial"/>
            </a:endParaRPr>
          </a:p>
          <a:p>
            <a:pPr marL="556895" lvl="1" indent="-213995">
              <a:lnSpc>
                <a:spcPct val="110000"/>
              </a:lnSpc>
              <a:spcBef>
                <a:spcPts val="0"/>
              </a:spcBef>
              <a:spcAft>
                <a:spcPts val="600"/>
              </a:spcAft>
              <a:buFont typeface="Arial,Sans-Serif" panose="020B0604020202020204" pitchFamily="34" charset="0"/>
              <a:buChar char="•"/>
            </a:pPr>
            <a:endParaRPr lang="en-US" sz="1400" dirty="0">
              <a:latin typeface="Arial"/>
              <a:cs typeface="Arial"/>
            </a:endParaRPr>
          </a:p>
          <a:p>
            <a:pPr marL="213995" indent="-213995">
              <a:lnSpc>
                <a:spcPct val="110000"/>
              </a:lnSpc>
              <a:spcBef>
                <a:spcPts val="0"/>
              </a:spcBef>
              <a:spcAft>
                <a:spcPts val="600"/>
              </a:spcAft>
              <a:buFont typeface="Arial,Sans-Serif" panose="020B0604020202020204" pitchFamily="34" charset="0"/>
            </a:pPr>
            <a:endParaRPr lang="en-US" sz="1400" b="1" dirty="0">
              <a:latin typeface="Arial"/>
              <a:cs typeface="Arial"/>
            </a:endParaRPr>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2"/>
          <a:stretch>
            <a:fillRect/>
          </a:stretch>
        </p:blipFill>
        <p:spPr>
          <a:xfrm>
            <a:off x="-5431" y="1377"/>
            <a:ext cx="2996946" cy="382109"/>
          </a:xfrm>
          <a:prstGeom prst="rect">
            <a:avLst/>
          </a:prstGeom>
        </p:spPr>
      </p:pic>
      <p:sp>
        <p:nvSpPr>
          <p:cNvPr id="7" name="Content Placeholder 2">
            <a:extLst>
              <a:ext uri="{FF2B5EF4-FFF2-40B4-BE49-F238E27FC236}">
                <a16:creationId xmlns:a16="http://schemas.microsoft.com/office/drawing/2014/main" id="{38328181-42FA-D92C-F81D-8135C8D7A983}"/>
              </a:ext>
            </a:extLst>
          </p:cNvPr>
          <p:cNvSpPr txBox="1">
            <a:spLocks/>
          </p:cNvSpPr>
          <p:nvPr/>
        </p:nvSpPr>
        <p:spPr>
          <a:xfrm>
            <a:off x="-3889169" y="1230831"/>
            <a:ext cx="8461169" cy="96134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6750"/>
              </a:lnSpc>
              <a:buNone/>
            </a:pPr>
            <a:endParaRPr lang="en-US" sz="4000">
              <a:solidFill>
                <a:srgbClr val="002060"/>
              </a:solidFill>
              <a:latin typeface="Beatrice Display Semibold"/>
              <a:cs typeface="Calibri"/>
            </a:endParaRPr>
          </a:p>
        </p:txBody>
      </p:sp>
      <p:pic>
        <p:nvPicPr>
          <p:cNvPr id="2" name="Picture 5" descr="A light bulb coming out of a hole&#10;&#10;Description automatically generated">
            <a:extLst>
              <a:ext uri="{FF2B5EF4-FFF2-40B4-BE49-F238E27FC236}">
                <a16:creationId xmlns:a16="http://schemas.microsoft.com/office/drawing/2014/main" id="{800018BC-590B-D3E2-3B34-2BB0580EE1EC}"/>
              </a:ext>
            </a:extLst>
          </p:cNvPr>
          <p:cNvPicPr>
            <a:picLocks noChangeAspect="1"/>
          </p:cNvPicPr>
          <p:nvPr/>
        </p:nvPicPr>
        <p:blipFill>
          <a:blip r:embed="rId3"/>
          <a:stretch>
            <a:fillRect/>
          </a:stretch>
        </p:blipFill>
        <p:spPr>
          <a:xfrm>
            <a:off x="6781359" y="947435"/>
            <a:ext cx="1831443" cy="1831443"/>
          </a:xfrm>
          <a:prstGeom prst="rect">
            <a:avLst/>
          </a:prstGeom>
        </p:spPr>
      </p:pic>
    </p:spTree>
    <p:extLst>
      <p:ext uri="{BB962C8B-B14F-4D97-AF65-F5344CB8AC3E}">
        <p14:creationId xmlns:p14="http://schemas.microsoft.com/office/powerpoint/2010/main" val="288519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Tn>
                        </p:par>
                      </p:childTnLst>
                    </p:cTn>
                  </p:par>
                  <p:par>
                    <p:cTn id="17" fill="hold">
                      <p:stCondLst>
                        <p:cond delay="indefinite"/>
                      </p:stCondLst>
                      <p:childTnLst>
                        <p:par>
                          <p:cTn id="18" fill="hold">
                            <p:stCondLst>
                              <p:cond delay="0"/>
                            </p:stCondLst>
                          </p:cTn>
                        </p:par>
                      </p:childTnLst>
                    </p:cTn>
                  </p:par>
                  <p:par>
                    <p:cTn id="19" fill="hold">
                      <p:stCondLst>
                        <p:cond delay="indefinite"/>
                      </p:stCondLst>
                      <p:childTnLst>
                        <p:par>
                          <p:cTn id="20" fill="hold">
                            <p:stCondLst>
                              <p:cond delay="0"/>
                            </p:stCondLst>
                          </p:cTn>
                        </p:par>
                      </p:childTnLst>
                    </p:cTn>
                  </p:par>
                  <p:par>
                    <p:cTn id="21" fill="hold">
                      <p:stCondLst>
                        <p:cond delay="indefinite"/>
                      </p:stCondLst>
                      <p:childTnLst>
                        <p:par>
                          <p:cTn id="22" fill="hold">
                            <p:stCondLst>
                              <p:cond delay="0"/>
                            </p:stCond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 y="976454"/>
            <a:ext cx="8153400" cy="952500"/>
          </a:xfrm>
        </p:spPr>
        <p:txBody>
          <a:bodyPr>
            <a:normAutofit fontScale="90000"/>
          </a:bodyPr>
          <a:lstStyle/>
          <a:p>
            <a:pPr lvl="1"/>
            <a:r>
              <a:rPr lang="en-US" sz="2800" dirty="0"/>
              <a:t>(5) </a:t>
            </a:r>
            <a:r>
              <a:rPr lang="en-US" sz="2800" i="1" dirty="0"/>
              <a:t>Why are vast swarms of insects, on which the spiders feed, are drawn to the monument at dusk?</a:t>
            </a:r>
            <a:br>
              <a:rPr lang="en-US" sz="2800" i="1" dirty="0"/>
            </a:br>
            <a:endParaRPr lang="en-US" sz="2800" dirty="0"/>
          </a:p>
        </p:txBody>
      </p:sp>
      <p:sp>
        <p:nvSpPr>
          <p:cNvPr id="3" name="Content Placeholder 2"/>
          <p:cNvSpPr>
            <a:spLocks noGrp="1"/>
          </p:cNvSpPr>
          <p:nvPr>
            <p:ph idx="1"/>
          </p:nvPr>
        </p:nvSpPr>
        <p:spPr>
          <a:xfrm>
            <a:off x="-713740" y="4837468"/>
            <a:ext cx="10398760" cy="3771636"/>
          </a:xfrm>
        </p:spPr>
        <p:txBody>
          <a:bodyPr>
            <a:normAutofit/>
          </a:bodyPr>
          <a:lstStyle/>
          <a:p>
            <a:pPr marL="1028700" lvl="2" indent="0">
              <a:buNone/>
            </a:pPr>
            <a:r>
              <a:rPr lang="en-US" sz="2000" i="1" dirty="0"/>
              <a:t>Because the lighting on the monument in the evening attracts the insects</a:t>
            </a:r>
          </a:p>
        </p:txBody>
      </p:sp>
      <p:sp>
        <p:nvSpPr>
          <p:cNvPr id="4" name="Slide Number Placeholder 3"/>
          <p:cNvSpPr>
            <a:spLocks noGrp="1"/>
          </p:cNvSpPr>
          <p:nvPr>
            <p:ph type="sldNum" sz="quarter" idx="12"/>
          </p:nvPr>
        </p:nvSpPr>
        <p:spPr/>
        <p:txBody>
          <a:bodyPr/>
          <a:lstStyle/>
          <a:p>
            <a:fld id="{16A6B907-7A8F-7F49-90AE-CB81D5FBA296}" type="slidenum">
              <a:rPr lang="en-US" smtClean="0"/>
              <a:pPr/>
              <a:t>20</a:t>
            </a:fld>
            <a:endParaRPr lang="en-US"/>
          </a:p>
        </p:txBody>
      </p:sp>
      <p:pic>
        <p:nvPicPr>
          <p:cNvPr id="6" name="Picture 5"/>
          <p:cNvPicPr>
            <a:picLocks noChangeAspect="1"/>
          </p:cNvPicPr>
          <p:nvPr/>
        </p:nvPicPr>
        <p:blipFill>
          <a:blip r:embed="rId2"/>
          <a:stretch>
            <a:fillRect/>
          </a:stretch>
        </p:blipFill>
        <p:spPr>
          <a:xfrm>
            <a:off x="1988821" y="2133865"/>
            <a:ext cx="4605829" cy="2498692"/>
          </a:xfrm>
          <a:prstGeom prst="rect">
            <a:avLst/>
          </a:prstGeom>
        </p:spPr>
      </p:pic>
    </p:spTree>
    <p:extLst>
      <p:ext uri="{BB962C8B-B14F-4D97-AF65-F5344CB8AC3E}">
        <p14:creationId xmlns:p14="http://schemas.microsoft.com/office/powerpoint/2010/main" val="225054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825627"/>
            <a:ext cx="7904480" cy="952500"/>
          </a:xfrm>
        </p:spPr>
        <p:txBody>
          <a:bodyPr>
            <a:noAutofit/>
          </a:bodyPr>
          <a:lstStyle/>
          <a:p>
            <a:pPr algn="l"/>
            <a:r>
              <a:rPr lang="en-US" sz="2800" dirty="0">
                <a:solidFill>
                  <a:schemeClr val="bg1">
                    <a:lumMod val="50000"/>
                  </a:schemeClr>
                </a:solidFill>
              </a:rPr>
              <a:t>Solution: </a:t>
            </a:r>
            <a:r>
              <a:rPr lang="en-US" sz="2400" dirty="0">
                <a:solidFill>
                  <a:schemeClr val="bg1">
                    <a:lumMod val="50000"/>
                  </a:schemeClr>
                </a:solidFill>
              </a:rPr>
              <a:t>Change how the monument is illuminated in the evening to prevent attraction of swarming insects</a:t>
            </a:r>
          </a:p>
        </p:txBody>
      </p:sp>
      <p:pic>
        <p:nvPicPr>
          <p:cNvPr id="5" name="Content Placeholder 4"/>
          <p:cNvPicPr>
            <a:picLocks noGrp="1" noChangeAspect="1"/>
          </p:cNvPicPr>
          <p:nvPr>
            <p:ph idx="1"/>
          </p:nvPr>
        </p:nvPicPr>
        <p:blipFill>
          <a:blip r:embed="rId2"/>
          <a:stretch>
            <a:fillRect/>
          </a:stretch>
        </p:blipFill>
        <p:spPr>
          <a:xfrm>
            <a:off x="1300102" y="1945576"/>
            <a:ext cx="6955276" cy="3771900"/>
          </a:xfrm>
          <a:prstGeom prst="rect">
            <a:avLst/>
          </a:prstGeom>
        </p:spPr>
      </p:pic>
      <p:sp>
        <p:nvSpPr>
          <p:cNvPr id="4" name="Slide Number Placeholder 3"/>
          <p:cNvSpPr>
            <a:spLocks noGrp="1"/>
          </p:cNvSpPr>
          <p:nvPr>
            <p:ph type="sldNum" sz="quarter" idx="12"/>
          </p:nvPr>
        </p:nvSpPr>
        <p:spPr/>
        <p:txBody>
          <a:bodyPr/>
          <a:lstStyle/>
          <a:p>
            <a:fld id="{16A6B907-7A8F-7F49-90AE-CB81D5FBA296}" type="slidenum">
              <a:rPr lang="en-US" smtClean="0"/>
              <a:pPr/>
              <a:t>21</a:t>
            </a:fld>
            <a:endParaRPr lang="en-US"/>
          </a:p>
        </p:txBody>
      </p:sp>
    </p:spTree>
    <p:extLst>
      <p:ext uri="{BB962C8B-B14F-4D97-AF65-F5344CB8AC3E}">
        <p14:creationId xmlns:p14="http://schemas.microsoft.com/office/powerpoint/2010/main" val="54248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480060" y="329184"/>
            <a:ext cx="6972300" cy="1783080"/>
          </a:xfrm>
        </p:spPr>
        <p:txBody>
          <a:bodyPr anchor="b">
            <a:normAutofit/>
          </a:bodyPr>
          <a:lstStyle/>
          <a:p>
            <a:r>
              <a:rPr lang="en-US" sz="4700" dirty="0">
                <a:latin typeface="Beatrice Semibold"/>
                <a:ea typeface="+mj-lt"/>
                <a:cs typeface="+mj-lt"/>
              </a:rPr>
              <a:t>Question to Avoid in Customer Interviews</a:t>
            </a:r>
            <a:endParaRPr lang="en-US" sz="4700" dirty="0">
              <a:latin typeface="Beatrice Semibold"/>
              <a:cs typeface="Calibri Light"/>
            </a:endParaRP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241E14-8E32-D988-FF91-438EB1EE3F7A}"/>
              </a:ext>
            </a:extLst>
          </p:cNvPr>
          <p:cNvSpPr>
            <a:spLocks noGrp="1"/>
          </p:cNvSpPr>
          <p:nvPr>
            <p:ph idx="1"/>
          </p:nvPr>
        </p:nvSpPr>
        <p:spPr>
          <a:xfrm>
            <a:off x="480060" y="2706624"/>
            <a:ext cx="7773901" cy="3483864"/>
          </a:xfrm>
        </p:spPr>
        <p:txBody>
          <a:bodyPr vert="horz" lIns="91440" tIns="45720" rIns="91440" bIns="45720" rtlCol="0" anchor="t">
            <a:normAutofit/>
          </a:bodyPr>
          <a:lstStyle/>
          <a:p>
            <a:pPr>
              <a:buFont typeface="Arial" panose="020B0604020202020204" pitchFamily="34" charset="0"/>
              <a:buChar char="•"/>
            </a:pPr>
            <a:r>
              <a:rPr lang="en-US" sz="2000" dirty="0">
                <a:solidFill>
                  <a:srgbClr val="444444"/>
                </a:solidFill>
                <a:latin typeface="Arial"/>
                <a:ea typeface="+mn-lt"/>
                <a:cs typeface="+mn-lt"/>
              </a:rPr>
              <a:t>Do you think it’s a good idea?</a:t>
            </a:r>
            <a:endParaRPr lang="en-US" sz="2000" dirty="0">
              <a:latin typeface="Arial"/>
              <a:cs typeface="Calibri"/>
            </a:endParaRPr>
          </a:p>
          <a:p>
            <a:pPr>
              <a:buFont typeface="Arial" panose="020B0604020202020204" pitchFamily="34" charset="0"/>
              <a:buChar char="•"/>
            </a:pPr>
            <a:r>
              <a:rPr lang="en-US" sz="2000" dirty="0">
                <a:solidFill>
                  <a:srgbClr val="444444"/>
                </a:solidFill>
                <a:latin typeface="Arial"/>
                <a:ea typeface="+mn-lt"/>
                <a:cs typeface="+mn-lt"/>
              </a:rPr>
              <a:t>Would you buy this product?</a:t>
            </a:r>
          </a:p>
          <a:p>
            <a:pPr>
              <a:buFont typeface="Arial" panose="020B0604020202020204" pitchFamily="34" charset="0"/>
              <a:buChar char="•"/>
            </a:pPr>
            <a:r>
              <a:rPr lang="en-US" sz="2000" dirty="0">
                <a:solidFill>
                  <a:srgbClr val="444444"/>
                </a:solidFill>
                <a:latin typeface="Arial"/>
                <a:ea typeface="+mn-lt"/>
                <a:cs typeface="+mn-lt"/>
              </a:rPr>
              <a:t>How much would you pay for it?</a:t>
            </a:r>
          </a:p>
          <a:p>
            <a:pPr>
              <a:buFont typeface="Arial" panose="020B0604020202020204" pitchFamily="34" charset="0"/>
              <a:buChar char="•"/>
            </a:pPr>
            <a:r>
              <a:rPr lang="en-US" sz="2000" dirty="0">
                <a:solidFill>
                  <a:srgbClr val="444444"/>
                </a:solidFill>
                <a:latin typeface="Arial"/>
                <a:ea typeface="+mn-lt"/>
                <a:cs typeface="+mn-lt"/>
              </a:rPr>
              <a:t>Would you pay $x for a product that did this?</a:t>
            </a:r>
            <a:endParaRPr lang="en-US" sz="1600" dirty="0">
              <a:latin typeface="Arial"/>
              <a:cs typeface="Calibri" panose="020F0502020204030204"/>
            </a:endParaRPr>
          </a:p>
          <a:p>
            <a:pPr marL="213995" indent="-213995">
              <a:spcBef>
                <a:spcPts val="0"/>
              </a:spcBef>
              <a:spcAft>
                <a:spcPts val="600"/>
              </a:spcAft>
              <a:buFont typeface="Arial,Sans-Serif" panose="020B0604020202020204" pitchFamily="34" charset="0"/>
              <a:buChar char="•"/>
            </a:pPr>
            <a:endParaRPr lang="en-US" sz="1600" b="1">
              <a:latin typeface="Arial"/>
              <a:cs typeface="Arial"/>
            </a:endParaRPr>
          </a:p>
          <a:p>
            <a:pPr marL="0" indent="0">
              <a:buNone/>
            </a:pPr>
            <a:endParaRPr lang="en-US" sz="2000">
              <a:solidFill>
                <a:srgbClr val="444444"/>
              </a:solidFill>
              <a:latin typeface="Arial"/>
              <a:ea typeface="+mn-lt"/>
              <a:cs typeface="+mn-lt"/>
            </a:endParaRPr>
          </a:p>
          <a:p>
            <a:pPr marL="0" indent="0">
              <a:spcBef>
                <a:spcPts val="0"/>
              </a:spcBef>
              <a:spcAft>
                <a:spcPts val="600"/>
              </a:spcAft>
              <a:buFont typeface="Arial,Sans-Serif" panose="020B0604020202020204" pitchFamily="34" charset="0"/>
              <a:buNone/>
            </a:pPr>
            <a:endParaRPr lang="en-US" sz="1600" b="1">
              <a:latin typeface="Arial"/>
              <a:cs typeface="Arial"/>
            </a:endParaRPr>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2"/>
          <a:stretch>
            <a:fillRect/>
          </a:stretch>
        </p:blipFill>
        <p:spPr>
          <a:xfrm>
            <a:off x="-1115" y="2830"/>
            <a:ext cx="2996946" cy="382109"/>
          </a:xfrm>
          <a:prstGeom prst="rect">
            <a:avLst/>
          </a:prstGeom>
        </p:spPr>
      </p:pic>
      <p:pic>
        <p:nvPicPr>
          <p:cNvPr id="6" name="Picture 7" descr="A red circle with a black background&#10;&#10;Description automatically generated">
            <a:extLst>
              <a:ext uri="{FF2B5EF4-FFF2-40B4-BE49-F238E27FC236}">
                <a16:creationId xmlns:a16="http://schemas.microsoft.com/office/drawing/2014/main" id="{1E9B1F50-4EBE-7A62-5D81-A45BE2FE55C2}"/>
              </a:ext>
            </a:extLst>
          </p:cNvPr>
          <p:cNvPicPr>
            <a:picLocks noChangeAspect="1"/>
          </p:cNvPicPr>
          <p:nvPr/>
        </p:nvPicPr>
        <p:blipFill>
          <a:blip r:embed="rId3"/>
          <a:stretch>
            <a:fillRect/>
          </a:stretch>
        </p:blipFill>
        <p:spPr>
          <a:xfrm>
            <a:off x="6164766" y="2308302"/>
            <a:ext cx="2027663" cy="2009078"/>
          </a:xfrm>
          <a:prstGeom prst="rect">
            <a:avLst/>
          </a:prstGeom>
        </p:spPr>
      </p:pic>
      <p:sp>
        <p:nvSpPr>
          <p:cNvPr id="2" name="TextBox 1">
            <a:extLst>
              <a:ext uri="{FF2B5EF4-FFF2-40B4-BE49-F238E27FC236}">
                <a16:creationId xmlns:a16="http://schemas.microsoft.com/office/drawing/2014/main" id="{6B3B3941-357A-656A-673A-78C52C2E857E}"/>
              </a:ext>
            </a:extLst>
          </p:cNvPr>
          <p:cNvSpPr txBox="1"/>
          <p:nvPr/>
        </p:nvSpPr>
        <p:spPr>
          <a:xfrm>
            <a:off x="474785" y="5046784"/>
            <a:ext cx="670853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444444"/>
                </a:solidFill>
                <a:latin typeface="Arial"/>
                <a:cs typeface="Arial"/>
              </a:rPr>
              <a:t>Avoid hypothetical questions about the future, most people are overly optimistic.  Instead, ask about past behaviors.</a:t>
            </a:r>
          </a:p>
          <a:p>
            <a:pPr algn="l"/>
            <a:endParaRPr lang="en-US" dirty="0">
              <a:ea typeface="Calibri"/>
              <a:cs typeface="Calibri"/>
            </a:endParaRPr>
          </a:p>
        </p:txBody>
      </p:sp>
    </p:spTree>
    <p:extLst>
      <p:ext uri="{BB962C8B-B14F-4D97-AF65-F5344CB8AC3E}">
        <p14:creationId xmlns:p14="http://schemas.microsoft.com/office/powerpoint/2010/main" val="306506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480060" y="329184"/>
            <a:ext cx="8120366" cy="1783080"/>
          </a:xfrm>
        </p:spPr>
        <p:txBody>
          <a:bodyPr anchor="b">
            <a:normAutofit/>
          </a:bodyPr>
          <a:lstStyle/>
          <a:p>
            <a:r>
              <a:rPr lang="en-US" sz="4000" dirty="0">
                <a:latin typeface="Beatrice Semibold"/>
                <a:ea typeface="+mj-lt"/>
                <a:cs typeface="+mj-lt"/>
              </a:rPr>
              <a:t>Should you still interview if?</a:t>
            </a:r>
            <a:endParaRPr lang="en-US" sz="4000" dirty="0">
              <a:cs typeface="Calibri Light"/>
            </a:endParaRP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2"/>
          <a:stretch>
            <a:fillRect/>
          </a:stretch>
        </p:blipFill>
        <p:spPr>
          <a:xfrm>
            <a:off x="-1115" y="2830"/>
            <a:ext cx="2996946" cy="382109"/>
          </a:xfrm>
          <a:prstGeom prst="rect">
            <a:avLst/>
          </a:prstGeom>
        </p:spPr>
      </p:pic>
      <p:sp>
        <p:nvSpPr>
          <p:cNvPr id="3" name="Content Placeholder 2">
            <a:extLst>
              <a:ext uri="{FF2B5EF4-FFF2-40B4-BE49-F238E27FC236}">
                <a16:creationId xmlns:a16="http://schemas.microsoft.com/office/drawing/2014/main" id="{5B49FD60-1ACC-A742-0B6C-3D1117F6FA4B}"/>
              </a:ext>
            </a:extLst>
          </p:cNvPr>
          <p:cNvSpPr>
            <a:spLocks noGrp="1"/>
          </p:cNvSpPr>
          <p:nvPr>
            <p:ph idx="1"/>
          </p:nvPr>
        </p:nvSpPr>
        <p:spPr>
          <a:xfrm>
            <a:off x="480060" y="2706624"/>
            <a:ext cx="6497702" cy="2850033"/>
          </a:xfrm>
        </p:spPr>
        <p:txBody>
          <a:bodyPr vert="horz" lIns="91440" tIns="45720" rIns="91440" bIns="45720" rtlCol="0" anchor="t">
            <a:normAutofit/>
          </a:bodyPr>
          <a:lstStyle/>
          <a:p>
            <a:pPr marL="342900" indent="-342900">
              <a:buFont typeface="Arial,Sans-Serif"/>
              <a:buChar char="•"/>
            </a:pPr>
            <a:r>
              <a:rPr lang="en-US" sz="2000" dirty="0">
                <a:solidFill>
                  <a:srgbClr val="444444"/>
                </a:solidFill>
                <a:latin typeface="Arial"/>
                <a:ea typeface="Calibri" panose="020F0502020204030204"/>
                <a:cs typeface="Arial"/>
              </a:rPr>
              <a:t>You don't have a product yet?</a:t>
            </a:r>
          </a:p>
          <a:p>
            <a:pPr marL="342900" indent="-342900">
              <a:buFont typeface="Arial"/>
              <a:buChar char="•"/>
            </a:pPr>
            <a:r>
              <a:rPr lang="en-US" sz="2000" dirty="0">
                <a:solidFill>
                  <a:srgbClr val="444444"/>
                </a:solidFill>
                <a:latin typeface="Arial"/>
                <a:ea typeface="Calibri" panose="020F0502020204030204"/>
                <a:cs typeface="Arial"/>
              </a:rPr>
              <a:t>You have this problem yourself and know the space well?</a:t>
            </a:r>
            <a:endParaRPr lang="en-US" dirty="0">
              <a:ea typeface="Calibri"/>
              <a:cs typeface="Calibri"/>
            </a:endParaRPr>
          </a:p>
          <a:p>
            <a:pPr marL="342900" indent="-342900">
              <a:buFont typeface="Arial"/>
              <a:buChar char="•"/>
            </a:pPr>
            <a:r>
              <a:rPr lang="en-US" sz="2000" dirty="0">
                <a:solidFill>
                  <a:srgbClr val="444444"/>
                </a:solidFill>
                <a:latin typeface="Arial"/>
                <a:ea typeface="Calibri" panose="020F0502020204030204"/>
                <a:cs typeface="Arial"/>
              </a:rPr>
              <a:t>You already have customers?</a:t>
            </a:r>
          </a:p>
          <a:p>
            <a:pPr marL="0" indent="0">
              <a:buFont typeface="Arial" panose="020B0604020202020204" pitchFamily="34" charset="0"/>
              <a:buNone/>
            </a:pPr>
            <a:endParaRPr lang="en-US" sz="2000" dirty="0">
              <a:solidFill>
                <a:srgbClr val="444444"/>
              </a:solidFill>
              <a:ea typeface="Calibri" panose="020F0502020204030204"/>
              <a:cs typeface="Calibri"/>
            </a:endParaRPr>
          </a:p>
          <a:p>
            <a:pPr marL="0" indent="0">
              <a:buFont typeface="Arial"/>
              <a:buNone/>
            </a:pPr>
            <a:endParaRPr lang="en-US" sz="2000" dirty="0">
              <a:solidFill>
                <a:srgbClr val="444444"/>
              </a:solidFill>
              <a:latin typeface="Calibri"/>
              <a:ea typeface="Calibri"/>
              <a:cs typeface="Calibri"/>
            </a:endParaRPr>
          </a:p>
          <a:p>
            <a:endParaRPr lang="en-US" sz="2000" dirty="0">
              <a:solidFill>
                <a:srgbClr val="444444"/>
              </a:solidFill>
              <a:latin typeface="Calibri"/>
              <a:ea typeface="Calibri"/>
              <a:cs typeface="Calibri"/>
            </a:endParaRPr>
          </a:p>
          <a:p>
            <a:pPr marL="0" indent="0">
              <a:buNone/>
            </a:pPr>
            <a:endParaRPr lang="en-US" sz="2000" dirty="0">
              <a:solidFill>
                <a:srgbClr val="444444"/>
              </a:solidFill>
              <a:latin typeface="Calibri"/>
              <a:ea typeface="Calibri"/>
              <a:cs typeface="Calibri"/>
            </a:endParaRPr>
          </a:p>
        </p:txBody>
      </p:sp>
      <p:pic>
        <p:nvPicPr>
          <p:cNvPr id="2" name="Picture 3" descr="A person holding a question mark sign&#10;&#10;Description automatically generated">
            <a:extLst>
              <a:ext uri="{FF2B5EF4-FFF2-40B4-BE49-F238E27FC236}">
                <a16:creationId xmlns:a16="http://schemas.microsoft.com/office/drawing/2014/main" id="{6D0B4DD0-EC38-914A-C6B6-07EB305454CB}"/>
              </a:ext>
            </a:extLst>
          </p:cNvPr>
          <p:cNvPicPr>
            <a:picLocks noChangeAspect="1"/>
          </p:cNvPicPr>
          <p:nvPr/>
        </p:nvPicPr>
        <p:blipFill>
          <a:blip r:embed="rId3"/>
          <a:stretch>
            <a:fillRect/>
          </a:stretch>
        </p:blipFill>
        <p:spPr>
          <a:xfrm>
            <a:off x="6858033" y="2484518"/>
            <a:ext cx="1891735" cy="1891735"/>
          </a:xfrm>
          <a:prstGeom prst="rect">
            <a:avLst/>
          </a:prstGeom>
        </p:spPr>
      </p:pic>
    </p:spTree>
    <p:extLst>
      <p:ext uri="{BB962C8B-B14F-4D97-AF65-F5344CB8AC3E}">
        <p14:creationId xmlns:p14="http://schemas.microsoft.com/office/powerpoint/2010/main" val="3681578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480060" y="630936"/>
            <a:ext cx="8559981" cy="1200012"/>
          </a:xfrm>
        </p:spPr>
        <p:txBody>
          <a:bodyPr anchor="b">
            <a:normAutofit/>
          </a:bodyPr>
          <a:lstStyle/>
          <a:p>
            <a:r>
              <a:rPr lang="en-US" sz="4900" dirty="0">
                <a:ea typeface="+mj-lt"/>
                <a:cs typeface="+mj-lt"/>
              </a:rPr>
              <a:t>Finding Customers to Interview</a:t>
            </a: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2"/>
          <a:stretch>
            <a:fillRect/>
          </a:stretch>
        </p:blipFill>
        <p:spPr>
          <a:xfrm>
            <a:off x="-1115" y="2830"/>
            <a:ext cx="2996946" cy="382109"/>
          </a:xfrm>
          <a:prstGeom prst="rect">
            <a:avLst/>
          </a:prstGeom>
        </p:spPr>
      </p:pic>
      <p:sp>
        <p:nvSpPr>
          <p:cNvPr id="3" name="Content Placeholder 2">
            <a:extLst>
              <a:ext uri="{FF2B5EF4-FFF2-40B4-BE49-F238E27FC236}">
                <a16:creationId xmlns:a16="http://schemas.microsoft.com/office/drawing/2014/main" id="{5B49FD60-1ACC-A742-0B6C-3D1117F6FA4B}"/>
              </a:ext>
            </a:extLst>
          </p:cNvPr>
          <p:cNvSpPr>
            <a:spLocks noGrp="1"/>
          </p:cNvSpPr>
          <p:nvPr>
            <p:ph idx="1"/>
          </p:nvPr>
        </p:nvSpPr>
        <p:spPr>
          <a:xfrm>
            <a:off x="480060" y="2539482"/>
            <a:ext cx="8496796" cy="3794205"/>
          </a:xfrm>
        </p:spPr>
        <p:txBody>
          <a:bodyPr vert="horz" lIns="91440" tIns="45720" rIns="91440" bIns="45720" rtlCol="0" anchor="t">
            <a:normAutofit lnSpcReduction="10000"/>
          </a:bodyPr>
          <a:lstStyle/>
          <a:p>
            <a:r>
              <a:rPr lang="en-US" dirty="0"/>
              <a:t>Figure out who are your target customers – </a:t>
            </a:r>
            <a:r>
              <a:rPr lang="en-US" u="sng" dirty="0"/>
              <a:t>group with the biggest pain points</a:t>
            </a:r>
            <a:endParaRPr lang="en-US" u="sng" dirty="0">
              <a:ea typeface="Calibri"/>
              <a:cs typeface="Calibri"/>
            </a:endParaRPr>
          </a:p>
          <a:p>
            <a:endParaRPr lang="en-US" dirty="0"/>
          </a:p>
          <a:p>
            <a:r>
              <a:rPr lang="en-US" dirty="0"/>
              <a:t>Cold outreach -  Social media, in-person, landing page, e-mail captures</a:t>
            </a:r>
          </a:p>
          <a:p>
            <a:pPr lvl="1" indent="-213995"/>
            <a:r>
              <a:rPr lang="en-US" dirty="0"/>
              <a:t>"I am at Harvard doing research on {</a:t>
            </a:r>
            <a:r>
              <a:rPr lang="en-US" i="1" dirty="0"/>
              <a:t>one sentence description</a:t>
            </a:r>
            <a:r>
              <a:rPr lang="en-US" dirty="0"/>
              <a:t>} do you have 15 minutes to talk or 5 minutes for a survey?" </a:t>
            </a:r>
            <a:endParaRPr lang="en-US" dirty="0">
              <a:ea typeface="Calibri"/>
              <a:cs typeface="Calibri"/>
            </a:endParaRPr>
          </a:p>
          <a:p>
            <a:endParaRPr lang="en-US" dirty="0"/>
          </a:p>
          <a:p>
            <a:r>
              <a:rPr lang="en-US" dirty="0"/>
              <a:t>Start with 5 interviews, consolidate your learnings, and decide the next 5 you want to talk to.</a:t>
            </a:r>
            <a:endParaRPr lang="en-US" dirty="0">
              <a:ea typeface="Calibri"/>
              <a:cs typeface="Calibri"/>
            </a:endParaRPr>
          </a:p>
          <a:p>
            <a:endParaRPr lang="en-US" dirty="0"/>
          </a:p>
          <a:p>
            <a:r>
              <a:rPr lang="en-US" dirty="0"/>
              <a:t>Stop when you are no longer learning.</a:t>
            </a:r>
            <a:endParaRPr lang="en-US" dirty="0">
              <a:ea typeface="Calibri"/>
              <a:cs typeface="Calibri"/>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cs typeface="Calibri"/>
            </a:endParaRPr>
          </a:p>
          <a:p>
            <a:pPr marL="0" indent="0">
              <a:buNone/>
            </a:pPr>
            <a:endParaRPr lang="en-US" sz="1200" i="1" dirty="0">
              <a:solidFill>
                <a:srgbClr val="444444"/>
              </a:solidFill>
              <a:latin typeface="Calibri"/>
              <a:ea typeface="Calibri"/>
              <a:cs typeface="Calibri"/>
            </a:endParaRPr>
          </a:p>
        </p:txBody>
      </p:sp>
    </p:spTree>
    <p:extLst>
      <p:ext uri="{BB962C8B-B14F-4D97-AF65-F5344CB8AC3E}">
        <p14:creationId xmlns:p14="http://schemas.microsoft.com/office/powerpoint/2010/main" val="2118130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57261-A7D7-4A7F-8C79-5B8A1E2C0872}"/>
              </a:ext>
            </a:extLst>
          </p:cNvPr>
          <p:cNvSpPr>
            <a:spLocks noGrp="1"/>
          </p:cNvSpPr>
          <p:nvPr>
            <p:ph type="title"/>
          </p:nvPr>
        </p:nvSpPr>
        <p:spPr>
          <a:xfrm>
            <a:off x="320425" y="361140"/>
            <a:ext cx="8045950" cy="992218"/>
          </a:xfrm>
        </p:spPr>
        <p:txBody>
          <a:bodyPr>
            <a:normAutofit fontScale="90000"/>
          </a:bodyPr>
          <a:lstStyle/>
          <a:p>
            <a:r>
              <a:rPr lang="en-US" dirty="0">
                <a:solidFill>
                  <a:schemeClr val="accent6"/>
                </a:solidFill>
              </a:rPr>
              <a:t>Is it all just Interviews? </a:t>
            </a:r>
            <a:br>
              <a:rPr lang="en-US" dirty="0">
                <a:solidFill>
                  <a:schemeClr val="accent6"/>
                </a:solidFill>
              </a:rPr>
            </a:br>
            <a:r>
              <a:rPr lang="en-US" dirty="0">
                <a:solidFill>
                  <a:schemeClr val="accent6"/>
                </a:solidFill>
              </a:rPr>
              <a:t>Review Competitive Feedback</a:t>
            </a:r>
          </a:p>
        </p:txBody>
      </p:sp>
      <p:pic>
        <p:nvPicPr>
          <p:cNvPr id="3" name="Picture 2">
            <a:extLst>
              <a:ext uri="{FF2B5EF4-FFF2-40B4-BE49-F238E27FC236}">
                <a16:creationId xmlns:a16="http://schemas.microsoft.com/office/drawing/2014/main" id="{468C4FB7-B922-4B73-B2D8-E47AE4901F4F}"/>
              </a:ext>
            </a:extLst>
          </p:cNvPr>
          <p:cNvPicPr>
            <a:picLocks noChangeAspect="1"/>
          </p:cNvPicPr>
          <p:nvPr/>
        </p:nvPicPr>
        <p:blipFill rotWithShape="1">
          <a:blip r:embed="rId2"/>
          <a:srcRect l="682" t="10377" r="29074" b="5179"/>
          <a:stretch/>
        </p:blipFill>
        <p:spPr>
          <a:xfrm>
            <a:off x="914400" y="1633767"/>
            <a:ext cx="6457950" cy="4366984"/>
          </a:xfrm>
          <a:prstGeom prst="rect">
            <a:avLst/>
          </a:prstGeom>
        </p:spPr>
      </p:pic>
      <p:sp>
        <p:nvSpPr>
          <p:cNvPr id="4" name="Oval 3">
            <a:extLst>
              <a:ext uri="{FF2B5EF4-FFF2-40B4-BE49-F238E27FC236}">
                <a16:creationId xmlns:a16="http://schemas.microsoft.com/office/drawing/2014/main" id="{FA55E69B-91A9-451F-AE17-47FC471ABFE3}"/>
              </a:ext>
            </a:extLst>
          </p:cNvPr>
          <p:cNvSpPr/>
          <p:nvPr/>
        </p:nvSpPr>
        <p:spPr>
          <a:xfrm>
            <a:off x="4343400" y="3257550"/>
            <a:ext cx="62865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30869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16" y="532759"/>
            <a:ext cx="7886700" cy="994172"/>
          </a:xfrm>
        </p:spPr>
        <p:txBody>
          <a:bodyPr>
            <a:normAutofit fontScale="90000"/>
          </a:bodyPr>
          <a:lstStyle/>
          <a:p>
            <a:r>
              <a:rPr lang="en-US" b="1" dirty="0"/>
              <a:t>Become an expert in the needs/behaviors of your Customers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70843977"/>
              </p:ext>
            </p:extLst>
          </p:nvPr>
        </p:nvGraphicFramePr>
        <p:xfrm>
          <a:off x="448357" y="2477586"/>
          <a:ext cx="7886700" cy="3218615"/>
        </p:xfrm>
        <a:graphic>
          <a:graphicData uri="http://schemas.openxmlformats.org/drawingml/2006/table">
            <a:tbl>
              <a:tblPr firstRow="1" bandRow="1">
                <a:tableStyleId>{5C22544A-7EE6-4342-B048-85BDC9FD1C3A}</a:tableStyleId>
              </a:tblPr>
              <a:tblGrid>
                <a:gridCol w="1668133">
                  <a:extLst>
                    <a:ext uri="{9D8B030D-6E8A-4147-A177-3AD203B41FA5}">
                      <a16:colId xmlns:a16="http://schemas.microsoft.com/office/drawing/2014/main" val="20000"/>
                    </a:ext>
                  </a:extLst>
                </a:gridCol>
                <a:gridCol w="1486547">
                  <a:extLst>
                    <a:ext uri="{9D8B030D-6E8A-4147-A177-3AD203B41FA5}">
                      <a16:colId xmlns:a16="http://schemas.microsoft.com/office/drawing/2014/main" val="20001"/>
                    </a:ext>
                  </a:extLst>
                </a:gridCol>
                <a:gridCol w="1577340">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256340">
                <a:tc>
                  <a:txBody>
                    <a:bodyPr/>
                    <a:lstStyle/>
                    <a:p>
                      <a:endParaRPr lang="en-US" sz="1000" dirty="0"/>
                    </a:p>
                  </a:txBody>
                  <a:tcPr marL="68580" marR="68580" marT="34290" marB="34290"/>
                </a:tc>
                <a:tc>
                  <a:txBody>
                    <a:bodyPr/>
                    <a:lstStyle/>
                    <a:p>
                      <a:pPr algn="ctr"/>
                      <a:r>
                        <a:rPr lang="en-US" sz="1000" dirty="0"/>
                        <a:t>Daily</a:t>
                      </a:r>
                      <a:r>
                        <a:rPr lang="en-US" sz="1000" baseline="0" dirty="0"/>
                        <a:t> Commuter</a:t>
                      </a:r>
                      <a:endParaRPr lang="en-US" sz="1000" dirty="0"/>
                    </a:p>
                  </a:txBody>
                  <a:tcPr marL="68580" marR="68580" marT="34290" marB="34290"/>
                </a:tc>
                <a:tc>
                  <a:txBody>
                    <a:bodyPr/>
                    <a:lstStyle/>
                    <a:p>
                      <a:pPr algn="ctr"/>
                      <a:r>
                        <a:rPr lang="en-US" sz="1000" dirty="0"/>
                        <a:t>Foodies</a:t>
                      </a:r>
                    </a:p>
                  </a:txBody>
                  <a:tcPr marL="68580" marR="68580" marT="34290" marB="34290"/>
                </a:tc>
                <a:tc>
                  <a:txBody>
                    <a:bodyPr/>
                    <a:lstStyle/>
                    <a:p>
                      <a:pPr algn="ctr"/>
                      <a:r>
                        <a:rPr lang="en-US" sz="1000" dirty="0"/>
                        <a:t>Celebrators</a:t>
                      </a:r>
                    </a:p>
                  </a:txBody>
                  <a:tcPr marL="68580" marR="68580" marT="34290" marB="34290"/>
                </a:tc>
                <a:tc>
                  <a:txBody>
                    <a:bodyPr/>
                    <a:lstStyle/>
                    <a:p>
                      <a:pPr algn="ctr"/>
                      <a:r>
                        <a:rPr lang="en-US" sz="1000" dirty="0"/>
                        <a:t>One-Timers</a:t>
                      </a:r>
                      <a:r>
                        <a:rPr lang="en-US" sz="1000" baseline="0" dirty="0"/>
                        <a:t> </a:t>
                      </a:r>
                      <a:endParaRPr lang="en-US" sz="1000" dirty="0"/>
                    </a:p>
                  </a:txBody>
                  <a:tcPr marL="68580" marR="68580" marT="34290" marB="34290"/>
                </a:tc>
                <a:extLst>
                  <a:ext uri="{0D108BD9-81ED-4DB2-BD59-A6C34878D82A}">
                    <a16:rowId xmlns:a16="http://schemas.microsoft.com/office/drawing/2014/main" val="10000"/>
                  </a:ext>
                </a:extLst>
              </a:tr>
              <a:tr h="685800">
                <a:tc>
                  <a:txBody>
                    <a:bodyPr/>
                    <a:lstStyle/>
                    <a:p>
                      <a:r>
                        <a:rPr lang="en-US" sz="1000" dirty="0"/>
                        <a:t>Description</a:t>
                      </a:r>
                    </a:p>
                  </a:txBody>
                  <a:tcPr marL="68580" marR="68580" marT="34290" marB="34290"/>
                </a:tc>
                <a:tc>
                  <a:txBody>
                    <a:bodyPr/>
                    <a:lstStyle/>
                    <a:p>
                      <a:pPr algn="ctr"/>
                      <a:r>
                        <a:rPr lang="en-US" sz="1000" dirty="0"/>
                        <a:t>Visit</a:t>
                      </a:r>
                      <a:r>
                        <a:rPr lang="en-US" sz="1000" baseline="0" dirty="0"/>
                        <a:t> often, Spend little. Stop in on way to work. Monday – Friday.</a:t>
                      </a:r>
                      <a:endParaRPr lang="en-US" sz="1000" dirty="0"/>
                    </a:p>
                  </a:txBody>
                  <a:tcPr marL="68580" marR="68580" marT="34290" marB="34290"/>
                </a:tc>
                <a:tc>
                  <a:txBody>
                    <a:bodyPr/>
                    <a:lstStyle/>
                    <a:p>
                      <a:pPr algn="ctr"/>
                      <a:r>
                        <a:rPr lang="en-US" sz="1000" dirty="0"/>
                        <a:t>Looking</a:t>
                      </a:r>
                      <a:r>
                        <a:rPr lang="en-US" sz="1000" baseline="0" dirty="0"/>
                        <a:t> for fun culinary experience. Friday- Sunday. Typically a couple or a family</a:t>
                      </a:r>
                      <a:endParaRPr lang="en-US" sz="1000" dirty="0"/>
                    </a:p>
                  </a:txBody>
                  <a:tcPr marL="68580" marR="68580" marT="34290" marB="34290"/>
                </a:tc>
                <a:tc>
                  <a:txBody>
                    <a:bodyPr/>
                    <a:lstStyle/>
                    <a:p>
                      <a:pPr algn="ctr"/>
                      <a:r>
                        <a:rPr lang="en-US" sz="1000" dirty="0"/>
                        <a:t>Catering a celebration</a:t>
                      </a:r>
                      <a:r>
                        <a:rPr lang="en-US" sz="1000" baseline="0" dirty="0"/>
                        <a:t> for either work or family.</a:t>
                      </a:r>
                      <a:endParaRPr lang="en-US" sz="1000" dirty="0"/>
                    </a:p>
                  </a:txBody>
                  <a:tcPr marL="68580" marR="68580" marT="34290" marB="34290"/>
                </a:tc>
                <a:tc>
                  <a:txBody>
                    <a:bodyPr/>
                    <a:lstStyle/>
                    <a:p>
                      <a:pPr algn="ctr"/>
                      <a:r>
                        <a:rPr lang="en-US" sz="1000" dirty="0"/>
                        <a:t>Big</a:t>
                      </a:r>
                      <a:r>
                        <a:rPr lang="en-US" sz="1000" baseline="0" dirty="0"/>
                        <a:t> events. Weddings, Bar Mitzvahs, Engagement parties</a:t>
                      </a:r>
                      <a:endParaRPr lang="en-US" sz="1000" dirty="0"/>
                    </a:p>
                  </a:txBody>
                  <a:tcPr marL="68580" marR="68580" marT="34290" marB="34290"/>
                </a:tc>
                <a:extLst>
                  <a:ext uri="{0D108BD9-81ED-4DB2-BD59-A6C34878D82A}">
                    <a16:rowId xmlns:a16="http://schemas.microsoft.com/office/drawing/2014/main" val="10001"/>
                  </a:ext>
                </a:extLst>
              </a:tr>
              <a:tr h="278130">
                <a:tc>
                  <a:txBody>
                    <a:bodyPr/>
                    <a:lstStyle/>
                    <a:p>
                      <a:r>
                        <a:rPr lang="en-US" sz="1000" dirty="0"/>
                        <a:t>Percent</a:t>
                      </a:r>
                      <a:r>
                        <a:rPr lang="en-US" sz="1000" baseline="0" dirty="0"/>
                        <a:t> of Customers</a:t>
                      </a:r>
                      <a:endParaRPr lang="en-US" sz="1000" dirty="0"/>
                    </a:p>
                  </a:txBody>
                  <a:tcPr marL="68580" marR="68580" marT="34290" marB="34290"/>
                </a:tc>
                <a:tc>
                  <a:txBody>
                    <a:bodyPr/>
                    <a:lstStyle/>
                    <a:p>
                      <a:pPr algn="ctr"/>
                      <a:r>
                        <a:rPr lang="en-US" sz="1000" dirty="0"/>
                        <a:t>55%</a:t>
                      </a:r>
                    </a:p>
                  </a:txBody>
                  <a:tcPr marL="68580" marR="68580" marT="34290" marB="34290"/>
                </a:tc>
                <a:tc>
                  <a:txBody>
                    <a:bodyPr/>
                    <a:lstStyle/>
                    <a:p>
                      <a:pPr algn="ctr"/>
                      <a:r>
                        <a:rPr lang="en-US" sz="1000" dirty="0"/>
                        <a:t>30%</a:t>
                      </a:r>
                    </a:p>
                  </a:txBody>
                  <a:tcPr marL="68580" marR="68580" marT="34290" marB="34290"/>
                </a:tc>
                <a:tc>
                  <a:txBody>
                    <a:bodyPr/>
                    <a:lstStyle/>
                    <a:p>
                      <a:pPr algn="ctr"/>
                      <a:r>
                        <a:rPr lang="en-US" sz="1000" dirty="0"/>
                        <a:t>10%</a:t>
                      </a:r>
                    </a:p>
                  </a:txBody>
                  <a:tcPr marL="68580" marR="68580" marT="34290" marB="34290"/>
                </a:tc>
                <a:tc>
                  <a:txBody>
                    <a:bodyPr/>
                    <a:lstStyle/>
                    <a:p>
                      <a:pPr algn="ctr"/>
                      <a:r>
                        <a:rPr lang="en-US" sz="1000" dirty="0"/>
                        <a:t>5%</a:t>
                      </a:r>
                    </a:p>
                  </a:txBody>
                  <a:tcPr marL="68580" marR="68580" marT="34290" marB="34290"/>
                </a:tc>
                <a:extLst>
                  <a:ext uri="{0D108BD9-81ED-4DB2-BD59-A6C34878D82A}">
                    <a16:rowId xmlns:a16="http://schemas.microsoft.com/office/drawing/2014/main" val="10002"/>
                  </a:ext>
                </a:extLst>
              </a:tr>
              <a:tr h="278130">
                <a:tc>
                  <a:txBody>
                    <a:bodyPr/>
                    <a:lstStyle/>
                    <a:p>
                      <a:r>
                        <a:rPr lang="en-US" sz="1000" dirty="0"/>
                        <a:t>Percent</a:t>
                      </a:r>
                      <a:r>
                        <a:rPr lang="en-US" sz="1000" baseline="0" dirty="0"/>
                        <a:t> of Revenue</a:t>
                      </a:r>
                      <a:endParaRPr lang="en-US" sz="1000" dirty="0"/>
                    </a:p>
                  </a:txBody>
                  <a:tcPr marL="68580" marR="68580" marT="34290" marB="34290"/>
                </a:tc>
                <a:tc>
                  <a:txBody>
                    <a:bodyPr/>
                    <a:lstStyle/>
                    <a:p>
                      <a:pPr algn="ctr"/>
                      <a:r>
                        <a:rPr lang="en-US" sz="1000" dirty="0"/>
                        <a:t>25% </a:t>
                      </a:r>
                    </a:p>
                  </a:txBody>
                  <a:tcPr marL="68580" marR="68580" marT="34290" marB="34290"/>
                </a:tc>
                <a:tc>
                  <a:txBody>
                    <a:bodyPr/>
                    <a:lstStyle/>
                    <a:p>
                      <a:pPr algn="ctr"/>
                      <a:r>
                        <a:rPr lang="en-US" sz="1000" dirty="0"/>
                        <a:t>40%</a:t>
                      </a:r>
                    </a:p>
                  </a:txBody>
                  <a:tcPr marL="68580" marR="68580" marT="34290" marB="34290"/>
                </a:tc>
                <a:tc>
                  <a:txBody>
                    <a:bodyPr/>
                    <a:lstStyle/>
                    <a:p>
                      <a:pPr algn="ctr"/>
                      <a:r>
                        <a:rPr lang="en-US" sz="1000" dirty="0"/>
                        <a:t>15%</a:t>
                      </a:r>
                    </a:p>
                  </a:txBody>
                  <a:tcPr marL="68580" marR="68580" marT="34290" marB="34290"/>
                </a:tc>
                <a:tc>
                  <a:txBody>
                    <a:bodyPr/>
                    <a:lstStyle/>
                    <a:p>
                      <a:pPr algn="ctr"/>
                      <a:r>
                        <a:rPr lang="en-US" sz="1000" dirty="0"/>
                        <a:t>20%</a:t>
                      </a:r>
                    </a:p>
                  </a:txBody>
                  <a:tcPr marL="68580" marR="68580" marT="34290" marB="34290"/>
                </a:tc>
                <a:extLst>
                  <a:ext uri="{0D108BD9-81ED-4DB2-BD59-A6C34878D82A}">
                    <a16:rowId xmlns:a16="http://schemas.microsoft.com/office/drawing/2014/main" val="10003"/>
                  </a:ext>
                </a:extLst>
              </a:tr>
              <a:tr h="531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What’s most important to Them?</a:t>
                      </a:r>
                    </a:p>
                    <a:p>
                      <a:endParaRPr lang="en-US" sz="1000" dirty="0"/>
                    </a:p>
                  </a:txBody>
                  <a:tcPr marL="68580" marR="68580" marT="34290" marB="34290"/>
                </a:tc>
                <a:tc>
                  <a:txBody>
                    <a:bodyPr/>
                    <a:lstStyle/>
                    <a:p>
                      <a:pPr algn="ctr"/>
                      <a:r>
                        <a:rPr lang="en-US" sz="1000" dirty="0"/>
                        <a:t>Fast and Fresh Service</a:t>
                      </a:r>
                    </a:p>
                  </a:txBody>
                  <a:tcPr marL="68580" marR="68580" marT="34290" marB="34290"/>
                </a:tc>
                <a:tc>
                  <a:txBody>
                    <a:bodyPr/>
                    <a:lstStyle/>
                    <a:p>
                      <a:pPr algn="ctr"/>
                      <a:r>
                        <a:rPr lang="en-US" sz="1000" dirty="0"/>
                        <a:t>Quality</a:t>
                      </a:r>
                      <a:r>
                        <a:rPr lang="en-US" sz="1000" baseline="0" dirty="0"/>
                        <a:t>, Taste and Variety</a:t>
                      </a:r>
                      <a:endParaRPr lang="en-US" sz="1000" dirty="0"/>
                    </a:p>
                  </a:txBody>
                  <a:tcPr marL="68580" marR="68580" marT="34290" marB="34290"/>
                </a:tc>
                <a:tc>
                  <a:txBody>
                    <a:bodyPr/>
                    <a:lstStyle/>
                    <a:p>
                      <a:pPr algn="ctr"/>
                      <a:r>
                        <a:rPr lang="en-US" sz="1000" baseline="0" dirty="0"/>
                        <a:t>Taste, Price, Ease of Ordering</a:t>
                      </a:r>
                      <a:endParaRPr lang="en-US" sz="1000" dirty="0"/>
                    </a:p>
                  </a:txBody>
                  <a:tcPr marL="68580" marR="68580" marT="34290" marB="34290"/>
                </a:tc>
                <a:tc>
                  <a:txBody>
                    <a:bodyPr/>
                    <a:lstStyle/>
                    <a:p>
                      <a:pPr algn="ctr"/>
                      <a:r>
                        <a:rPr lang="en-US" sz="1000" dirty="0"/>
                        <a:t>Uniqueness and Quality</a:t>
                      </a:r>
                    </a:p>
                  </a:txBody>
                  <a:tcPr marL="68580" marR="68580" marT="34290" marB="34290"/>
                </a:tc>
                <a:extLst>
                  <a:ext uri="{0D108BD9-81ED-4DB2-BD59-A6C34878D82A}">
                    <a16:rowId xmlns:a16="http://schemas.microsoft.com/office/drawing/2014/main" val="10004"/>
                  </a:ext>
                </a:extLst>
              </a:tr>
              <a:tr h="617220">
                <a:tc>
                  <a:txBody>
                    <a:bodyPr/>
                    <a:lstStyle/>
                    <a:p>
                      <a:r>
                        <a:rPr lang="en-US" sz="1000" dirty="0"/>
                        <a:t>Most Effective</a:t>
                      </a:r>
                      <a:r>
                        <a:rPr lang="en-US" sz="1000" baseline="0" dirty="0"/>
                        <a:t> Marketing Tactics </a:t>
                      </a:r>
                      <a:endParaRPr lang="en-US" sz="1000" dirty="0"/>
                    </a:p>
                  </a:txBody>
                  <a:tcPr marL="68580" marR="68580" marT="34290" marB="34290"/>
                </a:tc>
                <a:tc>
                  <a:txBody>
                    <a:bodyPr/>
                    <a:lstStyle/>
                    <a:p>
                      <a:r>
                        <a:rPr lang="en-US" sz="1200" b="0" dirty="0"/>
                        <a:t>Coffee &amp; Donut</a:t>
                      </a:r>
                      <a:r>
                        <a:rPr lang="en-US" sz="1200" b="0" baseline="0" dirty="0"/>
                        <a:t> combo/Loyalty program</a:t>
                      </a:r>
                      <a:endParaRPr lang="en-US" sz="1200" b="0" dirty="0"/>
                    </a:p>
                  </a:txBody>
                  <a:tcPr marL="68580" marR="68580" marT="34290" marB="34290"/>
                </a:tc>
                <a:tc>
                  <a:txBody>
                    <a:bodyPr/>
                    <a:lstStyle/>
                    <a:p>
                      <a:r>
                        <a:rPr lang="en-US" sz="1000" dirty="0"/>
                        <a:t>Changing weekly menu</a:t>
                      </a:r>
                    </a:p>
                  </a:txBody>
                  <a:tcPr marL="68580" marR="68580" marT="34290" marB="34290"/>
                </a:tc>
                <a:tc>
                  <a:txBody>
                    <a:bodyPr/>
                    <a:lstStyle/>
                    <a:p>
                      <a:r>
                        <a:rPr lang="en-US" sz="1000" dirty="0"/>
                        <a:t>Online ordering,</a:t>
                      </a:r>
                      <a:r>
                        <a:rPr lang="en-US" sz="1000" baseline="0" dirty="0"/>
                        <a:t> Delivery, Large preset order options</a:t>
                      </a:r>
                      <a:endParaRPr lang="en-US" sz="1000" dirty="0"/>
                    </a:p>
                  </a:txBody>
                  <a:tcPr marL="68580" marR="68580" marT="34290" marB="34290"/>
                </a:tc>
                <a:tc>
                  <a:txBody>
                    <a:bodyPr/>
                    <a:lstStyle/>
                    <a:p>
                      <a:r>
                        <a:rPr lang="en-US" sz="1000" dirty="0"/>
                        <a:t>Custom Flavors, Delivery, Venue coverage</a:t>
                      </a:r>
                    </a:p>
                  </a:txBody>
                  <a:tcPr marL="68580" marR="68580" marT="34290" marB="34290"/>
                </a:tc>
                <a:extLst>
                  <a:ext uri="{0D108BD9-81ED-4DB2-BD59-A6C34878D82A}">
                    <a16:rowId xmlns:a16="http://schemas.microsoft.com/office/drawing/2014/main" val="10005"/>
                  </a:ext>
                </a:extLst>
              </a:tr>
              <a:tr h="548640">
                <a:tc>
                  <a:txBody>
                    <a:bodyPr/>
                    <a:lstStyle/>
                    <a:p>
                      <a:r>
                        <a:rPr lang="en-US" sz="1000" dirty="0"/>
                        <a:t>How to Market</a:t>
                      </a:r>
                      <a:r>
                        <a:rPr lang="en-US" sz="1000" baseline="0" dirty="0"/>
                        <a:t> to Them</a:t>
                      </a:r>
                      <a:endParaRPr lang="en-US" sz="1000" dirty="0"/>
                    </a:p>
                  </a:txBody>
                  <a:tcPr marL="68580" marR="68580" marT="34290" marB="34290"/>
                </a:tc>
                <a:tc>
                  <a:txBody>
                    <a:bodyPr/>
                    <a:lstStyle/>
                    <a:p>
                      <a:pPr algn="ctr" rtl="0" fontAlgn="base"/>
                      <a:r>
                        <a:rPr lang="en-US" sz="1100" b="0" i="0">
                          <a:solidFill>
                            <a:srgbClr val="000000"/>
                          </a:solidFill>
                          <a:effectLst/>
                          <a:latin typeface="Calibri" panose="020F0502020204030204" pitchFamily="34" charset="0"/>
                        </a:rPr>
                        <a:t>Email, Loyalty Program​</a:t>
                      </a:r>
                      <a:endParaRPr lang="en-US" sz="1100" b="0" i="0">
                        <a:solidFill>
                          <a:srgbClr val="000000"/>
                        </a:solidFill>
                        <a:effectLst/>
                      </a:endParaRPr>
                    </a:p>
                  </a:txBody>
                  <a:tcPr marL="68580" marR="68580" marT="34290" marB="34290" anchor="ctr"/>
                </a:tc>
                <a:tc>
                  <a:txBody>
                    <a:bodyPr/>
                    <a:lstStyle/>
                    <a:p>
                      <a:pPr algn="ctr" rtl="0" fontAlgn="base"/>
                      <a:r>
                        <a:rPr lang="en-US" sz="1100" b="0" i="0" dirty="0">
                          <a:solidFill>
                            <a:srgbClr val="000000"/>
                          </a:solidFill>
                          <a:effectLst/>
                          <a:latin typeface="Calibri" panose="020F0502020204030204" pitchFamily="34" charset="0"/>
                        </a:rPr>
                        <a:t>FB, Instagram, Brewery/Food festival Pop-ups​</a:t>
                      </a:r>
                      <a:endParaRPr lang="en-US" sz="1100" b="0" i="0" dirty="0">
                        <a:solidFill>
                          <a:srgbClr val="000000"/>
                        </a:solidFill>
                        <a:effectLst/>
                      </a:endParaRPr>
                    </a:p>
                  </a:txBody>
                  <a:tcPr marL="68580" marR="68580" marT="34290" marB="34290" anchor="ctr"/>
                </a:tc>
                <a:tc>
                  <a:txBody>
                    <a:bodyPr/>
                    <a:lstStyle/>
                    <a:p>
                      <a:pPr algn="ctr" rtl="0" fontAlgn="base"/>
                      <a:r>
                        <a:rPr lang="en-US" sz="1100" b="0" i="0">
                          <a:solidFill>
                            <a:srgbClr val="000000"/>
                          </a:solidFill>
                          <a:effectLst/>
                          <a:latin typeface="Calibri" panose="020F0502020204030204" pitchFamily="34" charset="0"/>
                        </a:rPr>
                        <a:t>Email, FB, Instagram, Convert Daily Commuter and Foodies​</a:t>
                      </a:r>
                      <a:endParaRPr lang="en-US" sz="1100" b="0" i="0">
                        <a:solidFill>
                          <a:srgbClr val="000000"/>
                        </a:solidFill>
                        <a:effectLst/>
                      </a:endParaRPr>
                    </a:p>
                  </a:txBody>
                  <a:tcPr marL="68580" marR="68580" marT="34290" marB="34290" anchor="ctr"/>
                </a:tc>
                <a:tc>
                  <a:txBody>
                    <a:bodyPr/>
                    <a:lstStyle/>
                    <a:p>
                      <a:pPr algn="ctr" rtl="0" fontAlgn="base"/>
                      <a:r>
                        <a:rPr lang="en-US" sz="1100" b="0" i="0" dirty="0">
                          <a:solidFill>
                            <a:srgbClr val="000000"/>
                          </a:solidFill>
                          <a:effectLst/>
                          <a:latin typeface="Calibri" panose="020F0502020204030204" pitchFamily="34" charset="0"/>
                        </a:rPr>
                        <a:t>FB, Instagram, Event Planners, Expos​</a:t>
                      </a:r>
                      <a:endParaRPr lang="en-US" sz="1100" b="0" i="0" dirty="0">
                        <a:solidFill>
                          <a:srgbClr val="000000"/>
                        </a:solidFill>
                        <a:effectLst/>
                      </a:endParaRPr>
                    </a:p>
                  </a:txBody>
                  <a:tcPr marL="68580" marR="68580" marT="34290" marB="34290" anchor="ctr"/>
                </a:tc>
                <a:extLst>
                  <a:ext uri="{0D108BD9-81ED-4DB2-BD59-A6C34878D82A}">
                    <a16:rowId xmlns:a16="http://schemas.microsoft.com/office/drawing/2014/main" val="10006"/>
                  </a:ext>
                </a:extLst>
              </a:tr>
            </a:tbl>
          </a:graphicData>
        </a:graphic>
      </p:graphicFrame>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855" t="16171" r="16049" b="15044"/>
          <a:stretch/>
        </p:blipFill>
        <p:spPr>
          <a:xfrm>
            <a:off x="8018253" y="874192"/>
            <a:ext cx="1125748" cy="1154095"/>
          </a:xfrm>
          <a:prstGeom prst="rect">
            <a:avLst/>
          </a:prstGeom>
        </p:spPr>
      </p:pic>
      <p:sp>
        <p:nvSpPr>
          <p:cNvPr id="3" name="Title 1">
            <a:extLst>
              <a:ext uri="{FF2B5EF4-FFF2-40B4-BE49-F238E27FC236}">
                <a16:creationId xmlns:a16="http://schemas.microsoft.com/office/drawing/2014/main" id="{52B31FA5-7124-850E-AD48-9D98E2017FD3}"/>
              </a:ext>
            </a:extLst>
          </p:cNvPr>
          <p:cNvSpPr txBox="1">
            <a:spLocks/>
          </p:cNvSpPr>
          <p:nvPr/>
        </p:nvSpPr>
        <p:spPr>
          <a:xfrm>
            <a:off x="2176349" y="1604849"/>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dirty="0"/>
              <a:t>Mass Hole Donuts – Customer Segments</a:t>
            </a:r>
          </a:p>
        </p:txBody>
      </p:sp>
    </p:spTree>
    <p:extLst>
      <p:ext uri="{BB962C8B-B14F-4D97-AF65-F5344CB8AC3E}">
        <p14:creationId xmlns:p14="http://schemas.microsoft.com/office/powerpoint/2010/main" val="3150395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1684" y="576309"/>
            <a:ext cx="8408304" cy="1040991"/>
          </a:xfrm>
          <a:prstGeom prst="rect">
            <a:avLst/>
          </a:prstGeom>
        </p:spPr>
        <p:txBody>
          <a:bodyPr vert="horz" wrap="square" lIns="0" tIns="12383" rIns="0" bIns="0" rtlCol="0">
            <a:spAutoFit/>
          </a:bodyPr>
          <a:lstStyle/>
          <a:p>
            <a:pPr marL="9525">
              <a:spcBef>
                <a:spcPts val="98"/>
              </a:spcBef>
            </a:pPr>
            <a:r>
              <a:rPr lang="en-US" sz="3300" b="1" spc="-68" dirty="0">
                <a:solidFill>
                  <a:srgbClr val="C1822A"/>
                </a:solidFill>
                <a:latin typeface="Calibri"/>
                <a:cs typeface="Calibri"/>
              </a:rPr>
              <a:t>When are you ready to move on to the solution? </a:t>
            </a:r>
          </a:p>
          <a:p>
            <a:pPr marL="9525">
              <a:spcBef>
                <a:spcPts val="98"/>
              </a:spcBef>
            </a:pPr>
            <a:endParaRPr lang="en-US" sz="3300" b="1" spc="-68" dirty="0">
              <a:solidFill>
                <a:srgbClr val="C1822A"/>
              </a:solidFill>
              <a:latin typeface="Calibri"/>
              <a:cs typeface="Calibri"/>
            </a:endParaRPr>
          </a:p>
        </p:txBody>
      </p:sp>
      <p:sp>
        <p:nvSpPr>
          <p:cNvPr id="4" name="object 4"/>
          <p:cNvSpPr txBox="1"/>
          <p:nvPr/>
        </p:nvSpPr>
        <p:spPr>
          <a:xfrm>
            <a:off x="870103" y="1227690"/>
            <a:ext cx="7591465" cy="779220"/>
          </a:xfrm>
          <a:prstGeom prst="rect">
            <a:avLst/>
          </a:prstGeom>
        </p:spPr>
        <p:txBody>
          <a:bodyPr vert="horz" wrap="square" lIns="0" tIns="68104" rIns="0" bIns="0" rtlCol="0">
            <a:spAutoFit/>
          </a:bodyPr>
          <a:lstStyle/>
          <a:p>
            <a:pPr marL="223838" indent="-214789">
              <a:spcBef>
                <a:spcPts val="536"/>
              </a:spcBef>
              <a:buFont typeface="Arial"/>
              <a:buChar char="•"/>
              <a:tabLst>
                <a:tab pos="223838" algn="l"/>
                <a:tab pos="224314" algn="l"/>
              </a:tabLst>
            </a:pPr>
            <a:r>
              <a:rPr lang="en-US" sz="2100" spc="8" dirty="0">
                <a:solidFill>
                  <a:srgbClr val="63635F"/>
                </a:solidFill>
                <a:latin typeface="Calibri"/>
                <a:cs typeface="Calibri"/>
              </a:rPr>
              <a:t>Do you know the root cause and the real value proposition? </a:t>
            </a:r>
          </a:p>
          <a:p>
            <a:pPr marL="223838" indent="-214789">
              <a:spcBef>
                <a:spcPts val="536"/>
              </a:spcBef>
              <a:buFont typeface="Arial"/>
              <a:buChar char="•"/>
              <a:tabLst>
                <a:tab pos="223838" algn="l"/>
                <a:tab pos="224314" algn="l"/>
              </a:tabLst>
            </a:pPr>
            <a:r>
              <a:rPr sz="2100" spc="8" dirty="0">
                <a:solidFill>
                  <a:srgbClr val="63635F"/>
                </a:solidFill>
                <a:latin typeface="Calibri"/>
                <a:cs typeface="Calibri"/>
              </a:rPr>
              <a:t>C</a:t>
            </a:r>
            <a:r>
              <a:rPr sz="2100" spc="19" dirty="0">
                <a:solidFill>
                  <a:srgbClr val="63635F"/>
                </a:solidFill>
                <a:latin typeface="Calibri"/>
                <a:cs typeface="Calibri"/>
              </a:rPr>
              <a:t>h</a:t>
            </a:r>
            <a:r>
              <a:rPr sz="2100" spc="15" dirty="0">
                <a:solidFill>
                  <a:srgbClr val="63635F"/>
                </a:solidFill>
                <a:latin typeface="Calibri"/>
                <a:cs typeface="Calibri"/>
              </a:rPr>
              <a:t>o</a:t>
            </a:r>
            <a:r>
              <a:rPr sz="2100" spc="-26" dirty="0">
                <a:solidFill>
                  <a:srgbClr val="63635F"/>
                </a:solidFill>
                <a:latin typeface="Calibri"/>
                <a:cs typeface="Calibri"/>
              </a:rPr>
              <a:t>s</a:t>
            </a:r>
            <a:r>
              <a:rPr sz="2100" dirty="0">
                <a:solidFill>
                  <a:srgbClr val="63635F"/>
                </a:solidFill>
                <a:latin typeface="Calibri"/>
                <a:cs typeface="Calibri"/>
              </a:rPr>
              <a:t>e</a:t>
            </a:r>
            <a:r>
              <a:rPr sz="2100" spc="-23" dirty="0">
                <a:solidFill>
                  <a:srgbClr val="63635F"/>
                </a:solidFill>
                <a:latin typeface="Calibri"/>
                <a:cs typeface="Calibri"/>
              </a:rPr>
              <a:t> </a:t>
            </a:r>
            <a:r>
              <a:rPr sz="2100" spc="-8" dirty="0">
                <a:solidFill>
                  <a:srgbClr val="63635F"/>
                </a:solidFill>
                <a:latin typeface="Calibri"/>
                <a:cs typeface="Calibri"/>
              </a:rPr>
              <a:t>3</a:t>
            </a:r>
            <a:r>
              <a:rPr sz="2100" spc="-19" dirty="0">
                <a:solidFill>
                  <a:srgbClr val="63635F"/>
                </a:solidFill>
                <a:latin typeface="Calibri"/>
                <a:cs typeface="Calibri"/>
              </a:rPr>
              <a:t>-</a:t>
            </a:r>
            <a:r>
              <a:rPr sz="2100" dirty="0">
                <a:solidFill>
                  <a:srgbClr val="63635F"/>
                </a:solidFill>
                <a:latin typeface="Calibri"/>
                <a:cs typeface="Calibri"/>
              </a:rPr>
              <a:t>5</a:t>
            </a:r>
            <a:r>
              <a:rPr sz="2100" spc="19" dirty="0">
                <a:solidFill>
                  <a:srgbClr val="63635F"/>
                </a:solidFill>
                <a:latin typeface="Calibri"/>
                <a:cs typeface="Calibri"/>
              </a:rPr>
              <a:t> </a:t>
            </a:r>
            <a:r>
              <a:rPr sz="2100" dirty="0">
                <a:solidFill>
                  <a:srgbClr val="63635F"/>
                </a:solidFill>
                <a:latin typeface="Calibri"/>
                <a:cs typeface="Calibri"/>
              </a:rPr>
              <a:t>t</a:t>
            </a:r>
            <a:r>
              <a:rPr sz="2100" spc="11" dirty="0">
                <a:solidFill>
                  <a:srgbClr val="63635F"/>
                </a:solidFill>
                <a:latin typeface="Calibri"/>
                <a:cs typeface="Calibri"/>
              </a:rPr>
              <a:t>o</a:t>
            </a:r>
            <a:r>
              <a:rPr sz="2100" dirty="0">
                <a:solidFill>
                  <a:srgbClr val="63635F"/>
                </a:solidFill>
                <a:latin typeface="Calibri"/>
                <a:cs typeface="Calibri"/>
              </a:rPr>
              <a:t>p</a:t>
            </a:r>
            <a:r>
              <a:rPr sz="2100" spc="-8" dirty="0">
                <a:solidFill>
                  <a:srgbClr val="63635F"/>
                </a:solidFill>
                <a:latin typeface="Calibri"/>
                <a:cs typeface="Calibri"/>
              </a:rPr>
              <a:t> </a:t>
            </a:r>
            <a:r>
              <a:rPr sz="2100" spc="19" dirty="0">
                <a:solidFill>
                  <a:srgbClr val="63635F"/>
                </a:solidFill>
                <a:latin typeface="Calibri"/>
                <a:cs typeface="Calibri"/>
              </a:rPr>
              <a:t>"h</a:t>
            </a:r>
            <a:r>
              <a:rPr sz="2100" spc="4" dirty="0">
                <a:solidFill>
                  <a:srgbClr val="63635F"/>
                </a:solidFill>
                <a:latin typeface="Calibri"/>
                <a:cs typeface="Calibri"/>
              </a:rPr>
              <a:t>y</a:t>
            </a:r>
            <a:r>
              <a:rPr sz="2100" spc="19" dirty="0">
                <a:solidFill>
                  <a:srgbClr val="63635F"/>
                </a:solidFill>
                <a:latin typeface="Calibri"/>
                <a:cs typeface="Calibri"/>
              </a:rPr>
              <a:t>p</a:t>
            </a:r>
            <a:r>
              <a:rPr sz="2100" spc="15" dirty="0">
                <a:solidFill>
                  <a:srgbClr val="63635F"/>
                </a:solidFill>
                <a:latin typeface="Calibri"/>
                <a:cs typeface="Calibri"/>
              </a:rPr>
              <a:t>o</a:t>
            </a:r>
            <a:r>
              <a:rPr sz="2100" dirty="0">
                <a:solidFill>
                  <a:srgbClr val="63635F"/>
                </a:solidFill>
                <a:latin typeface="Calibri"/>
                <a:cs typeface="Calibri"/>
              </a:rPr>
              <a:t>t</a:t>
            </a:r>
            <a:r>
              <a:rPr sz="2100" spc="15" dirty="0">
                <a:solidFill>
                  <a:srgbClr val="63635F"/>
                </a:solidFill>
                <a:latin typeface="Calibri"/>
                <a:cs typeface="Calibri"/>
              </a:rPr>
              <a:t>h</a:t>
            </a:r>
            <a:r>
              <a:rPr sz="2100" dirty="0">
                <a:solidFill>
                  <a:srgbClr val="63635F"/>
                </a:solidFill>
                <a:latin typeface="Calibri"/>
                <a:cs typeface="Calibri"/>
              </a:rPr>
              <a:t>e</a:t>
            </a:r>
            <a:r>
              <a:rPr sz="2100" spc="-23" dirty="0">
                <a:solidFill>
                  <a:srgbClr val="63635F"/>
                </a:solidFill>
                <a:latin typeface="Calibri"/>
                <a:cs typeface="Calibri"/>
              </a:rPr>
              <a:t>s</a:t>
            </a:r>
            <a:r>
              <a:rPr sz="2100" spc="26" dirty="0">
                <a:solidFill>
                  <a:srgbClr val="63635F"/>
                </a:solidFill>
                <a:latin typeface="Calibri"/>
                <a:cs typeface="Calibri"/>
              </a:rPr>
              <a:t>i</a:t>
            </a:r>
            <a:r>
              <a:rPr sz="2100" spc="-26" dirty="0">
                <a:solidFill>
                  <a:srgbClr val="63635F"/>
                </a:solidFill>
                <a:latin typeface="Calibri"/>
                <a:cs typeface="Calibri"/>
              </a:rPr>
              <a:t>s</a:t>
            </a:r>
            <a:r>
              <a:rPr sz="2100" dirty="0">
                <a:solidFill>
                  <a:srgbClr val="63635F"/>
                </a:solidFill>
                <a:latin typeface="Calibri"/>
                <a:cs typeface="Calibri"/>
              </a:rPr>
              <a:t>"</a:t>
            </a:r>
            <a:r>
              <a:rPr sz="2100" spc="-120" dirty="0">
                <a:solidFill>
                  <a:srgbClr val="63635F"/>
                </a:solidFill>
                <a:latin typeface="Calibri"/>
                <a:cs typeface="Calibri"/>
              </a:rPr>
              <a:t> </a:t>
            </a:r>
            <a:r>
              <a:rPr sz="2100" spc="4" dirty="0">
                <a:solidFill>
                  <a:srgbClr val="63635F"/>
                </a:solidFill>
                <a:latin typeface="Calibri"/>
                <a:cs typeface="Calibri"/>
              </a:rPr>
              <a:t>v</a:t>
            </a:r>
            <a:r>
              <a:rPr sz="2100" spc="23" dirty="0">
                <a:solidFill>
                  <a:srgbClr val="63635F"/>
                </a:solidFill>
                <a:latin typeface="Calibri"/>
                <a:cs typeface="Calibri"/>
              </a:rPr>
              <a:t>a</a:t>
            </a:r>
            <a:r>
              <a:rPr sz="2100" spc="26" dirty="0">
                <a:solidFill>
                  <a:srgbClr val="63635F"/>
                </a:solidFill>
                <a:latin typeface="Calibri"/>
                <a:cs typeface="Calibri"/>
              </a:rPr>
              <a:t>l</a:t>
            </a:r>
            <a:r>
              <a:rPr sz="2100" spc="19" dirty="0">
                <a:solidFill>
                  <a:srgbClr val="63635F"/>
                </a:solidFill>
                <a:latin typeface="Calibri"/>
                <a:cs typeface="Calibri"/>
              </a:rPr>
              <a:t>u</a:t>
            </a:r>
            <a:r>
              <a:rPr sz="2100" dirty="0">
                <a:solidFill>
                  <a:srgbClr val="63635F"/>
                </a:solidFill>
                <a:latin typeface="Calibri"/>
                <a:cs typeface="Calibri"/>
              </a:rPr>
              <a:t>e</a:t>
            </a:r>
            <a:r>
              <a:rPr sz="2100" spc="-135" dirty="0">
                <a:solidFill>
                  <a:srgbClr val="63635F"/>
                </a:solidFill>
                <a:latin typeface="Calibri"/>
                <a:cs typeface="Calibri"/>
              </a:rPr>
              <a:t> </a:t>
            </a:r>
            <a:r>
              <a:rPr sz="2100" spc="19" dirty="0">
                <a:solidFill>
                  <a:srgbClr val="63635F"/>
                </a:solidFill>
                <a:latin typeface="Calibri"/>
                <a:cs typeface="Calibri"/>
              </a:rPr>
              <a:t>p</a:t>
            </a:r>
            <a:r>
              <a:rPr sz="2100" spc="-23" dirty="0">
                <a:solidFill>
                  <a:srgbClr val="63635F"/>
                </a:solidFill>
                <a:latin typeface="Calibri"/>
                <a:cs typeface="Calibri"/>
              </a:rPr>
              <a:t>r</a:t>
            </a:r>
            <a:r>
              <a:rPr sz="2100" spc="15" dirty="0">
                <a:solidFill>
                  <a:srgbClr val="63635F"/>
                </a:solidFill>
                <a:latin typeface="Calibri"/>
                <a:cs typeface="Calibri"/>
              </a:rPr>
              <a:t>o</a:t>
            </a:r>
            <a:r>
              <a:rPr sz="2100" spc="19" dirty="0">
                <a:solidFill>
                  <a:srgbClr val="63635F"/>
                </a:solidFill>
                <a:latin typeface="Calibri"/>
                <a:cs typeface="Calibri"/>
              </a:rPr>
              <a:t>p</a:t>
            </a:r>
            <a:r>
              <a:rPr sz="2100" spc="15" dirty="0">
                <a:solidFill>
                  <a:srgbClr val="63635F"/>
                </a:solidFill>
                <a:latin typeface="Calibri"/>
                <a:cs typeface="Calibri"/>
              </a:rPr>
              <a:t>o</a:t>
            </a:r>
            <a:r>
              <a:rPr sz="2100" spc="-26" dirty="0">
                <a:solidFill>
                  <a:srgbClr val="63635F"/>
                </a:solidFill>
                <a:latin typeface="Calibri"/>
                <a:cs typeface="Calibri"/>
              </a:rPr>
              <a:t>s</a:t>
            </a:r>
            <a:r>
              <a:rPr sz="2100" spc="26" dirty="0">
                <a:solidFill>
                  <a:srgbClr val="63635F"/>
                </a:solidFill>
                <a:latin typeface="Calibri"/>
                <a:cs typeface="Calibri"/>
              </a:rPr>
              <a:t>i</a:t>
            </a:r>
            <a:r>
              <a:rPr sz="2100" dirty="0">
                <a:solidFill>
                  <a:srgbClr val="63635F"/>
                </a:solidFill>
                <a:latin typeface="Calibri"/>
                <a:cs typeface="Calibri"/>
              </a:rPr>
              <a:t>t</a:t>
            </a:r>
            <a:r>
              <a:rPr sz="2100" spc="23" dirty="0">
                <a:solidFill>
                  <a:srgbClr val="63635F"/>
                </a:solidFill>
                <a:latin typeface="Calibri"/>
                <a:cs typeface="Calibri"/>
              </a:rPr>
              <a:t>i</a:t>
            </a:r>
            <a:r>
              <a:rPr sz="2100" spc="15" dirty="0">
                <a:solidFill>
                  <a:srgbClr val="63635F"/>
                </a:solidFill>
                <a:latin typeface="Calibri"/>
                <a:cs typeface="Calibri"/>
              </a:rPr>
              <a:t>o</a:t>
            </a:r>
            <a:r>
              <a:rPr sz="2100" spc="19" dirty="0">
                <a:solidFill>
                  <a:srgbClr val="63635F"/>
                </a:solidFill>
                <a:latin typeface="Calibri"/>
                <a:cs typeface="Calibri"/>
              </a:rPr>
              <a:t>n</a:t>
            </a:r>
            <a:r>
              <a:rPr sz="2100" dirty="0">
                <a:solidFill>
                  <a:srgbClr val="63635F"/>
                </a:solidFill>
                <a:latin typeface="Calibri"/>
                <a:cs typeface="Calibri"/>
              </a:rPr>
              <a:t>s</a:t>
            </a:r>
            <a:endParaRPr sz="2100" dirty="0">
              <a:latin typeface="Calibri"/>
              <a:cs typeface="Calibri"/>
            </a:endParaRPr>
          </a:p>
        </p:txBody>
      </p:sp>
      <p:pic>
        <p:nvPicPr>
          <p:cNvPr id="5" name="object 5"/>
          <p:cNvPicPr/>
          <p:nvPr/>
        </p:nvPicPr>
        <p:blipFill>
          <a:blip r:embed="rId2" cstate="print"/>
          <a:stretch>
            <a:fillRect/>
          </a:stretch>
        </p:blipFill>
        <p:spPr>
          <a:xfrm>
            <a:off x="0" y="182547"/>
            <a:ext cx="2043112" cy="264319"/>
          </a:xfrm>
          <a:prstGeom prst="rect">
            <a:avLst/>
          </a:prstGeom>
        </p:spPr>
      </p:pic>
      <p:pic>
        <p:nvPicPr>
          <p:cNvPr id="6" name="Picture 5">
            <a:extLst>
              <a:ext uri="{FF2B5EF4-FFF2-40B4-BE49-F238E27FC236}">
                <a16:creationId xmlns:a16="http://schemas.microsoft.com/office/drawing/2014/main" id="{79BC0DC0-EC4D-D4AC-0543-DAAB868DD387}"/>
              </a:ext>
            </a:extLst>
          </p:cNvPr>
          <p:cNvPicPr>
            <a:picLocks noChangeAspect="1"/>
          </p:cNvPicPr>
          <p:nvPr/>
        </p:nvPicPr>
        <p:blipFill>
          <a:blip r:embed="rId3"/>
          <a:stretch>
            <a:fillRect/>
          </a:stretch>
        </p:blipFill>
        <p:spPr>
          <a:xfrm>
            <a:off x="1624614" y="2006910"/>
            <a:ext cx="4407829" cy="487426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480060" y="329184"/>
            <a:ext cx="8448298" cy="1783080"/>
          </a:xfrm>
        </p:spPr>
        <p:txBody>
          <a:bodyPr anchor="b">
            <a:normAutofit/>
          </a:bodyPr>
          <a:lstStyle/>
          <a:p>
            <a:r>
              <a:rPr lang="en-US" sz="4000">
                <a:latin typeface="Beatrice Semibold"/>
                <a:ea typeface="+mj-lt"/>
                <a:cs typeface="+mj-lt"/>
              </a:rPr>
              <a:t>Exercise 1: </a:t>
            </a:r>
            <a:br>
              <a:rPr lang="en-US" sz="4000">
                <a:latin typeface="Beatrice Semibold"/>
                <a:ea typeface="+mj-lt"/>
                <a:cs typeface="+mj-lt"/>
              </a:rPr>
            </a:br>
            <a:r>
              <a:rPr lang="en-US" sz="4000">
                <a:latin typeface="Beatrice Semibold"/>
                <a:ea typeface="+mj-lt"/>
                <a:cs typeface="+mj-lt"/>
              </a:rPr>
              <a:t>Customer discovery journey</a:t>
            </a:r>
            <a:endParaRPr lang="en-US" sz="4000">
              <a:latin typeface="Beatrice Semibold"/>
              <a:ea typeface="Calibri Light"/>
              <a:cs typeface="Calibri Light"/>
            </a:endParaRP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2"/>
          <a:stretch>
            <a:fillRect/>
          </a:stretch>
        </p:blipFill>
        <p:spPr>
          <a:xfrm>
            <a:off x="-1115" y="2830"/>
            <a:ext cx="2996946" cy="382109"/>
          </a:xfrm>
          <a:prstGeom prst="rect">
            <a:avLst/>
          </a:prstGeom>
        </p:spPr>
      </p:pic>
      <p:sp>
        <p:nvSpPr>
          <p:cNvPr id="3" name="Content Placeholder 2">
            <a:extLst>
              <a:ext uri="{FF2B5EF4-FFF2-40B4-BE49-F238E27FC236}">
                <a16:creationId xmlns:a16="http://schemas.microsoft.com/office/drawing/2014/main" id="{4AA0884F-00A3-BAC1-44EA-8494677385C9}"/>
              </a:ext>
            </a:extLst>
          </p:cNvPr>
          <p:cNvSpPr>
            <a:spLocks noGrp="1"/>
          </p:cNvSpPr>
          <p:nvPr>
            <p:ph idx="1"/>
          </p:nvPr>
        </p:nvSpPr>
        <p:spPr>
          <a:xfrm>
            <a:off x="480060" y="2706624"/>
            <a:ext cx="7231517" cy="3483864"/>
          </a:xfrm>
        </p:spPr>
        <p:txBody>
          <a:bodyPr vert="horz" lIns="91440" tIns="45720" rIns="91440" bIns="45720" rtlCol="0" anchor="t">
            <a:normAutofit/>
          </a:bodyPr>
          <a:lstStyle/>
          <a:p>
            <a:pPr marL="342900" indent="-342900"/>
            <a:r>
              <a:rPr lang="en-US" dirty="0">
                <a:ea typeface="Calibri"/>
                <a:cs typeface="Calibri"/>
              </a:rPr>
              <a:t>I need volunteers </a:t>
            </a:r>
          </a:p>
          <a:p>
            <a:pPr marL="342900" indent="-342900"/>
            <a:r>
              <a:rPr lang="en-US" dirty="0"/>
              <a:t>Please share what you've done so far on customer discovery. </a:t>
            </a:r>
            <a:endParaRPr lang="en-US" dirty="0">
              <a:ea typeface="Calibri" panose="020F0502020204030204"/>
              <a:cs typeface="Calibri" panose="020F0502020204030204"/>
            </a:endParaRPr>
          </a:p>
          <a:p>
            <a:pPr lvl="1"/>
            <a:r>
              <a:rPr lang="en-US" dirty="0"/>
              <a:t>What are you doing well so far? </a:t>
            </a:r>
          </a:p>
          <a:p>
            <a:pPr lvl="1"/>
            <a:r>
              <a:rPr lang="en-US" dirty="0"/>
              <a:t>What have you learned?</a:t>
            </a:r>
          </a:p>
          <a:p>
            <a:pPr lvl="1"/>
            <a:r>
              <a:rPr lang="en-US" dirty="0"/>
              <a:t>What could you improve?</a:t>
            </a:r>
          </a:p>
          <a:p>
            <a:pPr marL="213995" indent="-213995">
              <a:spcBef>
                <a:spcPts val="0"/>
              </a:spcBef>
              <a:spcAft>
                <a:spcPts val="600"/>
              </a:spcAft>
              <a:buFont typeface="Arial,Sans-Serif" panose="020B0604020202020204" pitchFamily="34" charset="0"/>
            </a:pPr>
            <a:endParaRPr lang="en-US" sz="1600" b="1" dirty="0">
              <a:latin typeface="Arial"/>
              <a:ea typeface="Calibri" panose="020F0502020204030204"/>
              <a:cs typeface="Arial"/>
            </a:endParaRPr>
          </a:p>
        </p:txBody>
      </p:sp>
    </p:spTree>
    <p:extLst>
      <p:ext uri="{BB962C8B-B14F-4D97-AF65-F5344CB8AC3E}">
        <p14:creationId xmlns:p14="http://schemas.microsoft.com/office/powerpoint/2010/main" val="2251195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7C14-3E16-AD31-6183-E921B840689D}"/>
              </a:ext>
            </a:extLst>
          </p:cNvPr>
          <p:cNvSpPr>
            <a:spLocks noGrp="1"/>
          </p:cNvSpPr>
          <p:nvPr>
            <p:ph type="ctrTitle"/>
          </p:nvPr>
        </p:nvSpPr>
        <p:spPr>
          <a:xfrm>
            <a:off x="1143000" y="1708289"/>
            <a:ext cx="6858000" cy="2387600"/>
          </a:xfrm>
        </p:spPr>
        <p:txBody>
          <a:bodyPr/>
          <a:lstStyle/>
          <a:p>
            <a:r>
              <a:rPr lang="en-US" sz="4200" b="1" dirty="0">
                <a:ea typeface="+mj-lt"/>
                <a:cs typeface="+mj-lt"/>
              </a:rPr>
              <a:t>Step 2: Validating your Solution </a:t>
            </a:r>
            <a:br>
              <a:rPr lang="en-US" sz="4200" b="1" dirty="0">
                <a:ea typeface="+mj-lt"/>
                <a:cs typeface="+mj-lt"/>
              </a:rPr>
            </a:br>
            <a:r>
              <a:rPr lang="en-US" sz="4200" b="1" dirty="0">
                <a:ea typeface="+mj-lt"/>
                <a:cs typeface="+mj-lt"/>
              </a:rPr>
              <a:t>(or MVPs) </a:t>
            </a:r>
          </a:p>
          <a:p>
            <a:endParaRPr lang="en-US" dirty="0">
              <a:ea typeface="Calibri Light"/>
              <a:cs typeface="Calibri Light"/>
            </a:endParaRPr>
          </a:p>
        </p:txBody>
      </p:sp>
      <p:pic>
        <p:nvPicPr>
          <p:cNvPr id="5" name="Picture 4">
            <a:extLst>
              <a:ext uri="{FF2B5EF4-FFF2-40B4-BE49-F238E27FC236}">
                <a16:creationId xmlns:a16="http://schemas.microsoft.com/office/drawing/2014/main" id="{0115D099-AF1E-9E3E-CDAF-016D6AEDA2DD}"/>
              </a:ext>
            </a:extLst>
          </p:cNvPr>
          <p:cNvPicPr>
            <a:picLocks noChangeAspect="1"/>
          </p:cNvPicPr>
          <p:nvPr/>
        </p:nvPicPr>
        <p:blipFill>
          <a:blip r:embed="rId2"/>
          <a:stretch>
            <a:fillRect/>
          </a:stretch>
        </p:blipFill>
        <p:spPr>
          <a:xfrm>
            <a:off x="-5431" y="1377"/>
            <a:ext cx="2996946" cy="382109"/>
          </a:xfrm>
          <a:prstGeom prst="rect">
            <a:avLst/>
          </a:prstGeom>
        </p:spPr>
      </p:pic>
    </p:spTree>
    <p:extLst>
      <p:ext uri="{BB962C8B-B14F-4D97-AF65-F5344CB8AC3E}">
        <p14:creationId xmlns:p14="http://schemas.microsoft.com/office/powerpoint/2010/main" val="1798688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976A-80EC-393B-A793-52DA8F62BFE9}"/>
              </a:ext>
            </a:extLst>
          </p:cNvPr>
          <p:cNvSpPr>
            <a:spLocks noGrp="1"/>
          </p:cNvSpPr>
          <p:nvPr>
            <p:ph type="title"/>
          </p:nvPr>
        </p:nvSpPr>
        <p:spPr/>
        <p:txBody>
          <a:bodyPr>
            <a:normAutofit/>
          </a:bodyPr>
          <a:lstStyle/>
          <a:p>
            <a:r>
              <a:rPr lang="en-US" sz="4000" b="1" dirty="0"/>
              <a:t>Think about your venture….</a:t>
            </a:r>
          </a:p>
        </p:txBody>
      </p:sp>
      <p:sp>
        <p:nvSpPr>
          <p:cNvPr id="3" name="Content Placeholder 2">
            <a:extLst>
              <a:ext uri="{FF2B5EF4-FFF2-40B4-BE49-F238E27FC236}">
                <a16:creationId xmlns:a16="http://schemas.microsoft.com/office/drawing/2014/main" id="{0F315D87-99FD-345E-3F8C-2CF76FAE824F}"/>
              </a:ext>
            </a:extLst>
          </p:cNvPr>
          <p:cNvSpPr>
            <a:spLocks noGrp="1"/>
          </p:cNvSpPr>
          <p:nvPr>
            <p:ph idx="1"/>
          </p:nvPr>
        </p:nvSpPr>
        <p:spPr>
          <a:xfrm>
            <a:off x="628650" y="1825625"/>
            <a:ext cx="7636461" cy="4351338"/>
          </a:xfrm>
        </p:spPr>
        <p:txBody>
          <a:bodyPr>
            <a:normAutofit/>
          </a:bodyPr>
          <a:lstStyle/>
          <a:p>
            <a:pPr marL="0" indent="0">
              <a:buNone/>
            </a:pPr>
            <a:r>
              <a:rPr lang="en-US" sz="2800" dirty="0"/>
              <a:t>If it fails, will it be</a:t>
            </a:r>
          </a:p>
          <a:p>
            <a:pPr marL="0" indent="0">
              <a:buNone/>
            </a:pPr>
            <a:endParaRPr lang="en-US" sz="2800" dirty="0"/>
          </a:p>
          <a:p>
            <a:pPr marL="0" indent="0">
              <a:buNone/>
            </a:pPr>
            <a:r>
              <a:rPr lang="en-US" sz="2800" dirty="0"/>
              <a:t>1) A  technological/development failure?</a:t>
            </a:r>
          </a:p>
          <a:p>
            <a:pPr marL="0" indent="0">
              <a:buNone/>
            </a:pPr>
            <a:r>
              <a:rPr lang="en-US" sz="2800" dirty="0"/>
              <a:t> </a:t>
            </a:r>
          </a:p>
          <a:p>
            <a:pPr marL="0" indent="0">
              <a:buNone/>
            </a:pPr>
            <a:r>
              <a:rPr lang="en-US" sz="2800" dirty="0"/>
              <a:t>or </a:t>
            </a:r>
          </a:p>
          <a:p>
            <a:pPr marL="0" indent="0">
              <a:buNone/>
            </a:pPr>
            <a:endParaRPr lang="en-US" sz="2800" dirty="0"/>
          </a:p>
          <a:p>
            <a:pPr marL="0" indent="0">
              <a:buNone/>
            </a:pPr>
            <a:r>
              <a:rPr lang="en-US" sz="2800" dirty="0"/>
              <a:t>2) A Marketing failure? </a:t>
            </a:r>
          </a:p>
        </p:txBody>
      </p:sp>
    </p:spTree>
    <p:extLst>
      <p:ext uri="{BB962C8B-B14F-4D97-AF65-F5344CB8AC3E}">
        <p14:creationId xmlns:p14="http://schemas.microsoft.com/office/powerpoint/2010/main" val="2975043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58809" y="2076450"/>
            <a:ext cx="3278274" cy="290513"/>
          </a:xfrm>
          <a:prstGeom prst="rect">
            <a:avLst/>
          </a:prstGeom>
        </p:spPr>
      </p:pic>
      <p:pic>
        <p:nvPicPr>
          <p:cNvPr id="3" name="object 3"/>
          <p:cNvPicPr/>
          <p:nvPr/>
        </p:nvPicPr>
        <p:blipFill>
          <a:blip r:embed="rId3" cstate="print"/>
          <a:stretch>
            <a:fillRect/>
          </a:stretch>
        </p:blipFill>
        <p:spPr>
          <a:xfrm>
            <a:off x="3491127" y="2657475"/>
            <a:ext cx="1395198" cy="2757488"/>
          </a:xfrm>
          <a:prstGeom prst="rect">
            <a:avLst/>
          </a:prstGeom>
        </p:spPr>
      </p:pic>
      <p:sp>
        <p:nvSpPr>
          <p:cNvPr id="4" name="object 3">
            <a:extLst>
              <a:ext uri="{FF2B5EF4-FFF2-40B4-BE49-F238E27FC236}">
                <a16:creationId xmlns:a16="http://schemas.microsoft.com/office/drawing/2014/main" id="{78C1EB76-B60E-753D-9651-3DBD3FF8F83F}"/>
              </a:ext>
            </a:extLst>
          </p:cNvPr>
          <p:cNvSpPr txBox="1">
            <a:spLocks/>
          </p:cNvSpPr>
          <p:nvPr/>
        </p:nvSpPr>
        <p:spPr>
          <a:xfrm>
            <a:off x="304545" y="1097302"/>
            <a:ext cx="3100864" cy="520335"/>
          </a:xfrm>
          <a:prstGeom prst="rect">
            <a:avLst/>
          </a:prstGeom>
        </p:spPr>
        <p:txBody>
          <a:bodyPr vert="horz" wrap="square" lIns="0" tIns="12383" rIns="0" bIns="0" rtlCol="0">
            <a:spAutoFit/>
          </a:bodyPr>
          <a:lstStyle>
            <a:lvl1pPr>
              <a:defRPr>
                <a:latin typeface="+mj-lt"/>
                <a:ea typeface="+mj-ea"/>
                <a:cs typeface="+mj-cs"/>
              </a:defRPr>
            </a:lvl1pPr>
          </a:lstStyle>
          <a:p>
            <a:pPr marL="9525">
              <a:spcBef>
                <a:spcPts val="98"/>
              </a:spcBef>
            </a:pPr>
            <a:r>
              <a:rPr lang="en-US" sz="3300" b="1" kern="0" spc="-19" dirty="0">
                <a:solidFill>
                  <a:srgbClr val="C1822A"/>
                </a:solidFill>
                <a:latin typeface="Calibri"/>
                <a:cs typeface="Calibri"/>
              </a:rPr>
              <a:t>Example</a:t>
            </a:r>
            <a:endParaRPr lang="en-US" sz="3300" kern="0" dirty="0">
              <a:solidFill>
                <a:sysClr val="windowText" lastClr="000000"/>
              </a:solidFill>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08298" y="788427"/>
            <a:ext cx="6176010" cy="520335"/>
          </a:xfrm>
          <a:prstGeom prst="rect">
            <a:avLst/>
          </a:prstGeom>
        </p:spPr>
        <p:txBody>
          <a:bodyPr vert="horz" wrap="square" lIns="0" tIns="12383" rIns="0" bIns="0" rtlCol="0" anchor="ctr">
            <a:spAutoFit/>
          </a:bodyPr>
          <a:lstStyle/>
          <a:p>
            <a:pPr marL="9525">
              <a:lnSpc>
                <a:spcPct val="100000"/>
              </a:lnSpc>
              <a:spcBef>
                <a:spcPts val="98"/>
              </a:spcBef>
            </a:pPr>
            <a:r>
              <a:rPr spc="19" dirty="0">
                <a:solidFill>
                  <a:srgbClr val="92D050"/>
                </a:solidFill>
                <a:latin typeface="Calibri Light"/>
                <a:cs typeface="Calibri Light"/>
              </a:rPr>
              <a:t>W</a:t>
            </a:r>
            <a:r>
              <a:rPr spc="23" dirty="0">
                <a:solidFill>
                  <a:srgbClr val="92D050"/>
                </a:solidFill>
                <a:latin typeface="Calibri Light"/>
                <a:cs typeface="Calibri Light"/>
              </a:rPr>
              <a:t>h</a:t>
            </a:r>
            <a:r>
              <a:rPr spc="-38" dirty="0">
                <a:solidFill>
                  <a:srgbClr val="92D050"/>
                </a:solidFill>
                <a:latin typeface="Calibri Light"/>
                <a:cs typeface="Calibri Light"/>
              </a:rPr>
              <a:t>a</a:t>
            </a:r>
            <a:r>
              <a:rPr spc="8" dirty="0">
                <a:solidFill>
                  <a:srgbClr val="92D050"/>
                </a:solidFill>
                <a:latin typeface="Calibri Light"/>
                <a:cs typeface="Calibri Light"/>
              </a:rPr>
              <a:t>t</a:t>
            </a:r>
            <a:r>
              <a:rPr spc="-206" dirty="0">
                <a:solidFill>
                  <a:srgbClr val="92D050"/>
                </a:solidFill>
                <a:latin typeface="Calibri Light"/>
                <a:cs typeface="Calibri Light"/>
              </a:rPr>
              <a:t> </a:t>
            </a:r>
            <a:r>
              <a:rPr spc="23" dirty="0">
                <a:solidFill>
                  <a:srgbClr val="92D050"/>
                </a:solidFill>
                <a:latin typeface="Calibri Light"/>
                <a:cs typeface="Calibri Light"/>
              </a:rPr>
              <a:t>b</a:t>
            </a:r>
            <a:r>
              <a:rPr spc="53" dirty="0">
                <a:solidFill>
                  <a:srgbClr val="92D050"/>
                </a:solidFill>
                <a:latin typeface="Calibri Light"/>
                <a:cs typeface="Calibri Light"/>
              </a:rPr>
              <a:t>e</a:t>
            </a:r>
            <a:r>
              <a:rPr spc="-30" dirty="0">
                <a:solidFill>
                  <a:srgbClr val="92D050"/>
                </a:solidFill>
                <a:latin typeface="Calibri Light"/>
                <a:cs typeface="Calibri Light"/>
              </a:rPr>
              <a:t>n</a:t>
            </a:r>
            <a:r>
              <a:rPr spc="-56" dirty="0">
                <a:solidFill>
                  <a:srgbClr val="92D050"/>
                </a:solidFill>
                <a:latin typeface="Calibri Light"/>
                <a:cs typeface="Calibri Light"/>
              </a:rPr>
              <a:t>e</a:t>
            </a:r>
            <a:r>
              <a:rPr spc="-34" dirty="0">
                <a:solidFill>
                  <a:srgbClr val="92D050"/>
                </a:solidFill>
                <a:latin typeface="Calibri Light"/>
                <a:cs typeface="Calibri Light"/>
              </a:rPr>
              <a:t>f</a:t>
            </a:r>
            <a:r>
              <a:rPr spc="4" dirty="0">
                <a:solidFill>
                  <a:srgbClr val="92D050"/>
                </a:solidFill>
                <a:latin typeface="Calibri Light"/>
                <a:cs typeface="Calibri Light"/>
              </a:rPr>
              <a:t>it</a:t>
            </a:r>
            <a:r>
              <a:rPr spc="-206" dirty="0">
                <a:solidFill>
                  <a:srgbClr val="92D050"/>
                </a:solidFill>
                <a:latin typeface="Calibri Light"/>
                <a:cs typeface="Calibri Light"/>
              </a:rPr>
              <a:t> </a:t>
            </a:r>
            <a:r>
              <a:rPr spc="53" dirty="0">
                <a:solidFill>
                  <a:srgbClr val="92D050"/>
                </a:solidFill>
                <a:latin typeface="Calibri Light"/>
                <a:cs typeface="Calibri Light"/>
              </a:rPr>
              <a:t>wi</a:t>
            </a:r>
            <a:r>
              <a:rPr spc="4" dirty="0">
                <a:solidFill>
                  <a:srgbClr val="92D050"/>
                </a:solidFill>
                <a:latin typeface="Calibri Light"/>
                <a:cs typeface="Calibri Light"/>
              </a:rPr>
              <a:t>ll</a:t>
            </a:r>
            <a:r>
              <a:rPr spc="-240" dirty="0">
                <a:solidFill>
                  <a:srgbClr val="92D050"/>
                </a:solidFill>
                <a:latin typeface="Calibri Light"/>
                <a:cs typeface="Calibri Light"/>
              </a:rPr>
              <a:t> </a:t>
            </a:r>
            <a:r>
              <a:rPr spc="-15" dirty="0">
                <a:solidFill>
                  <a:srgbClr val="92D050"/>
                </a:solidFill>
                <a:latin typeface="Calibri Light"/>
                <a:cs typeface="Calibri Light"/>
              </a:rPr>
              <a:t>r</a:t>
            </a:r>
            <a:r>
              <a:rPr spc="53" dirty="0">
                <a:solidFill>
                  <a:srgbClr val="92D050"/>
                </a:solidFill>
                <a:latin typeface="Calibri Light"/>
                <a:cs typeface="Calibri Light"/>
              </a:rPr>
              <a:t>e</a:t>
            </a:r>
            <a:r>
              <a:rPr spc="8" dirty="0">
                <a:solidFill>
                  <a:srgbClr val="92D050"/>
                </a:solidFill>
                <a:latin typeface="Calibri Light"/>
                <a:cs typeface="Calibri Light"/>
              </a:rPr>
              <a:t>s</a:t>
            </a:r>
            <a:r>
              <a:rPr spc="-23" dirty="0">
                <a:solidFill>
                  <a:srgbClr val="92D050"/>
                </a:solidFill>
                <a:latin typeface="Calibri Light"/>
                <a:cs typeface="Calibri Light"/>
              </a:rPr>
              <a:t>o</a:t>
            </a:r>
            <a:r>
              <a:rPr spc="-30" dirty="0">
                <a:solidFill>
                  <a:srgbClr val="92D050"/>
                </a:solidFill>
                <a:latin typeface="Calibri Light"/>
                <a:cs typeface="Calibri Light"/>
              </a:rPr>
              <a:t>n</a:t>
            </a:r>
            <a:r>
              <a:rPr spc="-94" dirty="0">
                <a:solidFill>
                  <a:srgbClr val="92D050"/>
                </a:solidFill>
                <a:latin typeface="Calibri Light"/>
                <a:cs typeface="Calibri Light"/>
              </a:rPr>
              <a:t>a</a:t>
            </a:r>
            <a:r>
              <a:rPr spc="-71" dirty="0">
                <a:solidFill>
                  <a:srgbClr val="92D050"/>
                </a:solidFill>
                <a:latin typeface="Calibri Light"/>
                <a:cs typeface="Calibri Light"/>
              </a:rPr>
              <a:t>t</a:t>
            </a:r>
            <a:r>
              <a:rPr spc="11" dirty="0">
                <a:solidFill>
                  <a:srgbClr val="92D050"/>
                </a:solidFill>
                <a:latin typeface="Calibri Light"/>
                <a:cs typeface="Calibri Light"/>
              </a:rPr>
              <a:t>e</a:t>
            </a:r>
            <a:r>
              <a:rPr spc="-195" dirty="0">
                <a:solidFill>
                  <a:srgbClr val="92D050"/>
                </a:solidFill>
                <a:latin typeface="Calibri Light"/>
                <a:cs typeface="Calibri Light"/>
              </a:rPr>
              <a:t> </a:t>
            </a:r>
            <a:r>
              <a:rPr spc="38" dirty="0">
                <a:solidFill>
                  <a:srgbClr val="92D050"/>
                </a:solidFill>
                <a:latin typeface="Calibri Light"/>
                <a:cs typeface="Calibri Light"/>
              </a:rPr>
              <a:t>t</a:t>
            </a:r>
            <a:r>
              <a:rPr spc="23" dirty="0">
                <a:solidFill>
                  <a:srgbClr val="92D050"/>
                </a:solidFill>
                <a:latin typeface="Calibri Light"/>
                <a:cs typeface="Calibri Light"/>
              </a:rPr>
              <a:t>h</a:t>
            </a:r>
            <a:r>
              <a:rPr spc="11" dirty="0">
                <a:solidFill>
                  <a:srgbClr val="92D050"/>
                </a:solidFill>
                <a:latin typeface="Calibri Light"/>
                <a:cs typeface="Calibri Light"/>
              </a:rPr>
              <a:t>e</a:t>
            </a:r>
            <a:r>
              <a:rPr spc="-139" dirty="0">
                <a:solidFill>
                  <a:srgbClr val="92D050"/>
                </a:solidFill>
                <a:latin typeface="Calibri Light"/>
                <a:cs typeface="Calibri Light"/>
              </a:rPr>
              <a:t> </a:t>
            </a:r>
            <a:r>
              <a:rPr spc="30" dirty="0">
                <a:solidFill>
                  <a:srgbClr val="92D050"/>
                </a:solidFill>
                <a:latin typeface="Calibri Light"/>
                <a:cs typeface="Calibri Light"/>
              </a:rPr>
              <a:t>m</a:t>
            </a:r>
            <a:r>
              <a:rPr spc="19" dirty="0">
                <a:solidFill>
                  <a:srgbClr val="92D050"/>
                </a:solidFill>
                <a:latin typeface="Calibri Light"/>
                <a:cs typeface="Calibri Light"/>
              </a:rPr>
              <a:t>o</a:t>
            </a:r>
            <a:r>
              <a:rPr spc="-41" dirty="0">
                <a:solidFill>
                  <a:srgbClr val="92D050"/>
                </a:solidFill>
                <a:latin typeface="Calibri Light"/>
                <a:cs typeface="Calibri Light"/>
              </a:rPr>
              <a:t>s</a:t>
            </a:r>
            <a:r>
              <a:rPr spc="-15" dirty="0">
                <a:solidFill>
                  <a:srgbClr val="92D050"/>
                </a:solidFill>
                <a:latin typeface="Calibri Light"/>
                <a:cs typeface="Calibri Light"/>
              </a:rPr>
              <a:t>t</a:t>
            </a:r>
            <a:r>
              <a:rPr spc="11" dirty="0">
                <a:solidFill>
                  <a:srgbClr val="92D050"/>
                </a:solidFill>
                <a:latin typeface="Calibri Light"/>
                <a:cs typeface="Calibri Light"/>
              </a:rPr>
              <a:t>?</a:t>
            </a:r>
            <a:endParaRPr dirty="0">
              <a:latin typeface="Calibri Light"/>
              <a:cs typeface="Calibri Light"/>
            </a:endParaRPr>
          </a:p>
        </p:txBody>
      </p:sp>
      <p:pic>
        <p:nvPicPr>
          <p:cNvPr id="4" name="Picture 3">
            <a:extLst>
              <a:ext uri="{FF2B5EF4-FFF2-40B4-BE49-F238E27FC236}">
                <a16:creationId xmlns:a16="http://schemas.microsoft.com/office/drawing/2014/main" id="{B4E2852D-DA93-50F2-AE8F-8981A4D396B8}"/>
              </a:ext>
            </a:extLst>
          </p:cNvPr>
          <p:cNvPicPr>
            <a:picLocks noChangeAspect="1"/>
          </p:cNvPicPr>
          <p:nvPr/>
        </p:nvPicPr>
        <p:blipFill>
          <a:blip r:embed="rId2"/>
          <a:stretch>
            <a:fillRect/>
          </a:stretch>
        </p:blipFill>
        <p:spPr>
          <a:xfrm>
            <a:off x="2967935" y="1732403"/>
            <a:ext cx="2426185" cy="478880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B0F02-2429-7331-7EB6-620FB612B50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9E81889-110A-B5C0-4A32-7038A4C95539}"/>
              </a:ext>
            </a:extLst>
          </p:cNvPr>
          <p:cNvSpPr txBox="1">
            <a:spLocks noGrp="1"/>
          </p:cNvSpPr>
          <p:nvPr>
            <p:ph type="title"/>
          </p:nvPr>
        </p:nvSpPr>
        <p:spPr>
          <a:xfrm>
            <a:off x="688181" y="1316934"/>
            <a:ext cx="6176010" cy="520335"/>
          </a:xfrm>
          <a:prstGeom prst="rect">
            <a:avLst/>
          </a:prstGeom>
        </p:spPr>
        <p:txBody>
          <a:bodyPr vert="horz" wrap="square" lIns="0" tIns="12383" rIns="0" bIns="0" rtlCol="0" anchor="ctr">
            <a:spAutoFit/>
          </a:bodyPr>
          <a:lstStyle/>
          <a:p>
            <a:pPr marL="9525">
              <a:lnSpc>
                <a:spcPct val="100000"/>
              </a:lnSpc>
              <a:spcBef>
                <a:spcPts val="98"/>
              </a:spcBef>
            </a:pPr>
            <a:r>
              <a:rPr spc="19">
                <a:solidFill>
                  <a:srgbClr val="92D050"/>
                </a:solidFill>
                <a:latin typeface="Calibri Light"/>
                <a:cs typeface="Calibri Light"/>
              </a:rPr>
              <a:t>W</a:t>
            </a:r>
            <a:r>
              <a:rPr spc="23">
                <a:solidFill>
                  <a:srgbClr val="92D050"/>
                </a:solidFill>
                <a:latin typeface="Calibri Light"/>
                <a:cs typeface="Calibri Light"/>
              </a:rPr>
              <a:t>h</a:t>
            </a:r>
            <a:r>
              <a:rPr spc="-38">
                <a:solidFill>
                  <a:srgbClr val="92D050"/>
                </a:solidFill>
                <a:latin typeface="Calibri Light"/>
                <a:cs typeface="Calibri Light"/>
              </a:rPr>
              <a:t>a</a:t>
            </a:r>
            <a:r>
              <a:rPr spc="8">
                <a:solidFill>
                  <a:srgbClr val="92D050"/>
                </a:solidFill>
                <a:latin typeface="Calibri Light"/>
                <a:cs typeface="Calibri Light"/>
              </a:rPr>
              <a:t>t</a:t>
            </a:r>
            <a:r>
              <a:rPr spc="-206">
                <a:solidFill>
                  <a:srgbClr val="92D050"/>
                </a:solidFill>
                <a:latin typeface="Calibri Light"/>
                <a:cs typeface="Calibri Light"/>
              </a:rPr>
              <a:t> </a:t>
            </a:r>
            <a:r>
              <a:rPr spc="23">
                <a:solidFill>
                  <a:srgbClr val="92D050"/>
                </a:solidFill>
                <a:latin typeface="Calibri Light"/>
                <a:cs typeface="Calibri Light"/>
              </a:rPr>
              <a:t>b</a:t>
            </a:r>
            <a:r>
              <a:rPr spc="53">
                <a:solidFill>
                  <a:srgbClr val="92D050"/>
                </a:solidFill>
                <a:latin typeface="Calibri Light"/>
                <a:cs typeface="Calibri Light"/>
              </a:rPr>
              <a:t>e</a:t>
            </a:r>
            <a:r>
              <a:rPr spc="-30">
                <a:solidFill>
                  <a:srgbClr val="92D050"/>
                </a:solidFill>
                <a:latin typeface="Calibri Light"/>
                <a:cs typeface="Calibri Light"/>
              </a:rPr>
              <a:t>n</a:t>
            </a:r>
            <a:r>
              <a:rPr spc="-56">
                <a:solidFill>
                  <a:srgbClr val="92D050"/>
                </a:solidFill>
                <a:latin typeface="Calibri Light"/>
                <a:cs typeface="Calibri Light"/>
              </a:rPr>
              <a:t>e</a:t>
            </a:r>
            <a:r>
              <a:rPr spc="-34">
                <a:solidFill>
                  <a:srgbClr val="92D050"/>
                </a:solidFill>
                <a:latin typeface="Calibri Light"/>
                <a:cs typeface="Calibri Light"/>
              </a:rPr>
              <a:t>f</a:t>
            </a:r>
            <a:r>
              <a:rPr spc="4">
                <a:solidFill>
                  <a:srgbClr val="92D050"/>
                </a:solidFill>
                <a:latin typeface="Calibri Light"/>
                <a:cs typeface="Calibri Light"/>
              </a:rPr>
              <a:t>it</a:t>
            </a:r>
            <a:r>
              <a:rPr spc="-206">
                <a:solidFill>
                  <a:srgbClr val="92D050"/>
                </a:solidFill>
                <a:latin typeface="Calibri Light"/>
                <a:cs typeface="Calibri Light"/>
              </a:rPr>
              <a:t> </a:t>
            </a:r>
            <a:r>
              <a:rPr spc="53">
                <a:solidFill>
                  <a:srgbClr val="92D050"/>
                </a:solidFill>
                <a:latin typeface="Calibri Light"/>
                <a:cs typeface="Calibri Light"/>
              </a:rPr>
              <a:t>wi</a:t>
            </a:r>
            <a:r>
              <a:rPr spc="4">
                <a:solidFill>
                  <a:srgbClr val="92D050"/>
                </a:solidFill>
                <a:latin typeface="Calibri Light"/>
                <a:cs typeface="Calibri Light"/>
              </a:rPr>
              <a:t>ll</a:t>
            </a:r>
            <a:r>
              <a:rPr spc="-240">
                <a:solidFill>
                  <a:srgbClr val="92D050"/>
                </a:solidFill>
                <a:latin typeface="Calibri Light"/>
                <a:cs typeface="Calibri Light"/>
              </a:rPr>
              <a:t> </a:t>
            </a:r>
            <a:r>
              <a:rPr spc="-15">
                <a:solidFill>
                  <a:srgbClr val="92D050"/>
                </a:solidFill>
                <a:latin typeface="Calibri Light"/>
                <a:cs typeface="Calibri Light"/>
              </a:rPr>
              <a:t>r</a:t>
            </a:r>
            <a:r>
              <a:rPr spc="53">
                <a:solidFill>
                  <a:srgbClr val="92D050"/>
                </a:solidFill>
                <a:latin typeface="Calibri Light"/>
                <a:cs typeface="Calibri Light"/>
              </a:rPr>
              <a:t>e</a:t>
            </a:r>
            <a:r>
              <a:rPr spc="8">
                <a:solidFill>
                  <a:srgbClr val="92D050"/>
                </a:solidFill>
                <a:latin typeface="Calibri Light"/>
                <a:cs typeface="Calibri Light"/>
              </a:rPr>
              <a:t>s</a:t>
            </a:r>
            <a:r>
              <a:rPr spc="-23">
                <a:solidFill>
                  <a:srgbClr val="92D050"/>
                </a:solidFill>
                <a:latin typeface="Calibri Light"/>
                <a:cs typeface="Calibri Light"/>
              </a:rPr>
              <a:t>o</a:t>
            </a:r>
            <a:r>
              <a:rPr spc="-30">
                <a:solidFill>
                  <a:srgbClr val="92D050"/>
                </a:solidFill>
                <a:latin typeface="Calibri Light"/>
                <a:cs typeface="Calibri Light"/>
              </a:rPr>
              <a:t>n</a:t>
            </a:r>
            <a:r>
              <a:rPr spc="-94">
                <a:solidFill>
                  <a:srgbClr val="92D050"/>
                </a:solidFill>
                <a:latin typeface="Calibri Light"/>
                <a:cs typeface="Calibri Light"/>
              </a:rPr>
              <a:t>a</a:t>
            </a:r>
            <a:r>
              <a:rPr spc="-71">
                <a:solidFill>
                  <a:srgbClr val="92D050"/>
                </a:solidFill>
                <a:latin typeface="Calibri Light"/>
                <a:cs typeface="Calibri Light"/>
              </a:rPr>
              <a:t>t</a:t>
            </a:r>
            <a:r>
              <a:rPr spc="11">
                <a:solidFill>
                  <a:srgbClr val="92D050"/>
                </a:solidFill>
                <a:latin typeface="Calibri Light"/>
                <a:cs typeface="Calibri Light"/>
              </a:rPr>
              <a:t>e</a:t>
            </a:r>
            <a:r>
              <a:rPr spc="-195">
                <a:solidFill>
                  <a:srgbClr val="92D050"/>
                </a:solidFill>
                <a:latin typeface="Calibri Light"/>
                <a:cs typeface="Calibri Light"/>
              </a:rPr>
              <a:t> </a:t>
            </a:r>
            <a:r>
              <a:rPr spc="38">
                <a:solidFill>
                  <a:srgbClr val="92D050"/>
                </a:solidFill>
                <a:latin typeface="Calibri Light"/>
                <a:cs typeface="Calibri Light"/>
              </a:rPr>
              <a:t>t</a:t>
            </a:r>
            <a:r>
              <a:rPr spc="23">
                <a:solidFill>
                  <a:srgbClr val="92D050"/>
                </a:solidFill>
                <a:latin typeface="Calibri Light"/>
                <a:cs typeface="Calibri Light"/>
              </a:rPr>
              <a:t>h</a:t>
            </a:r>
            <a:r>
              <a:rPr spc="11">
                <a:solidFill>
                  <a:srgbClr val="92D050"/>
                </a:solidFill>
                <a:latin typeface="Calibri Light"/>
                <a:cs typeface="Calibri Light"/>
              </a:rPr>
              <a:t>e</a:t>
            </a:r>
            <a:r>
              <a:rPr spc="-139">
                <a:solidFill>
                  <a:srgbClr val="92D050"/>
                </a:solidFill>
                <a:latin typeface="Calibri Light"/>
                <a:cs typeface="Calibri Light"/>
              </a:rPr>
              <a:t> </a:t>
            </a:r>
            <a:r>
              <a:rPr spc="30">
                <a:solidFill>
                  <a:srgbClr val="92D050"/>
                </a:solidFill>
                <a:latin typeface="Calibri Light"/>
                <a:cs typeface="Calibri Light"/>
              </a:rPr>
              <a:t>m</a:t>
            </a:r>
            <a:r>
              <a:rPr spc="19">
                <a:solidFill>
                  <a:srgbClr val="92D050"/>
                </a:solidFill>
                <a:latin typeface="Calibri Light"/>
                <a:cs typeface="Calibri Light"/>
              </a:rPr>
              <a:t>o</a:t>
            </a:r>
            <a:r>
              <a:rPr spc="-41">
                <a:solidFill>
                  <a:srgbClr val="92D050"/>
                </a:solidFill>
                <a:latin typeface="Calibri Light"/>
                <a:cs typeface="Calibri Light"/>
              </a:rPr>
              <a:t>s</a:t>
            </a:r>
            <a:r>
              <a:rPr spc="-15">
                <a:solidFill>
                  <a:srgbClr val="92D050"/>
                </a:solidFill>
                <a:latin typeface="Calibri Light"/>
                <a:cs typeface="Calibri Light"/>
              </a:rPr>
              <a:t>t</a:t>
            </a:r>
            <a:r>
              <a:rPr spc="11">
                <a:solidFill>
                  <a:srgbClr val="92D050"/>
                </a:solidFill>
                <a:latin typeface="Calibri Light"/>
                <a:cs typeface="Calibri Light"/>
              </a:rPr>
              <a:t>?</a:t>
            </a:r>
            <a:endParaRPr>
              <a:latin typeface="Calibri Light"/>
              <a:cs typeface="Calibri Light"/>
            </a:endParaRPr>
          </a:p>
        </p:txBody>
      </p:sp>
      <p:sp>
        <p:nvSpPr>
          <p:cNvPr id="3" name="object 3">
            <a:extLst>
              <a:ext uri="{FF2B5EF4-FFF2-40B4-BE49-F238E27FC236}">
                <a16:creationId xmlns:a16="http://schemas.microsoft.com/office/drawing/2014/main" id="{56E48DB2-67A7-1770-C1B7-76BA42C82180}"/>
              </a:ext>
            </a:extLst>
          </p:cNvPr>
          <p:cNvSpPr txBox="1"/>
          <p:nvPr/>
        </p:nvSpPr>
        <p:spPr>
          <a:xfrm>
            <a:off x="688182" y="2173128"/>
            <a:ext cx="3175159" cy="2326406"/>
          </a:xfrm>
          <a:prstGeom prst="rect">
            <a:avLst/>
          </a:prstGeom>
        </p:spPr>
        <p:txBody>
          <a:bodyPr vert="horz" wrap="square" lIns="0" tIns="41910" rIns="0" bIns="0" rtlCol="0">
            <a:spAutoFit/>
          </a:bodyPr>
          <a:lstStyle/>
          <a:p>
            <a:pPr marL="180975" indent="-171926">
              <a:spcBef>
                <a:spcPts val="330"/>
              </a:spcBef>
              <a:buFont typeface="Arial"/>
              <a:buChar char="•"/>
              <a:tabLst>
                <a:tab pos="181451" algn="l"/>
              </a:tabLst>
            </a:pPr>
            <a:r>
              <a:rPr sz="2063">
                <a:latin typeface="Calibri"/>
                <a:cs typeface="Calibri"/>
              </a:rPr>
              <a:t>Functional</a:t>
            </a:r>
          </a:p>
          <a:p>
            <a:pPr marL="524351" lvl="1" indent="-171926">
              <a:spcBef>
                <a:spcPts val="210"/>
              </a:spcBef>
              <a:buFont typeface="Arial"/>
              <a:buChar char="•"/>
              <a:tabLst>
                <a:tab pos="524351" algn="l"/>
              </a:tabLst>
            </a:pPr>
            <a:r>
              <a:rPr>
                <a:latin typeface="Calibri"/>
                <a:cs typeface="Calibri"/>
              </a:rPr>
              <a:t>Double</a:t>
            </a:r>
            <a:r>
              <a:rPr spc="-15">
                <a:latin typeface="Calibri"/>
                <a:cs typeface="Calibri"/>
              </a:rPr>
              <a:t> </a:t>
            </a:r>
            <a:r>
              <a:rPr spc="4">
                <a:latin typeface="Calibri"/>
                <a:cs typeface="Calibri"/>
              </a:rPr>
              <a:t>the</a:t>
            </a:r>
            <a:r>
              <a:rPr spc="-71">
                <a:latin typeface="Calibri"/>
                <a:cs typeface="Calibri"/>
              </a:rPr>
              <a:t> </a:t>
            </a:r>
            <a:r>
              <a:rPr spc="-23">
                <a:latin typeface="Calibri"/>
                <a:cs typeface="Calibri"/>
              </a:rPr>
              <a:t>life</a:t>
            </a:r>
            <a:r>
              <a:rPr spc="41">
                <a:latin typeface="Calibri"/>
                <a:cs typeface="Calibri"/>
              </a:rPr>
              <a:t> </a:t>
            </a:r>
            <a:r>
              <a:rPr>
                <a:latin typeface="Calibri"/>
                <a:cs typeface="Calibri"/>
              </a:rPr>
              <a:t>of</a:t>
            </a:r>
            <a:r>
              <a:rPr spc="-8">
                <a:latin typeface="Calibri"/>
                <a:cs typeface="Calibri"/>
              </a:rPr>
              <a:t> your</a:t>
            </a:r>
            <a:r>
              <a:rPr spc="-26">
                <a:latin typeface="Calibri"/>
                <a:cs typeface="Calibri"/>
              </a:rPr>
              <a:t> </a:t>
            </a:r>
            <a:r>
              <a:rPr spc="-8">
                <a:latin typeface="Calibri"/>
                <a:cs typeface="Calibri"/>
              </a:rPr>
              <a:t>blade</a:t>
            </a:r>
            <a:endParaRPr>
              <a:latin typeface="Calibri"/>
              <a:cs typeface="Calibri"/>
            </a:endParaRPr>
          </a:p>
          <a:p>
            <a:pPr marL="524351" lvl="1" indent="-171926">
              <a:spcBef>
                <a:spcPts val="150"/>
              </a:spcBef>
              <a:buFont typeface="Arial"/>
              <a:buChar char="•"/>
              <a:tabLst>
                <a:tab pos="524351" algn="l"/>
              </a:tabLst>
            </a:pPr>
            <a:r>
              <a:rPr spc="-4">
                <a:latin typeface="Calibri"/>
                <a:cs typeface="Calibri"/>
              </a:rPr>
              <a:t>C</a:t>
            </a:r>
            <a:r>
              <a:rPr>
                <a:latin typeface="Calibri"/>
                <a:cs typeface="Calibri"/>
              </a:rPr>
              <a:t>ut </a:t>
            </a:r>
            <a:r>
              <a:rPr spc="-30">
                <a:latin typeface="Calibri"/>
                <a:cs typeface="Calibri"/>
              </a:rPr>
              <a:t>y</a:t>
            </a:r>
            <a:r>
              <a:rPr spc="4">
                <a:latin typeface="Calibri"/>
                <a:cs typeface="Calibri"/>
              </a:rPr>
              <a:t>o</a:t>
            </a:r>
            <a:r>
              <a:rPr spc="8">
                <a:latin typeface="Calibri"/>
                <a:cs typeface="Calibri"/>
              </a:rPr>
              <a:t>u</a:t>
            </a:r>
            <a:r>
              <a:rPr>
                <a:latin typeface="Calibri"/>
                <a:cs typeface="Calibri"/>
              </a:rPr>
              <a:t>r</a:t>
            </a:r>
            <a:r>
              <a:rPr spc="-23">
                <a:latin typeface="Calibri"/>
                <a:cs typeface="Calibri"/>
              </a:rPr>
              <a:t> </a:t>
            </a:r>
            <a:r>
              <a:rPr spc="-68">
                <a:latin typeface="Calibri"/>
                <a:cs typeface="Calibri"/>
              </a:rPr>
              <a:t>r</a:t>
            </a:r>
            <a:r>
              <a:rPr spc="-23">
                <a:latin typeface="Calibri"/>
                <a:cs typeface="Calibri"/>
              </a:rPr>
              <a:t>a</a:t>
            </a:r>
            <a:r>
              <a:rPr spc="-38">
                <a:latin typeface="Calibri"/>
                <a:cs typeface="Calibri"/>
              </a:rPr>
              <a:t>z</a:t>
            </a:r>
            <a:r>
              <a:rPr spc="4">
                <a:latin typeface="Calibri"/>
                <a:cs typeface="Calibri"/>
              </a:rPr>
              <a:t>o</a:t>
            </a:r>
            <a:r>
              <a:rPr>
                <a:latin typeface="Calibri"/>
                <a:cs typeface="Calibri"/>
              </a:rPr>
              <a:t>r</a:t>
            </a:r>
            <a:r>
              <a:rPr spc="30">
                <a:latin typeface="Calibri"/>
                <a:cs typeface="Calibri"/>
              </a:rPr>
              <a:t> </a:t>
            </a:r>
            <a:r>
              <a:rPr spc="23">
                <a:latin typeface="Calibri"/>
                <a:cs typeface="Calibri"/>
              </a:rPr>
              <a:t>c</a:t>
            </a:r>
            <a:r>
              <a:rPr spc="4">
                <a:latin typeface="Calibri"/>
                <a:cs typeface="Calibri"/>
              </a:rPr>
              <a:t>o</a:t>
            </a:r>
            <a:r>
              <a:rPr spc="23">
                <a:latin typeface="Calibri"/>
                <a:cs typeface="Calibri"/>
              </a:rPr>
              <a:t>s</a:t>
            </a:r>
            <a:r>
              <a:rPr spc="11">
                <a:latin typeface="Calibri"/>
                <a:cs typeface="Calibri"/>
              </a:rPr>
              <a:t>t</a:t>
            </a:r>
            <a:r>
              <a:rPr>
                <a:latin typeface="Calibri"/>
                <a:cs typeface="Calibri"/>
              </a:rPr>
              <a:t>s</a:t>
            </a:r>
            <a:r>
              <a:rPr spc="-158">
                <a:latin typeface="Calibri"/>
                <a:cs typeface="Calibri"/>
              </a:rPr>
              <a:t> </a:t>
            </a:r>
            <a:r>
              <a:rPr spc="-23">
                <a:latin typeface="Calibri"/>
                <a:cs typeface="Calibri"/>
              </a:rPr>
              <a:t>i</a:t>
            </a:r>
            <a:r>
              <a:rPr>
                <a:latin typeface="Calibri"/>
                <a:cs typeface="Calibri"/>
              </a:rPr>
              <a:t>n</a:t>
            </a:r>
            <a:r>
              <a:rPr spc="49">
                <a:latin typeface="Calibri"/>
                <a:cs typeface="Calibri"/>
              </a:rPr>
              <a:t> </a:t>
            </a:r>
            <a:r>
              <a:rPr spc="8">
                <a:latin typeface="Calibri"/>
                <a:cs typeface="Calibri"/>
              </a:rPr>
              <a:t>h</a:t>
            </a:r>
            <a:r>
              <a:rPr spc="-23">
                <a:latin typeface="Calibri"/>
                <a:cs typeface="Calibri"/>
              </a:rPr>
              <a:t>al</a:t>
            </a:r>
            <a:r>
              <a:rPr>
                <a:latin typeface="Calibri"/>
                <a:cs typeface="Calibri"/>
              </a:rPr>
              <a:t>f</a:t>
            </a:r>
          </a:p>
          <a:p>
            <a:pPr marL="524351" lvl="1" indent="-171926">
              <a:spcBef>
                <a:spcPts val="206"/>
              </a:spcBef>
              <a:buFont typeface="Arial"/>
              <a:buChar char="•"/>
              <a:tabLst>
                <a:tab pos="524351" algn="l"/>
              </a:tabLst>
            </a:pPr>
            <a:r>
              <a:rPr spc="-8">
                <a:latin typeface="Calibri"/>
                <a:cs typeface="Calibri"/>
              </a:rPr>
              <a:t>Sanitary</a:t>
            </a:r>
            <a:r>
              <a:rPr spc="-11">
                <a:latin typeface="Calibri"/>
                <a:cs typeface="Calibri"/>
              </a:rPr>
              <a:t> </a:t>
            </a:r>
            <a:r>
              <a:rPr spc="-8">
                <a:latin typeface="Calibri"/>
                <a:cs typeface="Calibri"/>
              </a:rPr>
              <a:t>storage</a:t>
            </a:r>
            <a:endParaRPr>
              <a:latin typeface="Calibri"/>
              <a:cs typeface="Calibri"/>
            </a:endParaRPr>
          </a:p>
          <a:p>
            <a:pPr lvl="1">
              <a:spcBef>
                <a:spcPts val="11"/>
              </a:spcBef>
              <a:buFont typeface="Arial"/>
              <a:buChar char="•"/>
            </a:pPr>
            <a:endParaRPr sz="2850">
              <a:latin typeface="Calibri"/>
              <a:cs typeface="Calibri"/>
            </a:endParaRPr>
          </a:p>
          <a:p>
            <a:pPr marL="180975" indent="-171926">
              <a:buFont typeface="Arial"/>
              <a:buChar char="•"/>
              <a:tabLst>
                <a:tab pos="181451" algn="l"/>
              </a:tabLst>
            </a:pPr>
            <a:r>
              <a:rPr sz="2063" spc="8">
                <a:latin typeface="Calibri"/>
                <a:cs typeface="Calibri"/>
              </a:rPr>
              <a:t>Emotional</a:t>
            </a:r>
            <a:endParaRPr sz="2063">
              <a:latin typeface="Calibri"/>
              <a:cs typeface="Calibri"/>
            </a:endParaRPr>
          </a:p>
          <a:p>
            <a:pPr marL="524351" lvl="1" indent="-171926">
              <a:spcBef>
                <a:spcPts val="210"/>
              </a:spcBef>
              <a:buFont typeface="Arial"/>
              <a:buChar char="•"/>
              <a:tabLst>
                <a:tab pos="524351" algn="l"/>
              </a:tabLst>
            </a:pPr>
            <a:r>
              <a:rPr spc="-4">
                <a:latin typeface="Calibri"/>
                <a:cs typeface="Calibri"/>
              </a:rPr>
              <a:t>Cool</a:t>
            </a:r>
            <a:r>
              <a:rPr spc="-38">
                <a:latin typeface="Calibri"/>
                <a:cs typeface="Calibri"/>
              </a:rPr>
              <a:t> </a:t>
            </a:r>
            <a:r>
              <a:rPr spc="-26">
                <a:latin typeface="Calibri"/>
                <a:cs typeface="Calibri"/>
              </a:rPr>
              <a:t>way</a:t>
            </a:r>
            <a:r>
              <a:rPr spc="11">
                <a:latin typeface="Calibri"/>
                <a:cs typeface="Calibri"/>
              </a:rPr>
              <a:t> </a:t>
            </a:r>
            <a:r>
              <a:rPr spc="4">
                <a:latin typeface="Calibri"/>
                <a:cs typeface="Calibri"/>
              </a:rPr>
              <a:t>to</a:t>
            </a:r>
            <a:r>
              <a:rPr spc="-71">
                <a:latin typeface="Calibri"/>
                <a:cs typeface="Calibri"/>
              </a:rPr>
              <a:t> </a:t>
            </a:r>
            <a:r>
              <a:rPr spc="4">
                <a:latin typeface="Calibri"/>
                <a:cs typeface="Calibri"/>
              </a:rPr>
              <a:t>store</a:t>
            </a:r>
            <a:r>
              <a:rPr spc="-68">
                <a:latin typeface="Calibri"/>
                <a:cs typeface="Calibri"/>
              </a:rPr>
              <a:t> </a:t>
            </a:r>
            <a:r>
              <a:rPr spc="-8">
                <a:latin typeface="Calibri"/>
                <a:cs typeface="Calibri"/>
              </a:rPr>
              <a:t>your</a:t>
            </a:r>
            <a:r>
              <a:rPr spc="-26">
                <a:latin typeface="Calibri"/>
                <a:cs typeface="Calibri"/>
              </a:rPr>
              <a:t> razor</a:t>
            </a:r>
            <a:endParaRPr>
              <a:latin typeface="Calibri"/>
              <a:cs typeface="Calibri"/>
            </a:endParaRPr>
          </a:p>
        </p:txBody>
      </p:sp>
    </p:spTree>
    <p:extLst>
      <p:ext uri="{BB962C8B-B14F-4D97-AF65-F5344CB8AC3E}">
        <p14:creationId xmlns:p14="http://schemas.microsoft.com/office/powerpoint/2010/main" val="1068562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9427" y="626849"/>
            <a:ext cx="4052573" cy="566502"/>
          </a:xfrm>
          <a:prstGeom prst="rect">
            <a:avLst/>
          </a:prstGeom>
        </p:spPr>
        <p:txBody>
          <a:bodyPr vert="horz" wrap="square" lIns="0" tIns="12383" rIns="0" bIns="0" rtlCol="0" anchor="ctr">
            <a:spAutoFit/>
          </a:bodyPr>
          <a:lstStyle/>
          <a:p>
            <a:pPr marL="9525">
              <a:lnSpc>
                <a:spcPct val="100000"/>
              </a:lnSpc>
              <a:spcBef>
                <a:spcPts val="98"/>
              </a:spcBef>
            </a:pPr>
            <a:r>
              <a:rPr sz="3600" b="1" spc="23" dirty="0">
                <a:solidFill>
                  <a:srgbClr val="92D050"/>
                </a:solidFill>
                <a:latin typeface="Calibri Light"/>
                <a:cs typeface="Calibri Light"/>
              </a:rPr>
              <a:t>b</a:t>
            </a:r>
            <a:r>
              <a:rPr sz="3600" b="1" spc="49" dirty="0">
                <a:solidFill>
                  <a:srgbClr val="92D050"/>
                </a:solidFill>
                <a:latin typeface="Calibri Light"/>
                <a:cs typeface="Calibri Light"/>
              </a:rPr>
              <a:t>e</a:t>
            </a:r>
            <a:r>
              <a:rPr sz="3600" b="1" spc="-30" dirty="0">
                <a:solidFill>
                  <a:srgbClr val="92D050"/>
                </a:solidFill>
                <a:latin typeface="Calibri Light"/>
                <a:cs typeface="Calibri Light"/>
              </a:rPr>
              <a:t>n</a:t>
            </a:r>
            <a:r>
              <a:rPr sz="3600" b="1" spc="-56" dirty="0">
                <a:solidFill>
                  <a:srgbClr val="92D050"/>
                </a:solidFill>
                <a:latin typeface="Calibri Light"/>
                <a:cs typeface="Calibri Light"/>
              </a:rPr>
              <a:t>e</a:t>
            </a:r>
            <a:r>
              <a:rPr sz="3600" b="1" spc="-34" dirty="0">
                <a:solidFill>
                  <a:srgbClr val="92D050"/>
                </a:solidFill>
                <a:latin typeface="Calibri Light"/>
                <a:cs typeface="Calibri Light"/>
              </a:rPr>
              <a:t>f</a:t>
            </a:r>
            <a:r>
              <a:rPr sz="3600" b="1" spc="4" dirty="0">
                <a:solidFill>
                  <a:srgbClr val="92D050"/>
                </a:solidFill>
                <a:latin typeface="Calibri Light"/>
                <a:cs typeface="Calibri Light"/>
              </a:rPr>
              <a:t>it</a:t>
            </a:r>
            <a:r>
              <a:rPr sz="3600" b="1" spc="-214" dirty="0">
                <a:solidFill>
                  <a:srgbClr val="92D050"/>
                </a:solidFill>
                <a:latin typeface="Calibri Light"/>
                <a:cs typeface="Calibri Light"/>
              </a:rPr>
              <a:t> </a:t>
            </a:r>
            <a:r>
              <a:rPr sz="3600" b="1" spc="-19" dirty="0">
                <a:solidFill>
                  <a:srgbClr val="92D050"/>
                </a:solidFill>
                <a:latin typeface="Calibri Light"/>
                <a:cs typeface="Calibri Light"/>
              </a:rPr>
              <a:t>t</a:t>
            </a:r>
            <a:r>
              <a:rPr sz="3600" b="1" spc="49" dirty="0">
                <a:solidFill>
                  <a:srgbClr val="92D050"/>
                </a:solidFill>
                <a:latin typeface="Calibri Light"/>
                <a:cs typeface="Calibri Light"/>
              </a:rPr>
              <a:t>e</a:t>
            </a:r>
            <a:r>
              <a:rPr sz="3600" b="1" spc="-45" dirty="0">
                <a:solidFill>
                  <a:srgbClr val="92D050"/>
                </a:solidFill>
                <a:latin typeface="Calibri Light"/>
                <a:cs typeface="Calibri Light"/>
              </a:rPr>
              <a:t>s</a:t>
            </a:r>
            <a:r>
              <a:rPr sz="3600" b="1" spc="4" dirty="0">
                <a:solidFill>
                  <a:srgbClr val="92D050"/>
                </a:solidFill>
                <a:latin typeface="Calibri Light"/>
                <a:cs typeface="Calibri Light"/>
              </a:rPr>
              <a:t>t</a:t>
            </a:r>
            <a:endParaRPr sz="3600" b="1" dirty="0">
              <a:latin typeface="Calibri Light"/>
              <a:cs typeface="Calibri Light"/>
            </a:endParaRPr>
          </a:p>
        </p:txBody>
      </p:sp>
      <p:grpSp>
        <p:nvGrpSpPr>
          <p:cNvPr id="3" name="object 3"/>
          <p:cNvGrpSpPr/>
          <p:nvPr/>
        </p:nvGrpSpPr>
        <p:grpSpPr>
          <a:xfrm>
            <a:off x="4649076" y="2197591"/>
            <a:ext cx="2122920" cy="2980634"/>
            <a:chOff x="6146800" y="1803400"/>
            <a:chExt cx="1974850" cy="3098800"/>
          </a:xfrm>
        </p:grpSpPr>
        <p:pic>
          <p:nvPicPr>
            <p:cNvPr id="4" name="object 4"/>
            <p:cNvPicPr/>
            <p:nvPr/>
          </p:nvPicPr>
          <p:blipFill>
            <a:blip r:embed="rId2" cstate="print"/>
            <a:stretch>
              <a:fillRect/>
            </a:stretch>
          </p:blipFill>
          <p:spPr>
            <a:xfrm>
              <a:off x="6153150" y="1809750"/>
              <a:ext cx="1962150" cy="3086100"/>
            </a:xfrm>
            <a:prstGeom prst="rect">
              <a:avLst/>
            </a:prstGeom>
          </p:spPr>
        </p:pic>
        <p:sp>
          <p:nvSpPr>
            <p:cNvPr id="5" name="object 5"/>
            <p:cNvSpPr/>
            <p:nvPr/>
          </p:nvSpPr>
          <p:spPr>
            <a:xfrm>
              <a:off x="6149975" y="1806575"/>
              <a:ext cx="1968500" cy="3092450"/>
            </a:xfrm>
            <a:custGeom>
              <a:avLst/>
              <a:gdLst/>
              <a:ahLst/>
              <a:cxnLst/>
              <a:rect l="l" t="t" r="r" b="b"/>
              <a:pathLst>
                <a:path w="1968500" h="3092450">
                  <a:moveTo>
                    <a:pt x="0" y="3092450"/>
                  </a:moveTo>
                  <a:lnTo>
                    <a:pt x="1968500" y="3092450"/>
                  </a:lnTo>
                  <a:lnTo>
                    <a:pt x="1968500" y="0"/>
                  </a:lnTo>
                  <a:lnTo>
                    <a:pt x="0" y="0"/>
                  </a:lnTo>
                  <a:lnTo>
                    <a:pt x="0" y="3092450"/>
                  </a:lnTo>
                  <a:close/>
                </a:path>
              </a:pathLst>
            </a:custGeom>
            <a:ln w="6350">
              <a:solidFill>
                <a:srgbClr val="000000"/>
              </a:solidFill>
            </a:ln>
          </p:spPr>
          <p:txBody>
            <a:bodyPr wrap="square" lIns="0" tIns="0" rIns="0" bIns="0" rtlCol="0"/>
            <a:lstStyle/>
            <a:p>
              <a:endParaRPr sz="1350"/>
            </a:p>
          </p:txBody>
        </p:sp>
      </p:grpSp>
      <p:grpSp>
        <p:nvGrpSpPr>
          <p:cNvPr id="6" name="object 6"/>
          <p:cNvGrpSpPr/>
          <p:nvPr/>
        </p:nvGrpSpPr>
        <p:grpSpPr>
          <a:xfrm>
            <a:off x="6901868" y="2206758"/>
            <a:ext cx="2142860" cy="2977568"/>
            <a:chOff x="8366125" y="1803400"/>
            <a:chExt cx="1965325" cy="3098800"/>
          </a:xfrm>
        </p:grpSpPr>
        <p:pic>
          <p:nvPicPr>
            <p:cNvPr id="7" name="object 7"/>
            <p:cNvPicPr/>
            <p:nvPr/>
          </p:nvPicPr>
          <p:blipFill>
            <a:blip r:embed="rId3" cstate="print"/>
            <a:stretch>
              <a:fillRect/>
            </a:stretch>
          </p:blipFill>
          <p:spPr>
            <a:xfrm>
              <a:off x="8372475" y="1809750"/>
              <a:ext cx="1952625" cy="3086100"/>
            </a:xfrm>
            <a:prstGeom prst="rect">
              <a:avLst/>
            </a:prstGeom>
          </p:spPr>
        </p:pic>
        <p:sp>
          <p:nvSpPr>
            <p:cNvPr id="8" name="object 8"/>
            <p:cNvSpPr/>
            <p:nvPr/>
          </p:nvSpPr>
          <p:spPr>
            <a:xfrm>
              <a:off x="8369300" y="1806575"/>
              <a:ext cx="1958975" cy="3092450"/>
            </a:xfrm>
            <a:custGeom>
              <a:avLst/>
              <a:gdLst/>
              <a:ahLst/>
              <a:cxnLst/>
              <a:rect l="l" t="t" r="r" b="b"/>
              <a:pathLst>
                <a:path w="1958975" h="3092450">
                  <a:moveTo>
                    <a:pt x="0" y="3092450"/>
                  </a:moveTo>
                  <a:lnTo>
                    <a:pt x="1958975" y="3092450"/>
                  </a:lnTo>
                  <a:lnTo>
                    <a:pt x="1958975" y="0"/>
                  </a:lnTo>
                  <a:lnTo>
                    <a:pt x="0" y="0"/>
                  </a:lnTo>
                  <a:lnTo>
                    <a:pt x="0" y="3092450"/>
                  </a:lnTo>
                  <a:close/>
                </a:path>
              </a:pathLst>
            </a:custGeom>
            <a:ln w="6350">
              <a:solidFill>
                <a:srgbClr val="000000"/>
              </a:solidFill>
            </a:ln>
          </p:spPr>
          <p:txBody>
            <a:bodyPr wrap="square" lIns="0" tIns="0" rIns="0" bIns="0" rtlCol="0"/>
            <a:lstStyle/>
            <a:p>
              <a:endParaRPr sz="1350"/>
            </a:p>
          </p:txBody>
        </p:sp>
      </p:grpSp>
      <p:grpSp>
        <p:nvGrpSpPr>
          <p:cNvPr id="9" name="object 9"/>
          <p:cNvGrpSpPr/>
          <p:nvPr/>
        </p:nvGrpSpPr>
        <p:grpSpPr>
          <a:xfrm>
            <a:off x="266330" y="2209809"/>
            <a:ext cx="2033889" cy="2999059"/>
            <a:chOff x="1787588" y="1806511"/>
            <a:chExt cx="1930400" cy="3092450"/>
          </a:xfrm>
        </p:grpSpPr>
        <p:pic>
          <p:nvPicPr>
            <p:cNvPr id="10" name="object 10"/>
            <p:cNvPicPr/>
            <p:nvPr/>
          </p:nvPicPr>
          <p:blipFill>
            <a:blip r:embed="rId4" cstate="print"/>
            <a:stretch>
              <a:fillRect/>
            </a:stretch>
          </p:blipFill>
          <p:spPr>
            <a:xfrm>
              <a:off x="1790700" y="1809749"/>
              <a:ext cx="1924050" cy="3086100"/>
            </a:xfrm>
            <a:prstGeom prst="rect">
              <a:avLst/>
            </a:prstGeom>
          </p:spPr>
        </p:pic>
        <p:sp>
          <p:nvSpPr>
            <p:cNvPr id="11" name="object 11"/>
            <p:cNvSpPr/>
            <p:nvPr/>
          </p:nvSpPr>
          <p:spPr>
            <a:xfrm>
              <a:off x="1789176" y="1808098"/>
              <a:ext cx="1927225" cy="3089275"/>
            </a:xfrm>
            <a:custGeom>
              <a:avLst/>
              <a:gdLst/>
              <a:ahLst/>
              <a:cxnLst/>
              <a:rect l="l" t="t" r="r" b="b"/>
              <a:pathLst>
                <a:path w="1927225" h="3089275">
                  <a:moveTo>
                    <a:pt x="0" y="3089275"/>
                  </a:moveTo>
                  <a:lnTo>
                    <a:pt x="1927225" y="3089275"/>
                  </a:lnTo>
                  <a:lnTo>
                    <a:pt x="1927225" y="0"/>
                  </a:lnTo>
                  <a:lnTo>
                    <a:pt x="0" y="0"/>
                  </a:lnTo>
                  <a:lnTo>
                    <a:pt x="0" y="3089275"/>
                  </a:lnTo>
                  <a:close/>
                </a:path>
              </a:pathLst>
            </a:custGeom>
            <a:ln w="3175">
              <a:solidFill>
                <a:srgbClr val="000000"/>
              </a:solidFill>
            </a:ln>
          </p:spPr>
          <p:txBody>
            <a:bodyPr wrap="square" lIns="0" tIns="0" rIns="0" bIns="0" rtlCol="0"/>
            <a:lstStyle/>
            <a:p>
              <a:endParaRPr sz="1350"/>
            </a:p>
          </p:txBody>
        </p:sp>
      </p:grpSp>
      <p:grpSp>
        <p:nvGrpSpPr>
          <p:cNvPr id="12" name="object 12"/>
          <p:cNvGrpSpPr/>
          <p:nvPr/>
        </p:nvGrpSpPr>
        <p:grpSpPr>
          <a:xfrm>
            <a:off x="2618913" y="2209800"/>
            <a:ext cx="1807831" cy="2992900"/>
            <a:chOff x="3965575" y="1803400"/>
            <a:chExt cx="1936750" cy="3098800"/>
          </a:xfrm>
        </p:grpSpPr>
        <p:pic>
          <p:nvPicPr>
            <p:cNvPr id="13" name="object 13"/>
            <p:cNvPicPr/>
            <p:nvPr/>
          </p:nvPicPr>
          <p:blipFill>
            <a:blip r:embed="rId5" cstate="print"/>
            <a:stretch>
              <a:fillRect/>
            </a:stretch>
          </p:blipFill>
          <p:spPr>
            <a:xfrm>
              <a:off x="3971925" y="1809750"/>
              <a:ext cx="1924050" cy="3086100"/>
            </a:xfrm>
            <a:prstGeom prst="rect">
              <a:avLst/>
            </a:prstGeom>
          </p:spPr>
        </p:pic>
        <p:sp>
          <p:nvSpPr>
            <p:cNvPr id="14" name="object 14"/>
            <p:cNvSpPr/>
            <p:nvPr/>
          </p:nvSpPr>
          <p:spPr>
            <a:xfrm>
              <a:off x="3968750" y="1806575"/>
              <a:ext cx="1930400" cy="3092450"/>
            </a:xfrm>
            <a:custGeom>
              <a:avLst/>
              <a:gdLst/>
              <a:ahLst/>
              <a:cxnLst/>
              <a:rect l="l" t="t" r="r" b="b"/>
              <a:pathLst>
                <a:path w="1930400" h="3092450">
                  <a:moveTo>
                    <a:pt x="0" y="3092450"/>
                  </a:moveTo>
                  <a:lnTo>
                    <a:pt x="1930400" y="3092450"/>
                  </a:lnTo>
                  <a:lnTo>
                    <a:pt x="1930400" y="0"/>
                  </a:lnTo>
                  <a:lnTo>
                    <a:pt x="0" y="0"/>
                  </a:lnTo>
                  <a:lnTo>
                    <a:pt x="0" y="3092450"/>
                  </a:lnTo>
                  <a:close/>
                </a:path>
              </a:pathLst>
            </a:custGeom>
            <a:ln w="6350">
              <a:solidFill>
                <a:srgbClr val="000000"/>
              </a:solidFill>
            </a:ln>
          </p:spPr>
          <p:txBody>
            <a:bodyPr wrap="square" lIns="0" tIns="0" rIns="0" bIns="0" rtlCol="0"/>
            <a:lstStyle/>
            <a:p>
              <a:endParaRPr sz="1350"/>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0100" y="880752"/>
            <a:ext cx="3821906" cy="520335"/>
          </a:xfrm>
          <a:prstGeom prst="rect">
            <a:avLst/>
          </a:prstGeom>
        </p:spPr>
        <p:txBody>
          <a:bodyPr vert="horz" wrap="square" lIns="0" tIns="12383" rIns="0" bIns="0" rtlCol="0" anchor="ctr">
            <a:spAutoFit/>
          </a:bodyPr>
          <a:lstStyle/>
          <a:p>
            <a:pPr marL="9525">
              <a:lnSpc>
                <a:spcPct val="100000"/>
              </a:lnSpc>
              <a:spcBef>
                <a:spcPts val="98"/>
              </a:spcBef>
            </a:pPr>
            <a:r>
              <a:rPr spc="23" dirty="0">
                <a:solidFill>
                  <a:srgbClr val="92D050"/>
                </a:solidFill>
                <a:latin typeface="Calibri Light"/>
                <a:cs typeface="Calibri Light"/>
              </a:rPr>
              <a:t>b</a:t>
            </a:r>
            <a:r>
              <a:rPr spc="49" dirty="0">
                <a:solidFill>
                  <a:srgbClr val="92D050"/>
                </a:solidFill>
                <a:latin typeface="Calibri Light"/>
                <a:cs typeface="Calibri Light"/>
              </a:rPr>
              <a:t>e</a:t>
            </a:r>
            <a:r>
              <a:rPr spc="-30" dirty="0">
                <a:solidFill>
                  <a:srgbClr val="92D050"/>
                </a:solidFill>
                <a:latin typeface="Calibri Light"/>
                <a:cs typeface="Calibri Light"/>
              </a:rPr>
              <a:t>n</a:t>
            </a:r>
            <a:r>
              <a:rPr spc="-56" dirty="0">
                <a:solidFill>
                  <a:srgbClr val="92D050"/>
                </a:solidFill>
                <a:latin typeface="Calibri Light"/>
                <a:cs typeface="Calibri Light"/>
              </a:rPr>
              <a:t>e</a:t>
            </a:r>
            <a:r>
              <a:rPr spc="-34" dirty="0">
                <a:solidFill>
                  <a:srgbClr val="92D050"/>
                </a:solidFill>
                <a:latin typeface="Calibri Light"/>
                <a:cs typeface="Calibri Light"/>
              </a:rPr>
              <a:t>f</a:t>
            </a:r>
            <a:r>
              <a:rPr spc="4" dirty="0">
                <a:solidFill>
                  <a:srgbClr val="92D050"/>
                </a:solidFill>
                <a:latin typeface="Calibri Light"/>
                <a:cs typeface="Calibri Light"/>
              </a:rPr>
              <a:t>it</a:t>
            </a:r>
            <a:r>
              <a:rPr spc="-214" dirty="0">
                <a:solidFill>
                  <a:srgbClr val="92D050"/>
                </a:solidFill>
                <a:latin typeface="Calibri Light"/>
                <a:cs typeface="Calibri Light"/>
              </a:rPr>
              <a:t> </a:t>
            </a:r>
            <a:r>
              <a:rPr spc="-19" dirty="0">
                <a:solidFill>
                  <a:srgbClr val="92D050"/>
                </a:solidFill>
                <a:latin typeface="Calibri Light"/>
                <a:cs typeface="Calibri Light"/>
              </a:rPr>
              <a:t>t</a:t>
            </a:r>
            <a:r>
              <a:rPr spc="49" dirty="0">
                <a:solidFill>
                  <a:srgbClr val="92D050"/>
                </a:solidFill>
                <a:latin typeface="Calibri Light"/>
                <a:cs typeface="Calibri Light"/>
              </a:rPr>
              <a:t>e</a:t>
            </a:r>
            <a:r>
              <a:rPr spc="-45" dirty="0">
                <a:solidFill>
                  <a:srgbClr val="92D050"/>
                </a:solidFill>
                <a:latin typeface="Calibri Light"/>
                <a:cs typeface="Calibri Light"/>
              </a:rPr>
              <a:t>s</a:t>
            </a:r>
            <a:r>
              <a:rPr spc="4" dirty="0">
                <a:solidFill>
                  <a:srgbClr val="92D050"/>
                </a:solidFill>
                <a:latin typeface="Calibri Light"/>
                <a:cs typeface="Calibri Light"/>
              </a:rPr>
              <a:t>t</a:t>
            </a:r>
            <a:r>
              <a:rPr spc="-191" dirty="0">
                <a:solidFill>
                  <a:srgbClr val="92D050"/>
                </a:solidFill>
                <a:latin typeface="Calibri Light"/>
                <a:cs typeface="Calibri Light"/>
              </a:rPr>
              <a:t> </a:t>
            </a:r>
            <a:r>
              <a:rPr spc="4" dirty="0">
                <a:solidFill>
                  <a:srgbClr val="92D050"/>
                </a:solidFill>
                <a:latin typeface="Calibri Light"/>
                <a:cs typeface="Calibri Light"/>
              </a:rPr>
              <a:t>-</a:t>
            </a:r>
            <a:r>
              <a:rPr spc="-19" dirty="0">
                <a:solidFill>
                  <a:srgbClr val="92D050"/>
                </a:solidFill>
                <a:latin typeface="Calibri Light"/>
                <a:cs typeface="Calibri Light"/>
              </a:rPr>
              <a:t> </a:t>
            </a:r>
            <a:r>
              <a:rPr spc="19" dirty="0">
                <a:solidFill>
                  <a:srgbClr val="92D050"/>
                </a:solidFill>
                <a:latin typeface="Calibri Light"/>
                <a:cs typeface="Calibri Light"/>
              </a:rPr>
              <a:t>Su</a:t>
            </a:r>
            <a:r>
              <a:rPr spc="-26" dirty="0">
                <a:solidFill>
                  <a:srgbClr val="92D050"/>
                </a:solidFill>
                <a:latin typeface="Calibri Light"/>
                <a:cs typeface="Calibri Light"/>
              </a:rPr>
              <a:t>mm</a:t>
            </a:r>
            <a:r>
              <a:rPr spc="-38" dirty="0">
                <a:solidFill>
                  <a:srgbClr val="92D050"/>
                </a:solidFill>
                <a:latin typeface="Calibri Light"/>
                <a:cs typeface="Calibri Light"/>
              </a:rPr>
              <a:t>a</a:t>
            </a:r>
            <a:r>
              <a:rPr spc="-15" dirty="0">
                <a:solidFill>
                  <a:srgbClr val="92D050"/>
                </a:solidFill>
                <a:latin typeface="Calibri Light"/>
                <a:cs typeface="Calibri Light"/>
              </a:rPr>
              <a:t>r</a:t>
            </a:r>
            <a:r>
              <a:rPr spc="8" dirty="0">
                <a:solidFill>
                  <a:srgbClr val="92D050"/>
                </a:solidFill>
                <a:latin typeface="Calibri Light"/>
                <a:cs typeface="Calibri Light"/>
              </a:rPr>
              <a:t>y</a:t>
            </a:r>
            <a:endParaRPr dirty="0">
              <a:latin typeface="Calibri Light"/>
              <a:cs typeface="Calibri Light"/>
            </a:endParaRPr>
          </a:p>
        </p:txBody>
      </p:sp>
      <p:pic>
        <p:nvPicPr>
          <p:cNvPr id="3" name="object 3"/>
          <p:cNvPicPr/>
          <p:nvPr/>
        </p:nvPicPr>
        <p:blipFill>
          <a:blip r:embed="rId2" cstate="print"/>
          <a:stretch>
            <a:fillRect/>
          </a:stretch>
        </p:blipFill>
        <p:spPr>
          <a:xfrm>
            <a:off x="4935984" y="2244317"/>
            <a:ext cx="1555188" cy="1319166"/>
          </a:xfrm>
          <a:prstGeom prst="rect">
            <a:avLst/>
          </a:prstGeom>
        </p:spPr>
      </p:pic>
      <p:pic>
        <p:nvPicPr>
          <p:cNvPr id="4" name="object 4"/>
          <p:cNvPicPr/>
          <p:nvPr/>
        </p:nvPicPr>
        <p:blipFill>
          <a:blip r:embed="rId3" cstate="print"/>
          <a:stretch>
            <a:fillRect/>
          </a:stretch>
        </p:blipFill>
        <p:spPr>
          <a:xfrm>
            <a:off x="1332640" y="2293144"/>
            <a:ext cx="1635919" cy="1221512"/>
          </a:xfrm>
          <a:prstGeom prst="rect">
            <a:avLst/>
          </a:prstGeom>
        </p:spPr>
      </p:pic>
      <p:pic>
        <p:nvPicPr>
          <p:cNvPr id="5" name="object 5"/>
          <p:cNvPicPr/>
          <p:nvPr/>
        </p:nvPicPr>
        <p:blipFill>
          <a:blip r:embed="rId4" cstate="print"/>
          <a:stretch>
            <a:fillRect/>
          </a:stretch>
        </p:blipFill>
        <p:spPr>
          <a:xfrm>
            <a:off x="3143250" y="2244317"/>
            <a:ext cx="1478756" cy="1319166"/>
          </a:xfrm>
          <a:prstGeom prst="rect">
            <a:avLst/>
          </a:prstGeom>
        </p:spPr>
      </p:pic>
      <p:pic>
        <p:nvPicPr>
          <p:cNvPr id="6" name="object 6"/>
          <p:cNvPicPr/>
          <p:nvPr/>
        </p:nvPicPr>
        <p:blipFill>
          <a:blip r:embed="rId5" cstate="print"/>
          <a:stretch>
            <a:fillRect/>
          </a:stretch>
        </p:blipFill>
        <p:spPr>
          <a:xfrm>
            <a:off x="6805150" y="2256316"/>
            <a:ext cx="1555188" cy="1270339"/>
          </a:xfrm>
          <a:prstGeom prst="rect">
            <a:avLst/>
          </a:prstGeom>
        </p:spPr>
      </p:pic>
      <p:graphicFrame>
        <p:nvGraphicFramePr>
          <p:cNvPr id="7" name="object 7"/>
          <p:cNvGraphicFramePr>
            <a:graphicFrameLocks noGrp="1"/>
          </p:cNvGraphicFramePr>
          <p:nvPr>
            <p:extLst>
              <p:ext uri="{D42A27DB-BD31-4B8C-83A1-F6EECF244321}">
                <p14:modId xmlns:p14="http://schemas.microsoft.com/office/powerpoint/2010/main" val="603688182"/>
              </p:ext>
            </p:extLst>
          </p:nvPr>
        </p:nvGraphicFramePr>
        <p:xfrm>
          <a:off x="346229" y="3666523"/>
          <a:ext cx="8416032" cy="3013960"/>
        </p:xfrm>
        <a:graphic>
          <a:graphicData uri="http://schemas.openxmlformats.org/drawingml/2006/table">
            <a:tbl>
              <a:tblPr firstRow="1" bandRow="1">
                <a:tableStyleId>{2D5ABB26-0587-4C30-8999-92F81FD0307C}</a:tableStyleId>
              </a:tblPr>
              <a:tblGrid>
                <a:gridCol w="765265">
                  <a:extLst>
                    <a:ext uri="{9D8B030D-6E8A-4147-A177-3AD203B41FA5}">
                      <a16:colId xmlns:a16="http://schemas.microsoft.com/office/drawing/2014/main" val="20000"/>
                    </a:ext>
                  </a:extLst>
                </a:gridCol>
                <a:gridCol w="1821969">
                  <a:extLst>
                    <a:ext uri="{9D8B030D-6E8A-4147-A177-3AD203B41FA5}">
                      <a16:colId xmlns:a16="http://schemas.microsoft.com/office/drawing/2014/main" val="20001"/>
                    </a:ext>
                  </a:extLst>
                </a:gridCol>
                <a:gridCol w="1847666">
                  <a:extLst>
                    <a:ext uri="{9D8B030D-6E8A-4147-A177-3AD203B41FA5}">
                      <a16:colId xmlns:a16="http://schemas.microsoft.com/office/drawing/2014/main" val="20002"/>
                    </a:ext>
                  </a:extLst>
                </a:gridCol>
                <a:gridCol w="1990566">
                  <a:extLst>
                    <a:ext uri="{9D8B030D-6E8A-4147-A177-3AD203B41FA5}">
                      <a16:colId xmlns:a16="http://schemas.microsoft.com/office/drawing/2014/main" val="20003"/>
                    </a:ext>
                  </a:extLst>
                </a:gridCol>
                <a:gridCol w="1990566">
                  <a:extLst>
                    <a:ext uri="{9D8B030D-6E8A-4147-A177-3AD203B41FA5}">
                      <a16:colId xmlns:a16="http://schemas.microsoft.com/office/drawing/2014/main" val="20004"/>
                    </a:ext>
                  </a:extLst>
                </a:gridCol>
              </a:tblGrid>
              <a:tr h="602249">
                <a:tc>
                  <a:txBody>
                    <a:bodyPr/>
                    <a:lstStyle/>
                    <a:p>
                      <a:pPr>
                        <a:lnSpc>
                          <a:spcPct val="100000"/>
                        </a:lnSpc>
                      </a:pPr>
                      <a:endParaRPr sz="32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gn="ctr">
                        <a:lnSpc>
                          <a:spcPct val="100000"/>
                        </a:lnSpc>
                        <a:spcBef>
                          <a:spcPts val="254"/>
                        </a:spcBef>
                      </a:pPr>
                      <a:r>
                        <a:rPr sz="1600" b="1" spc="5" dirty="0">
                          <a:solidFill>
                            <a:srgbClr val="FFFFFF"/>
                          </a:solidFill>
                          <a:latin typeface="Calibri"/>
                          <a:cs typeface="Calibri"/>
                        </a:rPr>
                        <a:t>Double</a:t>
                      </a:r>
                      <a:r>
                        <a:rPr sz="1600" b="1" spc="75" dirty="0">
                          <a:solidFill>
                            <a:srgbClr val="FFFFFF"/>
                          </a:solidFill>
                          <a:latin typeface="Calibri"/>
                          <a:cs typeface="Calibri"/>
                        </a:rPr>
                        <a:t> </a:t>
                      </a:r>
                      <a:r>
                        <a:rPr sz="1600" b="1" spc="10" dirty="0">
                          <a:solidFill>
                            <a:srgbClr val="FFFFFF"/>
                          </a:solidFill>
                          <a:latin typeface="Calibri"/>
                          <a:cs typeface="Calibri"/>
                        </a:rPr>
                        <a:t>Life</a:t>
                      </a:r>
                      <a:endParaRPr sz="1600" dirty="0">
                        <a:latin typeface="Calibri"/>
                        <a:cs typeface="Calibri"/>
                      </a:endParaRPr>
                    </a:p>
                  </a:txBody>
                  <a:tcPr marL="0" marR="0" marT="2428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9525" algn="ctr">
                        <a:lnSpc>
                          <a:spcPct val="100000"/>
                        </a:lnSpc>
                        <a:spcBef>
                          <a:spcPts val="254"/>
                        </a:spcBef>
                      </a:pPr>
                      <a:r>
                        <a:rPr sz="1600" b="1" spc="5">
                          <a:solidFill>
                            <a:srgbClr val="FFFFFF"/>
                          </a:solidFill>
                          <a:latin typeface="Calibri"/>
                          <a:cs typeface="Calibri"/>
                        </a:rPr>
                        <a:t>Sanitary</a:t>
                      </a:r>
                      <a:endParaRPr sz="1600">
                        <a:latin typeface="Calibri"/>
                        <a:cs typeface="Calibri"/>
                      </a:endParaRPr>
                    </a:p>
                  </a:txBody>
                  <a:tcPr marL="0" marR="0" marT="2428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0795" algn="ctr">
                        <a:lnSpc>
                          <a:spcPct val="100000"/>
                        </a:lnSpc>
                        <a:spcBef>
                          <a:spcPts val="254"/>
                        </a:spcBef>
                      </a:pPr>
                      <a:r>
                        <a:rPr sz="1600" b="1" spc="10">
                          <a:solidFill>
                            <a:srgbClr val="FFFFFF"/>
                          </a:solidFill>
                          <a:latin typeface="Calibri"/>
                          <a:cs typeface="Calibri"/>
                        </a:rPr>
                        <a:t>Cut</a:t>
                      </a:r>
                      <a:r>
                        <a:rPr sz="1600" b="1">
                          <a:solidFill>
                            <a:srgbClr val="FFFFFF"/>
                          </a:solidFill>
                          <a:latin typeface="Calibri"/>
                          <a:cs typeface="Calibri"/>
                        </a:rPr>
                        <a:t> </a:t>
                      </a:r>
                      <a:r>
                        <a:rPr sz="1600" b="1" spc="15">
                          <a:solidFill>
                            <a:srgbClr val="FFFFFF"/>
                          </a:solidFill>
                          <a:latin typeface="Calibri"/>
                          <a:cs typeface="Calibri"/>
                        </a:rPr>
                        <a:t>Costs</a:t>
                      </a:r>
                      <a:endParaRPr sz="1600">
                        <a:latin typeface="Calibri"/>
                        <a:cs typeface="Calibri"/>
                      </a:endParaRPr>
                    </a:p>
                  </a:txBody>
                  <a:tcPr marL="0" marR="0" marT="2428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5080" algn="ctr">
                        <a:lnSpc>
                          <a:spcPct val="100000"/>
                        </a:lnSpc>
                        <a:spcBef>
                          <a:spcPts val="254"/>
                        </a:spcBef>
                      </a:pPr>
                      <a:r>
                        <a:rPr sz="1600" b="1" spc="10">
                          <a:solidFill>
                            <a:srgbClr val="FFFFFF"/>
                          </a:solidFill>
                          <a:latin typeface="Calibri"/>
                          <a:cs typeface="Calibri"/>
                        </a:rPr>
                        <a:t>Coolest</a:t>
                      </a:r>
                      <a:r>
                        <a:rPr sz="1600" b="1" spc="15">
                          <a:solidFill>
                            <a:srgbClr val="FFFFFF"/>
                          </a:solidFill>
                          <a:latin typeface="Calibri"/>
                          <a:cs typeface="Calibri"/>
                        </a:rPr>
                        <a:t> </a:t>
                      </a:r>
                      <a:r>
                        <a:rPr sz="1600" b="1" spc="5">
                          <a:solidFill>
                            <a:srgbClr val="FFFFFF"/>
                          </a:solidFill>
                          <a:latin typeface="Calibri"/>
                          <a:cs typeface="Calibri"/>
                        </a:rPr>
                        <a:t>Way</a:t>
                      </a:r>
                      <a:endParaRPr sz="1600">
                        <a:latin typeface="Calibri"/>
                        <a:cs typeface="Calibri"/>
                      </a:endParaRPr>
                    </a:p>
                  </a:txBody>
                  <a:tcPr marL="0" marR="0" marT="2428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603154">
                <a:tc>
                  <a:txBody>
                    <a:bodyPr/>
                    <a:lstStyle/>
                    <a:p>
                      <a:pPr marL="69850">
                        <a:lnSpc>
                          <a:spcPct val="100000"/>
                        </a:lnSpc>
                        <a:spcBef>
                          <a:spcPts val="260"/>
                        </a:spcBef>
                      </a:pPr>
                      <a:r>
                        <a:rPr sz="1600" spc="5" dirty="0">
                          <a:latin typeface="Calibri"/>
                          <a:cs typeface="Calibri"/>
                        </a:rPr>
                        <a:t>Spent</a:t>
                      </a:r>
                      <a:endParaRPr sz="1600" dirty="0">
                        <a:latin typeface="Calibri"/>
                        <a:cs typeface="Calibri"/>
                      </a:endParaRPr>
                    </a:p>
                  </a:txBody>
                  <a:tcPr marL="0" marR="0" marT="247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algn="ctr">
                        <a:lnSpc>
                          <a:spcPct val="100000"/>
                        </a:lnSpc>
                        <a:spcBef>
                          <a:spcPts val="235"/>
                        </a:spcBef>
                      </a:pPr>
                      <a:r>
                        <a:rPr sz="2000" b="1" spc="-10" dirty="0">
                          <a:latin typeface="Calibri"/>
                          <a:cs typeface="Calibri"/>
                        </a:rPr>
                        <a:t>$92.41</a:t>
                      </a:r>
                      <a:endParaRPr sz="2000" dirty="0">
                        <a:latin typeface="Calibri"/>
                        <a:cs typeface="Calibri"/>
                      </a:endParaRPr>
                    </a:p>
                  </a:txBody>
                  <a:tcPr marL="0" marR="0" marT="2238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525" algn="ctr">
                        <a:lnSpc>
                          <a:spcPct val="100000"/>
                        </a:lnSpc>
                        <a:spcBef>
                          <a:spcPts val="235"/>
                        </a:spcBef>
                      </a:pPr>
                      <a:r>
                        <a:rPr sz="2000" b="1" spc="-10" dirty="0">
                          <a:latin typeface="Calibri"/>
                          <a:cs typeface="Calibri"/>
                        </a:rPr>
                        <a:t>$62.28</a:t>
                      </a:r>
                      <a:endParaRPr sz="2000" dirty="0">
                        <a:latin typeface="Calibri"/>
                        <a:cs typeface="Calibri"/>
                      </a:endParaRPr>
                    </a:p>
                  </a:txBody>
                  <a:tcPr marL="0" marR="0" marT="2238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1270" algn="ctr">
                        <a:lnSpc>
                          <a:spcPct val="100000"/>
                        </a:lnSpc>
                        <a:spcBef>
                          <a:spcPts val="235"/>
                        </a:spcBef>
                      </a:pPr>
                      <a:r>
                        <a:rPr sz="2000" b="1" spc="-10">
                          <a:latin typeface="Calibri"/>
                          <a:cs typeface="Calibri"/>
                        </a:rPr>
                        <a:t>$93.61</a:t>
                      </a:r>
                      <a:endParaRPr sz="2000">
                        <a:latin typeface="Calibri"/>
                        <a:cs typeface="Calibri"/>
                      </a:endParaRPr>
                    </a:p>
                  </a:txBody>
                  <a:tcPr marL="0" marR="0" marT="2238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4445" algn="ctr">
                        <a:lnSpc>
                          <a:spcPct val="100000"/>
                        </a:lnSpc>
                        <a:spcBef>
                          <a:spcPts val="235"/>
                        </a:spcBef>
                      </a:pPr>
                      <a:r>
                        <a:rPr sz="2000" b="1" spc="-10">
                          <a:latin typeface="Calibri"/>
                          <a:cs typeface="Calibri"/>
                        </a:rPr>
                        <a:t>$145.58</a:t>
                      </a:r>
                      <a:endParaRPr sz="2000">
                        <a:latin typeface="Calibri"/>
                        <a:cs typeface="Calibri"/>
                      </a:endParaRPr>
                    </a:p>
                  </a:txBody>
                  <a:tcPr marL="0" marR="0" marT="2238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603154">
                <a:tc>
                  <a:txBody>
                    <a:bodyPr/>
                    <a:lstStyle/>
                    <a:p>
                      <a:pPr marL="69850">
                        <a:lnSpc>
                          <a:spcPct val="100000"/>
                        </a:lnSpc>
                        <a:spcBef>
                          <a:spcPts val="265"/>
                        </a:spcBef>
                      </a:pPr>
                      <a:r>
                        <a:rPr sz="1600" spc="20">
                          <a:latin typeface="Calibri"/>
                          <a:cs typeface="Calibri"/>
                        </a:rPr>
                        <a:t>Reach</a:t>
                      </a:r>
                      <a:endParaRPr sz="1600">
                        <a:latin typeface="Calibri"/>
                        <a:cs typeface="Calibri"/>
                      </a:endParaRPr>
                    </a:p>
                  </a:txBody>
                  <a:tcPr marL="0" marR="0" marT="2524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ct val="100000"/>
                        </a:lnSpc>
                        <a:spcBef>
                          <a:spcPts val="240"/>
                        </a:spcBef>
                      </a:pPr>
                      <a:r>
                        <a:rPr sz="2000" b="1" spc="-10">
                          <a:latin typeface="Calibri"/>
                          <a:cs typeface="Calibri"/>
                        </a:rPr>
                        <a:t>8,199</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255" algn="ctr">
                        <a:lnSpc>
                          <a:spcPct val="100000"/>
                        </a:lnSpc>
                        <a:spcBef>
                          <a:spcPts val="240"/>
                        </a:spcBef>
                      </a:pPr>
                      <a:r>
                        <a:rPr sz="2000" b="1" spc="-10">
                          <a:latin typeface="Calibri"/>
                          <a:cs typeface="Calibri"/>
                        </a:rPr>
                        <a:t>4,192</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ct val="100000"/>
                        </a:lnSpc>
                        <a:spcBef>
                          <a:spcPts val="240"/>
                        </a:spcBef>
                      </a:pPr>
                      <a:r>
                        <a:rPr sz="2000" b="1" spc="-10" dirty="0">
                          <a:latin typeface="Calibri"/>
                          <a:cs typeface="Calibri"/>
                        </a:rPr>
                        <a:t>7,515</a:t>
                      </a:r>
                      <a:endParaRPr sz="2000" dirty="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3175" algn="ctr">
                        <a:lnSpc>
                          <a:spcPct val="100000"/>
                        </a:lnSpc>
                        <a:spcBef>
                          <a:spcPts val="240"/>
                        </a:spcBef>
                      </a:pPr>
                      <a:r>
                        <a:rPr sz="2000" b="1" spc="-10" dirty="0">
                          <a:latin typeface="Calibri"/>
                          <a:cs typeface="Calibri"/>
                        </a:rPr>
                        <a:t>8,592</a:t>
                      </a:r>
                      <a:endParaRPr sz="2000" dirty="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602249">
                <a:tc>
                  <a:txBody>
                    <a:bodyPr/>
                    <a:lstStyle/>
                    <a:p>
                      <a:pPr marL="69850">
                        <a:lnSpc>
                          <a:spcPct val="100000"/>
                        </a:lnSpc>
                        <a:spcBef>
                          <a:spcPts val="270"/>
                        </a:spcBef>
                      </a:pPr>
                      <a:r>
                        <a:rPr sz="1600" spc="40">
                          <a:latin typeface="Calibri"/>
                          <a:cs typeface="Calibri"/>
                        </a:rPr>
                        <a:t>Clicks</a:t>
                      </a:r>
                      <a:endParaRPr sz="1600">
                        <a:latin typeface="Calibri"/>
                        <a:cs typeface="Calibri"/>
                      </a:endParaRPr>
                    </a:p>
                  </a:txBody>
                  <a:tcPr marL="0" marR="0" marT="2571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gn="ctr">
                        <a:lnSpc>
                          <a:spcPct val="100000"/>
                        </a:lnSpc>
                        <a:spcBef>
                          <a:spcPts val="245"/>
                        </a:spcBef>
                      </a:pPr>
                      <a:r>
                        <a:rPr sz="2000" b="1" spc="-10">
                          <a:latin typeface="Calibri"/>
                          <a:cs typeface="Calibri"/>
                        </a:rPr>
                        <a:t>227</a:t>
                      </a:r>
                      <a:endParaRPr sz="2000">
                        <a:latin typeface="Calibri"/>
                        <a:cs typeface="Calibri"/>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8255" algn="ctr">
                        <a:lnSpc>
                          <a:spcPct val="100000"/>
                        </a:lnSpc>
                        <a:spcBef>
                          <a:spcPts val="245"/>
                        </a:spcBef>
                      </a:pPr>
                      <a:r>
                        <a:rPr sz="2000" b="1" spc="-10">
                          <a:latin typeface="Calibri"/>
                          <a:cs typeface="Calibri"/>
                        </a:rPr>
                        <a:t>61</a:t>
                      </a:r>
                      <a:endParaRPr sz="2000">
                        <a:latin typeface="Calibri"/>
                        <a:cs typeface="Calibri"/>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gn="ctr">
                        <a:lnSpc>
                          <a:spcPct val="100000"/>
                        </a:lnSpc>
                        <a:spcBef>
                          <a:spcPts val="245"/>
                        </a:spcBef>
                      </a:pPr>
                      <a:r>
                        <a:rPr sz="2000" b="1" spc="-10">
                          <a:latin typeface="Calibri"/>
                          <a:cs typeface="Calibri"/>
                        </a:rPr>
                        <a:t>168</a:t>
                      </a:r>
                      <a:endParaRPr sz="2000">
                        <a:latin typeface="Calibri"/>
                        <a:cs typeface="Calibri"/>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3175" algn="ctr">
                        <a:lnSpc>
                          <a:spcPct val="100000"/>
                        </a:lnSpc>
                        <a:spcBef>
                          <a:spcPts val="245"/>
                        </a:spcBef>
                      </a:pPr>
                      <a:r>
                        <a:rPr sz="2000" b="1" spc="-10" dirty="0">
                          <a:latin typeface="Calibri"/>
                          <a:cs typeface="Calibri"/>
                        </a:rPr>
                        <a:t>242</a:t>
                      </a:r>
                      <a:endParaRPr sz="2000" dirty="0">
                        <a:latin typeface="Calibri"/>
                        <a:cs typeface="Calibri"/>
                      </a:endParaRPr>
                    </a:p>
                  </a:txBody>
                  <a:tcPr marL="0" marR="0" marT="2333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r h="603154">
                <a:tc>
                  <a:txBody>
                    <a:bodyPr/>
                    <a:lstStyle/>
                    <a:p>
                      <a:pPr marL="69850">
                        <a:lnSpc>
                          <a:spcPct val="100000"/>
                        </a:lnSpc>
                        <a:spcBef>
                          <a:spcPts val="275"/>
                        </a:spcBef>
                      </a:pPr>
                      <a:r>
                        <a:rPr sz="1600" spc="15">
                          <a:latin typeface="Calibri"/>
                          <a:cs typeface="Calibri"/>
                        </a:rPr>
                        <a:t>%</a:t>
                      </a:r>
                      <a:r>
                        <a:rPr sz="1600" spc="-50">
                          <a:latin typeface="Calibri"/>
                          <a:cs typeface="Calibri"/>
                        </a:rPr>
                        <a:t> </a:t>
                      </a:r>
                      <a:r>
                        <a:rPr sz="1600" spc="40">
                          <a:latin typeface="Calibri"/>
                          <a:cs typeface="Calibri"/>
                        </a:rPr>
                        <a:t>Clicks</a:t>
                      </a:r>
                      <a:endParaRPr sz="1600">
                        <a:latin typeface="Calibri"/>
                        <a:cs typeface="Calibri"/>
                      </a:endParaRPr>
                    </a:p>
                  </a:txBody>
                  <a:tcPr marL="0" marR="0" marT="2619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2540" algn="ctr">
                        <a:lnSpc>
                          <a:spcPct val="100000"/>
                        </a:lnSpc>
                        <a:spcBef>
                          <a:spcPts val="250"/>
                        </a:spcBef>
                      </a:pPr>
                      <a:r>
                        <a:rPr sz="2000" b="1" spc="-10">
                          <a:latin typeface="Calibri"/>
                          <a:cs typeface="Calibri"/>
                        </a:rPr>
                        <a:t>2.8%</a:t>
                      </a:r>
                      <a:endParaRPr sz="2000">
                        <a:latin typeface="Calibri"/>
                        <a:cs typeface="Calibri"/>
                      </a:endParaRPr>
                    </a:p>
                  </a:txBody>
                  <a:tcPr marL="0" marR="0" marT="2381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5080" algn="ctr">
                        <a:lnSpc>
                          <a:spcPct val="100000"/>
                        </a:lnSpc>
                        <a:spcBef>
                          <a:spcPts val="250"/>
                        </a:spcBef>
                      </a:pPr>
                      <a:r>
                        <a:rPr sz="2000" b="1" spc="-10">
                          <a:latin typeface="Calibri"/>
                          <a:cs typeface="Calibri"/>
                        </a:rPr>
                        <a:t>1.5%</a:t>
                      </a:r>
                      <a:endParaRPr sz="2000">
                        <a:latin typeface="Calibri"/>
                        <a:cs typeface="Calibri"/>
                      </a:endParaRPr>
                    </a:p>
                  </a:txBody>
                  <a:tcPr marL="0" marR="0" marT="2381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ct val="100000"/>
                        </a:lnSpc>
                        <a:spcBef>
                          <a:spcPts val="250"/>
                        </a:spcBef>
                      </a:pPr>
                      <a:r>
                        <a:rPr sz="2000" b="1" spc="-10">
                          <a:latin typeface="Calibri"/>
                          <a:cs typeface="Calibri"/>
                        </a:rPr>
                        <a:t>2.2%</a:t>
                      </a:r>
                      <a:endParaRPr sz="2000">
                        <a:latin typeface="Calibri"/>
                        <a:cs typeface="Calibri"/>
                      </a:endParaRPr>
                    </a:p>
                  </a:txBody>
                  <a:tcPr marL="0" marR="0" marT="2381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ct val="100000"/>
                        </a:lnSpc>
                        <a:spcBef>
                          <a:spcPts val="250"/>
                        </a:spcBef>
                      </a:pPr>
                      <a:r>
                        <a:rPr sz="2000" b="1" spc="-10" dirty="0">
                          <a:latin typeface="Calibri"/>
                          <a:cs typeface="Calibri"/>
                        </a:rPr>
                        <a:t>2.8%</a:t>
                      </a:r>
                      <a:endParaRPr sz="2000" dirty="0">
                        <a:latin typeface="Calibri"/>
                        <a:cs typeface="Calibri"/>
                      </a:endParaRPr>
                    </a:p>
                  </a:txBody>
                  <a:tcPr marL="0" marR="0" marT="2381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4"/>
                  </a:ext>
                </a:extLst>
              </a:tr>
            </a:tbl>
          </a:graphicData>
        </a:graphic>
      </p:graphicFrame>
      <p:sp>
        <p:nvSpPr>
          <p:cNvPr id="8" name="object 8"/>
          <p:cNvSpPr txBox="1"/>
          <p:nvPr/>
        </p:nvSpPr>
        <p:spPr>
          <a:xfrm>
            <a:off x="7883176" y="5173503"/>
            <a:ext cx="81915" cy="165495"/>
          </a:xfrm>
          <a:prstGeom prst="rect">
            <a:avLst/>
          </a:prstGeom>
        </p:spPr>
        <p:txBody>
          <a:bodyPr vert="horz" wrap="square" lIns="0" tIns="9525" rIns="0" bIns="0" rtlCol="0">
            <a:spAutoFit/>
          </a:bodyPr>
          <a:lstStyle/>
          <a:p>
            <a:pPr marL="9525">
              <a:spcBef>
                <a:spcPts val="75"/>
              </a:spcBef>
            </a:pPr>
            <a:r>
              <a:rPr sz="1013">
                <a:solidFill>
                  <a:srgbClr val="92D050"/>
                </a:solidFill>
                <a:latin typeface="Calibri"/>
                <a:cs typeface="Calibri"/>
              </a:rPr>
              <a:t>T</a:t>
            </a:r>
            <a:endParaRPr sz="1013">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44491" y="2362237"/>
            <a:ext cx="1550316" cy="1317124"/>
          </a:xfrm>
          <a:prstGeom prst="rect">
            <a:avLst/>
          </a:prstGeom>
        </p:spPr>
      </p:pic>
      <p:pic>
        <p:nvPicPr>
          <p:cNvPr id="3" name="object 3"/>
          <p:cNvPicPr/>
          <p:nvPr/>
        </p:nvPicPr>
        <p:blipFill>
          <a:blip r:embed="rId3" cstate="print"/>
          <a:stretch>
            <a:fillRect/>
          </a:stretch>
        </p:blipFill>
        <p:spPr>
          <a:xfrm>
            <a:off x="1358283" y="2379216"/>
            <a:ext cx="1504838" cy="1267309"/>
          </a:xfrm>
          <a:prstGeom prst="rect">
            <a:avLst/>
          </a:prstGeom>
        </p:spPr>
      </p:pic>
      <p:pic>
        <p:nvPicPr>
          <p:cNvPr id="4" name="object 4"/>
          <p:cNvPicPr/>
          <p:nvPr/>
        </p:nvPicPr>
        <p:blipFill>
          <a:blip r:embed="rId4" cstate="print"/>
          <a:stretch>
            <a:fillRect/>
          </a:stretch>
        </p:blipFill>
        <p:spPr>
          <a:xfrm>
            <a:off x="3116200" y="2379217"/>
            <a:ext cx="1550316" cy="1317124"/>
          </a:xfrm>
          <a:prstGeom prst="rect">
            <a:avLst/>
          </a:prstGeom>
        </p:spPr>
      </p:pic>
      <p:pic>
        <p:nvPicPr>
          <p:cNvPr id="5" name="object 5"/>
          <p:cNvPicPr/>
          <p:nvPr/>
        </p:nvPicPr>
        <p:blipFill>
          <a:blip r:embed="rId5" cstate="print"/>
          <a:stretch>
            <a:fillRect/>
          </a:stretch>
        </p:blipFill>
        <p:spPr>
          <a:xfrm>
            <a:off x="7039993" y="2379216"/>
            <a:ext cx="1731842" cy="1300145"/>
          </a:xfrm>
          <a:prstGeom prst="rect">
            <a:avLst/>
          </a:prstGeom>
        </p:spPr>
      </p:pic>
      <p:graphicFrame>
        <p:nvGraphicFramePr>
          <p:cNvPr id="6" name="object 6"/>
          <p:cNvGraphicFramePr>
            <a:graphicFrameLocks noGrp="1"/>
          </p:cNvGraphicFramePr>
          <p:nvPr>
            <p:extLst>
              <p:ext uri="{D42A27DB-BD31-4B8C-83A1-F6EECF244321}">
                <p14:modId xmlns:p14="http://schemas.microsoft.com/office/powerpoint/2010/main" val="1228167579"/>
              </p:ext>
            </p:extLst>
          </p:nvPr>
        </p:nvGraphicFramePr>
        <p:xfrm>
          <a:off x="322193" y="3803305"/>
          <a:ext cx="8688644" cy="2038200"/>
        </p:xfrm>
        <a:graphic>
          <a:graphicData uri="http://schemas.openxmlformats.org/drawingml/2006/table">
            <a:tbl>
              <a:tblPr firstRow="1" bandRow="1">
                <a:tableStyleId>{2D5ABB26-0587-4C30-8999-92F81FD0307C}</a:tableStyleId>
              </a:tblPr>
              <a:tblGrid>
                <a:gridCol w="790171">
                  <a:extLst>
                    <a:ext uri="{9D8B030D-6E8A-4147-A177-3AD203B41FA5}">
                      <a16:colId xmlns:a16="http://schemas.microsoft.com/office/drawing/2014/main" val="20000"/>
                    </a:ext>
                  </a:extLst>
                </a:gridCol>
                <a:gridCol w="1881266">
                  <a:extLst>
                    <a:ext uri="{9D8B030D-6E8A-4147-A177-3AD203B41FA5}">
                      <a16:colId xmlns:a16="http://schemas.microsoft.com/office/drawing/2014/main" val="20001"/>
                    </a:ext>
                  </a:extLst>
                </a:gridCol>
                <a:gridCol w="1907799">
                  <a:extLst>
                    <a:ext uri="{9D8B030D-6E8A-4147-A177-3AD203B41FA5}">
                      <a16:colId xmlns:a16="http://schemas.microsoft.com/office/drawing/2014/main" val="20002"/>
                    </a:ext>
                  </a:extLst>
                </a:gridCol>
                <a:gridCol w="2054704">
                  <a:extLst>
                    <a:ext uri="{9D8B030D-6E8A-4147-A177-3AD203B41FA5}">
                      <a16:colId xmlns:a16="http://schemas.microsoft.com/office/drawing/2014/main" val="20003"/>
                    </a:ext>
                  </a:extLst>
                </a:gridCol>
                <a:gridCol w="2054704">
                  <a:extLst>
                    <a:ext uri="{9D8B030D-6E8A-4147-A177-3AD203B41FA5}">
                      <a16:colId xmlns:a16="http://schemas.microsoft.com/office/drawing/2014/main" val="20004"/>
                    </a:ext>
                  </a:extLst>
                </a:gridCol>
              </a:tblGrid>
              <a:tr h="679740">
                <a:tc>
                  <a:txBody>
                    <a:bodyPr/>
                    <a:lstStyle/>
                    <a:p>
                      <a:pPr>
                        <a:lnSpc>
                          <a:spcPct val="100000"/>
                        </a:lnSpc>
                      </a:pPr>
                      <a:endParaRPr sz="36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gn="ctr">
                        <a:lnSpc>
                          <a:spcPct val="100000"/>
                        </a:lnSpc>
                        <a:spcBef>
                          <a:spcPts val="270"/>
                        </a:spcBef>
                      </a:pPr>
                      <a:r>
                        <a:rPr sz="1400" b="1" spc="5" dirty="0">
                          <a:solidFill>
                            <a:srgbClr val="FFFFFF"/>
                          </a:solidFill>
                          <a:latin typeface="Calibri"/>
                          <a:cs typeface="Calibri"/>
                        </a:rPr>
                        <a:t>Double</a:t>
                      </a:r>
                      <a:r>
                        <a:rPr sz="1400" b="1" spc="70" dirty="0">
                          <a:solidFill>
                            <a:srgbClr val="FFFFFF"/>
                          </a:solidFill>
                          <a:latin typeface="Calibri"/>
                          <a:cs typeface="Calibri"/>
                        </a:rPr>
                        <a:t> </a:t>
                      </a:r>
                      <a:r>
                        <a:rPr sz="1400" b="1" spc="10" dirty="0">
                          <a:solidFill>
                            <a:srgbClr val="FFFFFF"/>
                          </a:solidFill>
                          <a:latin typeface="Calibri"/>
                          <a:cs typeface="Calibri"/>
                        </a:rPr>
                        <a:t>Life</a:t>
                      </a:r>
                      <a:endParaRPr sz="1400" dirty="0">
                        <a:latin typeface="Calibri"/>
                        <a:cs typeface="Calibri"/>
                      </a:endParaRPr>
                    </a:p>
                  </a:txBody>
                  <a:tcPr marL="0" marR="0" marT="2571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9525" algn="ctr">
                        <a:lnSpc>
                          <a:spcPct val="100000"/>
                        </a:lnSpc>
                        <a:spcBef>
                          <a:spcPts val="270"/>
                        </a:spcBef>
                      </a:pPr>
                      <a:r>
                        <a:rPr sz="1400" b="1" spc="5">
                          <a:solidFill>
                            <a:srgbClr val="FFFFFF"/>
                          </a:solidFill>
                          <a:latin typeface="Calibri"/>
                          <a:cs typeface="Calibri"/>
                        </a:rPr>
                        <a:t>Sanitary</a:t>
                      </a:r>
                      <a:endParaRPr sz="1400">
                        <a:latin typeface="Calibri"/>
                        <a:cs typeface="Calibri"/>
                      </a:endParaRPr>
                    </a:p>
                  </a:txBody>
                  <a:tcPr marL="0" marR="0" marT="2571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10795" algn="ctr">
                        <a:lnSpc>
                          <a:spcPct val="100000"/>
                        </a:lnSpc>
                        <a:spcBef>
                          <a:spcPts val="270"/>
                        </a:spcBef>
                      </a:pPr>
                      <a:r>
                        <a:rPr sz="1400" b="1" spc="10">
                          <a:solidFill>
                            <a:srgbClr val="FFFFFF"/>
                          </a:solidFill>
                          <a:latin typeface="Calibri"/>
                          <a:cs typeface="Calibri"/>
                        </a:rPr>
                        <a:t>Cut</a:t>
                      </a:r>
                      <a:r>
                        <a:rPr sz="1400" b="1">
                          <a:solidFill>
                            <a:srgbClr val="FFFFFF"/>
                          </a:solidFill>
                          <a:latin typeface="Calibri"/>
                          <a:cs typeface="Calibri"/>
                        </a:rPr>
                        <a:t> </a:t>
                      </a:r>
                      <a:r>
                        <a:rPr sz="1400" b="1" spc="15">
                          <a:solidFill>
                            <a:srgbClr val="FFFFFF"/>
                          </a:solidFill>
                          <a:latin typeface="Calibri"/>
                          <a:cs typeface="Calibri"/>
                        </a:rPr>
                        <a:t>Costs</a:t>
                      </a:r>
                      <a:endParaRPr sz="1400">
                        <a:latin typeface="Calibri"/>
                        <a:cs typeface="Calibri"/>
                      </a:endParaRPr>
                    </a:p>
                  </a:txBody>
                  <a:tcPr marL="0" marR="0" marT="2571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5080" algn="ctr">
                        <a:lnSpc>
                          <a:spcPct val="100000"/>
                        </a:lnSpc>
                        <a:spcBef>
                          <a:spcPts val="270"/>
                        </a:spcBef>
                      </a:pPr>
                      <a:r>
                        <a:rPr sz="1400" b="1" spc="10">
                          <a:solidFill>
                            <a:srgbClr val="FFFFFF"/>
                          </a:solidFill>
                          <a:latin typeface="Calibri"/>
                          <a:cs typeface="Calibri"/>
                        </a:rPr>
                        <a:t>Coolest</a:t>
                      </a:r>
                      <a:r>
                        <a:rPr sz="1400" b="1" spc="15">
                          <a:solidFill>
                            <a:srgbClr val="FFFFFF"/>
                          </a:solidFill>
                          <a:latin typeface="Calibri"/>
                          <a:cs typeface="Calibri"/>
                        </a:rPr>
                        <a:t> </a:t>
                      </a:r>
                      <a:r>
                        <a:rPr sz="1400" b="1" spc="5">
                          <a:solidFill>
                            <a:srgbClr val="FFFFFF"/>
                          </a:solidFill>
                          <a:latin typeface="Calibri"/>
                          <a:cs typeface="Calibri"/>
                        </a:rPr>
                        <a:t>Way</a:t>
                      </a:r>
                      <a:endParaRPr sz="1400">
                        <a:latin typeface="Calibri"/>
                        <a:cs typeface="Calibri"/>
                      </a:endParaRPr>
                    </a:p>
                  </a:txBody>
                  <a:tcPr marL="0" marR="0" marT="2571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678720">
                <a:tc>
                  <a:txBody>
                    <a:bodyPr/>
                    <a:lstStyle/>
                    <a:p>
                      <a:pPr marL="69850">
                        <a:lnSpc>
                          <a:spcPct val="100000"/>
                        </a:lnSpc>
                        <a:spcBef>
                          <a:spcPts val="254"/>
                        </a:spcBef>
                      </a:pPr>
                      <a:r>
                        <a:rPr sz="1600" b="1" spc="-10">
                          <a:latin typeface="Calibri"/>
                          <a:cs typeface="Calibri"/>
                        </a:rPr>
                        <a:t>Men</a:t>
                      </a:r>
                      <a:endParaRPr sz="1600">
                        <a:latin typeface="Calibri"/>
                        <a:cs typeface="Calibri"/>
                      </a:endParaRPr>
                    </a:p>
                  </a:txBody>
                  <a:tcPr marL="0" marR="0" marT="24288"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R="1905" algn="ctr">
                        <a:lnSpc>
                          <a:spcPct val="100000"/>
                        </a:lnSpc>
                        <a:spcBef>
                          <a:spcPts val="254"/>
                        </a:spcBef>
                      </a:pPr>
                      <a:r>
                        <a:rPr sz="1800" b="1" spc="-10">
                          <a:latin typeface="Calibri"/>
                          <a:cs typeface="Calibri"/>
                        </a:rPr>
                        <a:t>2.</a:t>
                      </a:r>
                      <a:r>
                        <a:rPr lang="en-US" sz="1800" b="1" spc="-10">
                          <a:latin typeface="Calibri"/>
                          <a:cs typeface="Calibri"/>
                        </a:rPr>
                        <a:t>8</a:t>
                      </a:r>
                      <a:r>
                        <a:rPr sz="1800" b="1" spc="-10">
                          <a:latin typeface="Calibri"/>
                          <a:cs typeface="Calibri"/>
                        </a:rPr>
                        <a:t>%</a:t>
                      </a:r>
                      <a:endParaRPr sz="1800">
                        <a:latin typeface="Calibri"/>
                        <a:cs typeface="Calibri"/>
                      </a:endParaRPr>
                    </a:p>
                  </a:txBody>
                  <a:tcPr marL="0" marR="0" marT="24288"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5080" algn="ctr">
                        <a:lnSpc>
                          <a:spcPct val="100000"/>
                        </a:lnSpc>
                        <a:spcBef>
                          <a:spcPts val="254"/>
                        </a:spcBef>
                      </a:pPr>
                      <a:r>
                        <a:rPr sz="1800" b="1" spc="-10" dirty="0">
                          <a:latin typeface="Calibri"/>
                          <a:cs typeface="Calibri"/>
                        </a:rPr>
                        <a:t>1.</a:t>
                      </a:r>
                      <a:r>
                        <a:rPr lang="en-US" sz="1800" b="1" spc="-10" dirty="0">
                          <a:latin typeface="Calibri"/>
                          <a:cs typeface="Calibri"/>
                        </a:rPr>
                        <a:t>5</a:t>
                      </a:r>
                      <a:r>
                        <a:rPr sz="1800" b="1" spc="-10" dirty="0">
                          <a:latin typeface="Calibri"/>
                          <a:cs typeface="Calibri"/>
                        </a:rPr>
                        <a:t>%</a:t>
                      </a:r>
                      <a:endParaRPr sz="1800" dirty="0">
                        <a:latin typeface="Calibri"/>
                        <a:cs typeface="Calibri"/>
                      </a:endParaRPr>
                    </a:p>
                  </a:txBody>
                  <a:tcPr marL="0" marR="0" marT="24288"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algn="ctr">
                        <a:lnSpc>
                          <a:spcPct val="100000"/>
                        </a:lnSpc>
                        <a:spcBef>
                          <a:spcPts val="254"/>
                        </a:spcBef>
                      </a:pPr>
                      <a:r>
                        <a:rPr sz="1800" b="1" spc="-10">
                          <a:latin typeface="Calibri"/>
                          <a:cs typeface="Calibri"/>
                        </a:rPr>
                        <a:t>2.2%</a:t>
                      </a:r>
                      <a:endParaRPr sz="1800">
                        <a:latin typeface="Calibri"/>
                        <a:cs typeface="Calibri"/>
                      </a:endParaRPr>
                    </a:p>
                  </a:txBody>
                  <a:tcPr marL="0" marR="0" marT="24288"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635" algn="ctr">
                        <a:lnSpc>
                          <a:spcPct val="100000"/>
                        </a:lnSpc>
                        <a:spcBef>
                          <a:spcPts val="254"/>
                        </a:spcBef>
                      </a:pPr>
                      <a:r>
                        <a:rPr sz="1800" b="1" spc="-10">
                          <a:latin typeface="Calibri"/>
                          <a:cs typeface="Calibri"/>
                        </a:rPr>
                        <a:t>2.</a:t>
                      </a:r>
                      <a:r>
                        <a:rPr lang="en-US" sz="1800" b="1" spc="-10">
                          <a:latin typeface="Calibri"/>
                          <a:cs typeface="Calibri"/>
                        </a:rPr>
                        <a:t>8</a:t>
                      </a:r>
                      <a:r>
                        <a:rPr sz="1800" b="1" spc="-10">
                          <a:latin typeface="Calibri"/>
                          <a:cs typeface="Calibri"/>
                        </a:rPr>
                        <a:t>%</a:t>
                      </a:r>
                      <a:endParaRPr sz="1800">
                        <a:latin typeface="Calibri"/>
                        <a:cs typeface="Calibri"/>
                      </a:endParaRPr>
                    </a:p>
                  </a:txBody>
                  <a:tcPr marL="0" marR="0" marT="24288"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679740">
                <a:tc>
                  <a:txBody>
                    <a:bodyPr/>
                    <a:lstStyle/>
                    <a:p>
                      <a:pPr marL="69850">
                        <a:lnSpc>
                          <a:spcPct val="100000"/>
                        </a:lnSpc>
                        <a:spcBef>
                          <a:spcPts val="259"/>
                        </a:spcBef>
                      </a:pPr>
                      <a:r>
                        <a:rPr sz="1600" b="1">
                          <a:latin typeface="Calibri"/>
                          <a:cs typeface="Calibri"/>
                        </a:rPr>
                        <a:t>General</a:t>
                      </a:r>
                      <a:endParaRPr sz="1600">
                        <a:latin typeface="Calibri"/>
                        <a:cs typeface="Calibri"/>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1905" algn="ctr">
                        <a:lnSpc>
                          <a:spcPct val="100000"/>
                        </a:lnSpc>
                        <a:spcBef>
                          <a:spcPts val="259"/>
                        </a:spcBef>
                      </a:pPr>
                      <a:r>
                        <a:rPr sz="1800" b="1" spc="-10">
                          <a:latin typeface="Calibri"/>
                          <a:cs typeface="Calibri"/>
                        </a:rPr>
                        <a:t>2.8%</a:t>
                      </a:r>
                      <a:endParaRPr sz="1800">
                        <a:latin typeface="Calibri"/>
                        <a:cs typeface="Calibri"/>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5080" algn="ctr">
                        <a:lnSpc>
                          <a:spcPct val="100000"/>
                        </a:lnSpc>
                        <a:spcBef>
                          <a:spcPts val="259"/>
                        </a:spcBef>
                      </a:pPr>
                      <a:r>
                        <a:rPr sz="1800" b="1" spc="-10">
                          <a:latin typeface="Calibri"/>
                          <a:cs typeface="Calibri"/>
                        </a:rPr>
                        <a:t>1.6%</a:t>
                      </a:r>
                      <a:endParaRPr sz="1800">
                        <a:latin typeface="Calibri"/>
                        <a:cs typeface="Calibri"/>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ct val="100000"/>
                        </a:lnSpc>
                        <a:spcBef>
                          <a:spcPts val="259"/>
                        </a:spcBef>
                      </a:pPr>
                      <a:r>
                        <a:rPr sz="1800" b="1" spc="-10" dirty="0">
                          <a:latin typeface="Calibri"/>
                          <a:cs typeface="Calibri"/>
                        </a:rPr>
                        <a:t>2.2%</a:t>
                      </a:r>
                      <a:endParaRPr sz="1800" dirty="0">
                        <a:latin typeface="Calibri"/>
                        <a:cs typeface="Calibri"/>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635" algn="ctr">
                        <a:lnSpc>
                          <a:spcPct val="100000"/>
                        </a:lnSpc>
                        <a:spcBef>
                          <a:spcPts val="259"/>
                        </a:spcBef>
                      </a:pPr>
                      <a:r>
                        <a:rPr sz="1800" b="1" spc="-10" dirty="0">
                          <a:latin typeface="Calibri"/>
                          <a:cs typeface="Calibri"/>
                        </a:rPr>
                        <a:t>3.2%</a:t>
                      </a:r>
                      <a:endParaRPr sz="1800" dirty="0">
                        <a:latin typeface="Calibri"/>
                        <a:cs typeface="Calibri"/>
                      </a:endParaRPr>
                    </a:p>
                  </a:txBody>
                  <a:tcPr marL="0" marR="0" marT="247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bl>
          </a:graphicData>
        </a:graphic>
      </p:graphicFrame>
      <p:sp>
        <p:nvSpPr>
          <p:cNvPr id="8" name="object 8"/>
          <p:cNvSpPr txBox="1"/>
          <p:nvPr/>
        </p:nvSpPr>
        <p:spPr>
          <a:xfrm>
            <a:off x="322192" y="1180777"/>
            <a:ext cx="5658326" cy="520335"/>
          </a:xfrm>
          <a:prstGeom prst="rect">
            <a:avLst/>
          </a:prstGeom>
        </p:spPr>
        <p:txBody>
          <a:bodyPr vert="horz" wrap="square" lIns="0" tIns="12383" rIns="0" bIns="0" rtlCol="0">
            <a:spAutoFit/>
          </a:bodyPr>
          <a:lstStyle/>
          <a:p>
            <a:pPr marL="9525">
              <a:spcBef>
                <a:spcPts val="3604"/>
              </a:spcBef>
            </a:pPr>
            <a:r>
              <a:rPr sz="3300" b="1" spc="15" dirty="0">
                <a:solidFill>
                  <a:srgbClr val="C1822A"/>
                </a:solidFill>
                <a:latin typeface="Calibri Light"/>
                <a:cs typeface="Calibri Light"/>
              </a:rPr>
              <a:t>D</a:t>
            </a:r>
            <a:r>
              <a:rPr sz="3300" b="1" spc="19" dirty="0">
                <a:solidFill>
                  <a:srgbClr val="C1822A"/>
                </a:solidFill>
                <a:latin typeface="Calibri Light"/>
                <a:cs typeface="Calibri Light"/>
              </a:rPr>
              <a:t>o</a:t>
            </a:r>
            <a:r>
              <a:rPr sz="3300" b="1" spc="23" dirty="0">
                <a:solidFill>
                  <a:srgbClr val="C1822A"/>
                </a:solidFill>
                <a:latin typeface="Calibri Light"/>
                <a:cs typeface="Calibri Light"/>
              </a:rPr>
              <a:t>n</a:t>
            </a:r>
            <a:r>
              <a:rPr sz="3300" b="1" spc="-30" dirty="0">
                <a:solidFill>
                  <a:srgbClr val="C1822A"/>
                </a:solidFill>
                <a:latin typeface="Calibri Light"/>
                <a:cs typeface="Calibri Light"/>
              </a:rPr>
              <a:t>'</a:t>
            </a:r>
            <a:r>
              <a:rPr sz="3300" b="1" spc="4" dirty="0">
                <a:solidFill>
                  <a:srgbClr val="C1822A"/>
                </a:solidFill>
                <a:latin typeface="Calibri Light"/>
                <a:cs typeface="Calibri Light"/>
              </a:rPr>
              <a:t>t</a:t>
            </a:r>
            <a:r>
              <a:rPr sz="3300" b="1" spc="-206" dirty="0">
                <a:solidFill>
                  <a:srgbClr val="C1822A"/>
                </a:solidFill>
                <a:latin typeface="Calibri Light"/>
                <a:cs typeface="Calibri Light"/>
              </a:rPr>
              <a:t> </a:t>
            </a:r>
            <a:r>
              <a:rPr sz="3300" b="1" spc="26" dirty="0">
                <a:solidFill>
                  <a:srgbClr val="C1822A"/>
                </a:solidFill>
                <a:latin typeface="Calibri Light"/>
                <a:cs typeface="Calibri Light"/>
              </a:rPr>
              <a:t>m</a:t>
            </a:r>
            <a:r>
              <a:rPr sz="3300" b="1" spc="15" dirty="0">
                <a:solidFill>
                  <a:srgbClr val="C1822A"/>
                </a:solidFill>
                <a:latin typeface="Calibri Light"/>
                <a:cs typeface="Calibri Light"/>
              </a:rPr>
              <a:t>a</a:t>
            </a:r>
            <a:r>
              <a:rPr sz="3300" b="1" spc="-109" dirty="0">
                <a:solidFill>
                  <a:srgbClr val="C1822A"/>
                </a:solidFill>
                <a:latin typeface="Calibri Light"/>
                <a:cs typeface="Calibri Light"/>
              </a:rPr>
              <a:t>k</a:t>
            </a:r>
            <a:r>
              <a:rPr sz="3300" b="1" spc="8" dirty="0">
                <a:solidFill>
                  <a:srgbClr val="C1822A"/>
                </a:solidFill>
                <a:latin typeface="Calibri Light"/>
                <a:cs typeface="Calibri Light"/>
              </a:rPr>
              <a:t>e</a:t>
            </a:r>
            <a:r>
              <a:rPr sz="3300" b="1" spc="-195" dirty="0">
                <a:solidFill>
                  <a:srgbClr val="C1822A"/>
                </a:solidFill>
                <a:latin typeface="Calibri Light"/>
                <a:cs typeface="Calibri Light"/>
              </a:rPr>
              <a:t> </a:t>
            </a:r>
            <a:r>
              <a:rPr sz="3300" b="1" spc="15" dirty="0">
                <a:solidFill>
                  <a:srgbClr val="C1822A"/>
                </a:solidFill>
                <a:latin typeface="Calibri Light"/>
                <a:cs typeface="Calibri Light"/>
              </a:rPr>
              <a:t>a</a:t>
            </a:r>
            <a:r>
              <a:rPr sz="3300" b="1" spc="8" dirty="0">
                <a:solidFill>
                  <a:srgbClr val="C1822A"/>
                </a:solidFill>
                <a:latin typeface="Calibri Light"/>
                <a:cs typeface="Calibri Light"/>
              </a:rPr>
              <a:t>s</a:t>
            </a:r>
            <a:r>
              <a:rPr sz="3300" b="1" spc="23" dirty="0">
                <a:solidFill>
                  <a:srgbClr val="C1822A"/>
                </a:solidFill>
                <a:latin typeface="Calibri Light"/>
                <a:cs typeface="Calibri Light"/>
              </a:rPr>
              <a:t>s</a:t>
            </a:r>
            <a:r>
              <a:rPr sz="3300" b="1" spc="-30" dirty="0">
                <a:solidFill>
                  <a:srgbClr val="C1822A"/>
                </a:solidFill>
                <a:latin typeface="Calibri Light"/>
                <a:cs typeface="Calibri Light"/>
              </a:rPr>
              <a:t>um</a:t>
            </a:r>
            <a:r>
              <a:rPr sz="3300" b="1" spc="-83" dirty="0">
                <a:solidFill>
                  <a:srgbClr val="C1822A"/>
                </a:solidFill>
                <a:latin typeface="Calibri Light"/>
                <a:cs typeface="Calibri Light"/>
              </a:rPr>
              <a:t>p</a:t>
            </a:r>
            <a:r>
              <a:rPr sz="3300" b="1" spc="-19" dirty="0">
                <a:solidFill>
                  <a:srgbClr val="C1822A"/>
                </a:solidFill>
                <a:latin typeface="Calibri Light"/>
                <a:cs typeface="Calibri Light"/>
              </a:rPr>
              <a:t>t</a:t>
            </a:r>
            <a:r>
              <a:rPr sz="3300" b="1" spc="4" dirty="0">
                <a:solidFill>
                  <a:srgbClr val="C1822A"/>
                </a:solidFill>
                <a:latin typeface="Calibri Light"/>
                <a:cs typeface="Calibri Light"/>
              </a:rPr>
              <a:t>i</a:t>
            </a:r>
            <a:r>
              <a:rPr sz="3300" b="1" spc="-34" dirty="0">
                <a:solidFill>
                  <a:srgbClr val="C1822A"/>
                </a:solidFill>
                <a:latin typeface="Calibri Light"/>
                <a:cs typeface="Calibri Light"/>
              </a:rPr>
              <a:t>o</a:t>
            </a:r>
            <a:r>
              <a:rPr sz="3300" b="1" spc="-30" dirty="0">
                <a:solidFill>
                  <a:srgbClr val="C1822A"/>
                </a:solidFill>
                <a:latin typeface="Calibri Light"/>
                <a:cs typeface="Calibri Light"/>
              </a:rPr>
              <a:t>n</a:t>
            </a:r>
            <a:r>
              <a:rPr sz="3300" b="1" spc="8" dirty="0">
                <a:solidFill>
                  <a:srgbClr val="C1822A"/>
                </a:solidFill>
                <a:latin typeface="Calibri Light"/>
                <a:cs typeface="Calibri Light"/>
              </a:rPr>
              <a:t>s</a:t>
            </a:r>
            <a:r>
              <a:rPr sz="3300" b="1" spc="-229" dirty="0">
                <a:solidFill>
                  <a:srgbClr val="C1822A"/>
                </a:solidFill>
                <a:latin typeface="Calibri Light"/>
                <a:cs typeface="Calibri Light"/>
              </a:rPr>
              <a:t> </a:t>
            </a:r>
            <a:r>
              <a:rPr sz="3300" b="1" spc="-19" dirty="0">
                <a:solidFill>
                  <a:srgbClr val="C1822A"/>
                </a:solidFill>
                <a:latin typeface="Calibri Light"/>
                <a:cs typeface="Calibri Light"/>
              </a:rPr>
              <a:t>t</a:t>
            </a:r>
            <a:r>
              <a:rPr sz="3300" b="1" spc="19" dirty="0">
                <a:solidFill>
                  <a:srgbClr val="C1822A"/>
                </a:solidFill>
                <a:latin typeface="Calibri Light"/>
                <a:cs typeface="Calibri Light"/>
              </a:rPr>
              <a:t>o</a:t>
            </a:r>
            <a:r>
              <a:rPr sz="3300" b="1" spc="11" dirty="0">
                <a:solidFill>
                  <a:srgbClr val="C1822A"/>
                </a:solidFill>
                <a:latin typeface="Calibri Light"/>
                <a:cs typeface="Calibri Light"/>
              </a:rPr>
              <a:t>o</a:t>
            </a:r>
            <a:r>
              <a:rPr sz="3300" b="1" spc="-120" dirty="0">
                <a:solidFill>
                  <a:srgbClr val="C1822A"/>
                </a:solidFill>
                <a:latin typeface="Calibri Light"/>
                <a:cs typeface="Calibri Light"/>
              </a:rPr>
              <a:t> </a:t>
            </a:r>
            <a:r>
              <a:rPr sz="3300" b="1" spc="49" dirty="0">
                <a:solidFill>
                  <a:srgbClr val="C1822A"/>
                </a:solidFill>
                <a:latin typeface="Calibri Light"/>
                <a:cs typeface="Calibri Light"/>
              </a:rPr>
              <a:t>e</a:t>
            </a:r>
            <a:r>
              <a:rPr sz="3300" b="1" spc="15" dirty="0">
                <a:solidFill>
                  <a:srgbClr val="C1822A"/>
                </a:solidFill>
                <a:latin typeface="Calibri Light"/>
                <a:cs typeface="Calibri Light"/>
              </a:rPr>
              <a:t>a</a:t>
            </a:r>
            <a:r>
              <a:rPr sz="3300" b="1" spc="-15" dirty="0">
                <a:solidFill>
                  <a:srgbClr val="C1822A"/>
                </a:solidFill>
                <a:latin typeface="Calibri Light"/>
                <a:cs typeface="Calibri Light"/>
              </a:rPr>
              <a:t>r</a:t>
            </a:r>
            <a:r>
              <a:rPr sz="3300" b="1" spc="4" dirty="0">
                <a:solidFill>
                  <a:srgbClr val="C1822A"/>
                </a:solidFill>
                <a:latin typeface="Calibri Light"/>
                <a:cs typeface="Calibri Light"/>
              </a:rPr>
              <a:t>ly</a:t>
            </a:r>
            <a:endParaRPr sz="3300" b="1" dirty="0">
              <a:latin typeface="Calibri Light"/>
              <a:cs typeface="Calibri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C81515-F318-4733-B39C-EB6F69593B50}"/>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EE7FA31B-3129-42FA-B2A3-853984604A8C}"/>
              </a:ext>
            </a:extLst>
          </p:cNvPr>
          <p:cNvPicPr>
            <a:picLocks noChangeAspect="1"/>
          </p:cNvPicPr>
          <p:nvPr/>
        </p:nvPicPr>
        <p:blipFill rotWithShape="1">
          <a:blip r:embed="rId2"/>
          <a:srcRect l="11250" t="13333" r="6476" b="5556"/>
          <a:stretch/>
        </p:blipFill>
        <p:spPr>
          <a:xfrm>
            <a:off x="205418" y="681037"/>
            <a:ext cx="8733164" cy="4843035"/>
          </a:xfrm>
          <a:prstGeom prst="rect">
            <a:avLst/>
          </a:prstGeom>
        </p:spPr>
      </p:pic>
    </p:spTree>
    <p:extLst>
      <p:ext uri="{BB962C8B-B14F-4D97-AF65-F5344CB8AC3E}">
        <p14:creationId xmlns:p14="http://schemas.microsoft.com/office/powerpoint/2010/main" val="4068376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2417-BF09-4DB4-8D69-26CB848B55B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2581DAB-5438-4D9B-A11B-B33B23EB8C36}"/>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A67B97A0-43FE-4B6E-80F1-0E34467A0319}"/>
              </a:ext>
            </a:extLst>
          </p:cNvPr>
          <p:cNvPicPr>
            <a:picLocks noChangeAspect="1"/>
          </p:cNvPicPr>
          <p:nvPr/>
        </p:nvPicPr>
        <p:blipFill rotWithShape="1">
          <a:blip r:embed="rId2"/>
          <a:srcRect l="11251" t="14445" r="6249" b="6667"/>
          <a:stretch/>
        </p:blipFill>
        <p:spPr>
          <a:xfrm>
            <a:off x="165355" y="1028700"/>
            <a:ext cx="8635745" cy="4644984"/>
          </a:xfrm>
          <a:prstGeom prst="rect">
            <a:avLst/>
          </a:prstGeom>
        </p:spPr>
      </p:pic>
    </p:spTree>
    <p:extLst>
      <p:ext uri="{BB962C8B-B14F-4D97-AF65-F5344CB8AC3E}">
        <p14:creationId xmlns:p14="http://schemas.microsoft.com/office/powerpoint/2010/main" val="1832784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774306" y="907018"/>
            <a:ext cx="1221104" cy="182742"/>
          </a:xfrm>
          <a:prstGeom prst="rect">
            <a:avLst/>
          </a:prstGeom>
        </p:spPr>
        <p:txBody>
          <a:bodyPr vert="horz" wrap="square" lIns="0" tIns="9525" rIns="0" bIns="0" rtlCol="0">
            <a:spAutoFit/>
          </a:bodyPr>
          <a:lstStyle/>
          <a:p>
            <a:pPr marL="9525">
              <a:spcBef>
                <a:spcPts val="75"/>
              </a:spcBef>
            </a:pPr>
            <a:r>
              <a:rPr sz="1125" spc="56">
                <a:solidFill>
                  <a:srgbClr val="D0CECE"/>
                </a:solidFill>
                <a:latin typeface="Calibri"/>
                <a:cs typeface="Calibri"/>
              </a:rPr>
              <a:t>Refining</a:t>
            </a:r>
            <a:r>
              <a:rPr sz="1125" spc="150">
                <a:solidFill>
                  <a:srgbClr val="D0CECE"/>
                </a:solidFill>
                <a:latin typeface="Calibri"/>
                <a:cs typeface="Calibri"/>
              </a:rPr>
              <a:t> </a:t>
            </a:r>
            <a:r>
              <a:rPr sz="1125" spc="41">
                <a:solidFill>
                  <a:srgbClr val="D0CECE"/>
                </a:solidFill>
                <a:latin typeface="Calibri"/>
                <a:cs typeface="Calibri"/>
              </a:rPr>
              <a:t>Your</a:t>
            </a:r>
            <a:r>
              <a:rPr sz="1125" spc="68">
                <a:solidFill>
                  <a:srgbClr val="D0CECE"/>
                </a:solidFill>
                <a:latin typeface="Calibri"/>
                <a:cs typeface="Calibri"/>
              </a:rPr>
              <a:t> </a:t>
            </a:r>
            <a:r>
              <a:rPr sz="1125" spc="45">
                <a:solidFill>
                  <a:srgbClr val="D0CECE"/>
                </a:solidFill>
                <a:latin typeface="Calibri"/>
                <a:cs typeface="Calibri"/>
              </a:rPr>
              <a:t>Idea</a:t>
            </a:r>
            <a:endParaRPr sz="1125">
              <a:latin typeface="Calibri"/>
              <a:cs typeface="Calibri"/>
            </a:endParaRPr>
          </a:p>
        </p:txBody>
      </p:sp>
      <p:sp>
        <p:nvSpPr>
          <p:cNvPr id="3" name="object 3"/>
          <p:cNvSpPr txBox="1"/>
          <p:nvPr/>
        </p:nvSpPr>
        <p:spPr>
          <a:xfrm>
            <a:off x="1092231" y="2527030"/>
            <a:ext cx="2700338" cy="260232"/>
          </a:xfrm>
          <a:prstGeom prst="rect">
            <a:avLst/>
          </a:prstGeom>
        </p:spPr>
        <p:txBody>
          <a:bodyPr vert="horz" wrap="square" lIns="0" tIns="11906" rIns="0" bIns="0" rtlCol="0">
            <a:spAutoFit/>
          </a:bodyPr>
          <a:lstStyle/>
          <a:p>
            <a:pPr marL="9525">
              <a:spcBef>
                <a:spcPts val="94"/>
              </a:spcBef>
            </a:pPr>
            <a:r>
              <a:rPr sz="1613" spc="-11">
                <a:solidFill>
                  <a:srgbClr val="130F58"/>
                </a:solidFill>
                <a:latin typeface="Calibri"/>
                <a:cs typeface="Calibri"/>
              </a:rPr>
              <a:t>Remember:</a:t>
            </a:r>
            <a:r>
              <a:rPr sz="1613" spc="203">
                <a:solidFill>
                  <a:srgbClr val="130F58"/>
                </a:solidFill>
                <a:latin typeface="Calibri"/>
                <a:cs typeface="Calibri"/>
              </a:rPr>
              <a:t> </a:t>
            </a:r>
            <a:r>
              <a:rPr sz="1613">
                <a:solidFill>
                  <a:srgbClr val="130F58"/>
                </a:solidFill>
                <a:latin typeface="Calibri"/>
                <a:cs typeface="Calibri"/>
              </a:rPr>
              <a:t>Go</a:t>
            </a:r>
            <a:r>
              <a:rPr sz="1613" spc="64">
                <a:solidFill>
                  <a:srgbClr val="130F58"/>
                </a:solidFill>
                <a:latin typeface="Calibri"/>
                <a:cs typeface="Calibri"/>
              </a:rPr>
              <a:t> </a:t>
            </a:r>
            <a:r>
              <a:rPr sz="1613">
                <a:solidFill>
                  <a:srgbClr val="130F58"/>
                </a:solidFill>
                <a:latin typeface="Calibri"/>
                <a:cs typeface="Calibri"/>
              </a:rPr>
              <a:t>where</a:t>
            </a:r>
            <a:r>
              <a:rPr sz="1613" spc="53">
                <a:solidFill>
                  <a:srgbClr val="130F58"/>
                </a:solidFill>
                <a:latin typeface="Calibri"/>
                <a:cs typeface="Calibri"/>
              </a:rPr>
              <a:t> </a:t>
            </a:r>
            <a:r>
              <a:rPr sz="1613">
                <a:solidFill>
                  <a:srgbClr val="130F58"/>
                </a:solidFill>
                <a:latin typeface="Calibri"/>
                <a:cs typeface="Calibri"/>
              </a:rPr>
              <a:t>THEY</a:t>
            </a:r>
            <a:r>
              <a:rPr sz="1613" spc="75">
                <a:solidFill>
                  <a:srgbClr val="130F58"/>
                </a:solidFill>
                <a:latin typeface="Calibri"/>
                <a:cs typeface="Calibri"/>
              </a:rPr>
              <a:t> </a:t>
            </a:r>
            <a:r>
              <a:rPr sz="1613" spc="4">
                <a:solidFill>
                  <a:srgbClr val="130F58"/>
                </a:solidFill>
                <a:latin typeface="Calibri"/>
                <a:cs typeface="Calibri"/>
              </a:rPr>
              <a:t>are</a:t>
            </a:r>
            <a:endParaRPr sz="1613">
              <a:latin typeface="Calibri"/>
              <a:cs typeface="Calibri"/>
            </a:endParaRPr>
          </a:p>
        </p:txBody>
      </p:sp>
      <p:sp>
        <p:nvSpPr>
          <p:cNvPr id="4" name="object 4"/>
          <p:cNvSpPr txBox="1">
            <a:spLocks noGrp="1"/>
          </p:cNvSpPr>
          <p:nvPr>
            <p:ph type="title"/>
          </p:nvPr>
        </p:nvSpPr>
        <p:spPr>
          <a:xfrm>
            <a:off x="591366" y="1303964"/>
            <a:ext cx="7283776" cy="520335"/>
          </a:xfrm>
          <a:prstGeom prst="rect">
            <a:avLst/>
          </a:prstGeom>
        </p:spPr>
        <p:txBody>
          <a:bodyPr vert="horz" wrap="square" lIns="0" tIns="12383" rIns="0" bIns="0" rtlCol="0" anchor="ctr">
            <a:spAutoFit/>
          </a:bodyPr>
          <a:lstStyle/>
          <a:p>
            <a:pPr marL="9525">
              <a:lnSpc>
                <a:spcPct val="100000"/>
              </a:lnSpc>
              <a:spcBef>
                <a:spcPts val="98"/>
              </a:spcBef>
            </a:pPr>
            <a:r>
              <a:rPr b="1" spc="8" dirty="0">
                <a:solidFill>
                  <a:srgbClr val="C1822A"/>
                </a:solidFill>
                <a:latin typeface="Calibri"/>
                <a:cs typeface="Calibri"/>
              </a:rPr>
              <a:t>Or</a:t>
            </a:r>
            <a:r>
              <a:rPr b="1" spc="-30" dirty="0">
                <a:solidFill>
                  <a:srgbClr val="C1822A"/>
                </a:solidFill>
                <a:latin typeface="Calibri"/>
                <a:cs typeface="Calibri"/>
              </a:rPr>
              <a:t> </a:t>
            </a:r>
            <a:r>
              <a:rPr b="1" spc="19" dirty="0">
                <a:solidFill>
                  <a:srgbClr val="C1822A"/>
                </a:solidFill>
                <a:latin typeface="Calibri"/>
                <a:cs typeface="Calibri"/>
              </a:rPr>
              <a:t>use</a:t>
            </a:r>
            <a:r>
              <a:rPr b="1" spc="-127" dirty="0">
                <a:solidFill>
                  <a:srgbClr val="C1822A"/>
                </a:solidFill>
                <a:latin typeface="Calibri"/>
                <a:cs typeface="Calibri"/>
              </a:rPr>
              <a:t> </a:t>
            </a:r>
            <a:r>
              <a:rPr b="1" spc="11" dirty="0">
                <a:solidFill>
                  <a:srgbClr val="C1822A"/>
                </a:solidFill>
                <a:latin typeface="Calibri"/>
                <a:cs typeface="Calibri"/>
              </a:rPr>
              <a:t>other</a:t>
            </a:r>
            <a:r>
              <a:rPr b="1" spc="-90" dirty="0">
                <a:solidFill>
                  <a:srgbClr val="C1822A"/>
                </a:solidFill>
                <a:latin typeface="Calibri"/>
                <a:cs typeface="Calibri"/>
              </a:rPr>
              <a:t> </a:t>
            </a:r>
            <a:r>
              <a:rPr b="1" dirty="0">
                <a:solidFill>
                  <a:srgbClr val="C1822A"/>
                </a:solidFill>
                <a:latin typeface="Calibri"/>
                <a:cs typeface="Calibri"/>
              </a:rPr>
              <a:t>tools...</a:t>
            </a:r>
            <a:r>
              <a:rPr lang="en-US" b="1" dirty="0">
                <a:solidFill>
                  <a:srgbClr val="C1822A"/>
                </a:solidFill>
                <a:latin typeface="Calibri"/>
                <a:cs typeface="Calibri"/>
              </a:rPr>
              <a:t>to test click thru rates</a:t>
            </a:r>
            <a:endParaRPr dirty="0">
              <a:latin typeface="Calibri"/>
              <a:cs typeface="Calibri"/>
            </a:endParaRPr>
          </a:p>
        </p:txBody>
      </p:sp>
      <p:pic>
        <p:nvPicPr>
          <p:cNvPr id="5" name="object 5"/>
          <p:cNvPicPr/>
          <p:nvPr/>
        </p:nvPicPr>
        <p:blipFill>
          <a:blip r:embed="rId2" cstate="print"/>
          <a:stretch>
            <a:fillRect/>
          </a:stretch>
        </p:blipFill>
        <p:spPr>
          <a:xfrm>
            <a:off x="0" y="857250"/>
            <a:ext cx="2043112" cy="264319"/>
          </a:xfrm>
          <a:prstGeom prst="rect">
            <a:avLst/>
          </a:prstGeom>
        </p:spPr>
      </p:pic>
      <p:pic>
        <p:nvPicPr>
          <p:cNvPr id="7" name="object 7"/>
          <p:cNvPicPr/>
          <p:nvPr/>
        </p:nvPicPr>
        <p:blipFill>
          <a:blip r:embed="rId3" cstate="print"/>
          <a:stretch>
            <a:fillRect/>
          </a:stretch>
        </p:blipFill>
        <p:spPr>
          <a:xfrm>
            <a:off x="1107281" y="2907506"/>
            <a:ext cx="2828925" cy="1877448"/>
          </a:xfrm>
          <a:prstGeom prst="rect">
            <a:avLst/>
          </a:prstGeom>
        </p:spPr>
      </p:pic>
      <p:sp>
        <p:nvSpPr>
          <p:cNvPr id="8" name="object 8"/>
          <p:cNvSpPr txBox="1"/>
          <p:nvPr/>
        </p:nvSpPr>
        <p:spPr>
          <a:xfrm>
            <a:off x="4655058" y="2508075"/>
            <a:ext cx="3921443" cy="2443618"/>
          </a:xfrm>
          <a:prstGeom prst="rect">
            <a:avLst/>
          </a:prstGeom>
        </p:spPr>
        <p:txBody>
          <a:bodyPr vert="horz" wrap="square" lIns="0" tIns="9525" rIns="0" bIns="0" rtlCol="0">
            <a:spAutoFit/>
          </a:bodyPr>
          <a:lstStyle/>
          <a:p>
            <a:pPr marL="223838" marR="3810" indent="-214789">
              <a:lnSpc>
                <a:spcPct val="128699"/>
              </a:lnSpc>
              <a:spcBef>
                <a:spcPts val="75"/>
              </a:spcBef>
              <a:buFont typeface="Arial"/>
              <a:buChar char="•"/>
              <a:tabLst>
                <a:tab pos="223838" algn="l"/>
                <a:tab pos="224314" algn="l"/>
              </a:tabLst>
            </a:pPr>
            <a:r>
              <a:rPr sz="1350">
                <a:solidFill>
                  <a:srgbClr val="63635F"/>
                </a:solidFill>
                <a:latin typeface="Calibri"/>
                <a:cs typeface="Calibri"/>
              </a:rPr>
              <a:t>When </a:t>
            </a:r>
            <a:r>
              <a:rPr sz="1350" spc="11">
                <a:solidFill>
                  <a:srgbClr val="63635F"/>
                </a:solidFill>
                <a:latin typeface="Calibri"/>
                <a:cs typeface="Calibri"/>
              </a:rPr>
              <a:t>people</a:t>
            </a:r>
            <a:r>
              <a:rPr sz="1350" spc="-79">
                <a:solidFill>
                  <a:srgbClr val="63635F"/>
                </a:solidFill>
                <a:latin typeface="Calibri"/>
                <a:cs typeface="Calibri"/>
              </a:rPr>
              <a:t> </a:t>
            </a:r>
            <a:r>
              <a:rPr sz="1350" spc="-8">
                <a:solidFill>
                  <a:srgbClr val="63635F"/>
                </a:solidFill>
                <a:latin typeface="Calibri"/>
                <a:cs typeface="Calibri"/>
              </a:rPr>
              <a:t>search</a:t>
            </a:r>
            <a:r>
              <a:rPr sz="1350" spc="-4">
                <a:solidFill>
                  <a:srgbClr val="63635F"/>
                </a:solidFill>
                <a:latin typeface="Calibri"/>
                <a:cs typeface="Calibri"/>
              </a:rPr>
              <a:t> </a:t>
            </a:r>
            <a:r>
              <a:rPr sz="1350" spc="-23">
                <a:solidFill>
                  <a:srgbClr val="63635F"/>
                </a:solidFill>
                <a:latin typeface="Calibri"/>
                <a:cs typeface="Calibri"/>
              </a:rPr>
              <a:t>for</a:t>
            </a:r>
            <a:r>
              <a:rPr sz="1350" spc="68">
                <a:solidFill>
                  <a:srgbClr val="63635F"/>
                </a:solidFill>
                <a:latin typeface="Calibri"/>
                <a:cs typeface="Calibri"/>
              </a:rPr>
              <a:t> </a:t>
            </a:r>
            <a:r>
              <a:rPr sz="1350" spc="-4">
                <a:solidFill>
                  <a:srgbClr val="63635F"/>
                </a:solidFill>
                <a:latin typeface="Calibri"/>
                <a:cs typeface="Calibri"/>
              </a:rPr>
              <a:t>[words</a:t>
            </a:r>
            <a:r>
              <a:rPr sz="1350" spc="-45">
                <a:solidFill>
                  <a:srgbClr val="63635F"/>
                </a:solidFill>
                <a:latin typeface="Calibri"/>
                <a:cs typeface="Calibri"/>
              </a:rPr>
              <a:t> </a:t>
            </a:r>
            <a:r>
              <a:rPr sz="1350" spc="4">
                <a:solidFill>
                  <a:srgbClr val="63635F"/>
                </a:solidFill>
                <a:latin typeface="Calibri"/>
                <a:cs typeface="Calibri"/>
              </a:rPr>
              <a:t>you</a:t>
            </a:r>
            <a:r>
              <a:rPr sz="1350" spc="-60">
                <a:solidFill>
                  <a:srgbClr val="63635F"/>
                </a:solidFill>
                <a:latin typeface="Calibri"/>
                <a:cs typeface="Calibri"/>
              </a:rPr>
              <a:t> </a:t>
            </a:r>
            <a:r>
              <a:rPr sz="1350" spc="-4">
                <a:solidFill>
                  <a:srgbClr val="63635F"/>
                </a:solidFill>
                <a:latin typeface="Calibri"/>
                <a:cs typeface="Calibri"/>
              </a:rPr>
              <a:t>choose],</a:t>
            </a:r>
            <a:r>
              <a:rPr sz="1350" spc="34">
                <a:solidFill>
                  <a:srgbClr val="63635F"/>
                </a:solidFill>
                <a:latin typeface="Calibri"/>
                <a:cs typeface="Calibri"/>
              </a:rPr>
              <a:t> </a:t>
            </a:r>
            <a:r>
              <a:rPr sz="1350" spc="8">
                <a:solidFill>
                  <a:srgbClr val="63635F"/>
                </a:solidFill>
                <a:latin typeface="Calibri"/>
                <a:cs typeface="Calibri"/>
              </a:rPr>
              <a:t>your</a:t>
            </a:r>
            <a:r>
              <a:rPr sz="1350" spc="-45">
                <a:solidFill>
                  <a:srgbClr val="63635F"/>
                </a:solidFill>
                <a:latin typeface="Calibri"/>
                <a:cs typeface="Calibri"/>
              </a:rPr>
              <a:t> </a:t>
            </a:r>
            <a:r>
              <a:rPr sz="1350" spc="11">
                <a:solidFill>
                  <a:srgbClr val="63635F"/>
                </a:solidFill>
                <a:latin typeface="Calibri"/>
                <a:cs typeface="Calibri"/>
              </a:rPr>
              <a:t>ad </a:t>
            </a:r>
            <a:r>
              <a:rPr sz="1350" spc="-293">
                <a:solidFill>
                  <a:srgbClr val="63635F"/>
                </a:solidFill>
                <a:latin typeface="Calibri"/>
                <a:cs typeface="Calibri"/>
              </a:rPr>
              <a:t> </a:t>
            </a:r>
            <a:r>
              <a:rPr sz="1350" spc="-4">
                <a:solidFill>
                  <a:srgbClr val="63635F"/>
                </a:solidFill>
                <a:latin typeface="Calibri"/>
                <a:cs typeface="Calibri"/>
              </a:rPr>
              <a:t>comes</a:t>
            </a:r>
            <a:r>
              <a:rPr sz="1350" spc="8">
                <a:solidFill>
                  <a:srgbClr val="63635F"/>
                </a:solidFill>
                <a:latin typeface="Calibri"/>
                <a:cs typeface="Calibri"/>
              </a:rPr>
              <a:t> up</a:t>
            </a:r>
            <a:endParaRPr sz="1350">
              <a:latin typeface="Calibri"/>
              <a:cs typeface="Calibri"/>
            </a:endParaRPr>
          </a:p>
          <a:p>
            <a:pPr marL="223838" indent="-214789">
              <a:spcBef>
                <a:spcPts val="518"/>
              </a:spcBef>
              <a:buFont typeface="Arial"/>
              <a:buChar char="•"/>
              <a:tabLst>
                <a:tab pos="223838" algn="l"/>
                <a:tab pos="224314" algn="l"/>
              </a:tabLst>
            </a:pPr>
            <a:r>
              <a:rPr sz="1350" spc="-30">
                <a:solidFill>
                  <a:srgbClr val="63635F"/>
                </a:solidFill>
                <a:latin typeface="Calibri"/>
                <a:cs typeface="Calibri"/>
              </a:rPr>
              <a:t>You</a:t>
            </a:r>
            <a:r>
              <a:rPr sz="1350" spc="-8">
                <a:solidFill>
                  <a:srgbClr val="63635F"/>
                </a:solidFill>
                <a:latin typeface="Calibri"/>
                <a:cs typeface="Calibri"/>
              </a:rPr>
              <a:t> </a:t>
            </a:r>
            <a:r>
              <a:rPr sz="1350" spc="11">
                <a:solidFill>
                  <a:srgbClr val="63635F"/>
                </a:solidFill>
                <a:latin typeface="Calibri"/>
                <a:cs typeface="Calibri"/>
              </a:rPr>
              <a:t>pay</a:t>
            </a:r>
            <a:r>
              <a:rPr sz="1350" spc="-75">
                <a:solidFill>
                  <a:srgbClr val="63635F"/>
                </a:solidFill>
                <a:latin typeface="Calibri"/>
                <a:cs typeface="Calibri"/>
              </a:rPr>
              <a:t> </a:t>
            </a:r>
            <a:r>
              <a:rPr sz="1350" spc="-23">
                <a:solidFill>
                  <a:srgbClr val="63635F"/>
                </a:solidFill>
                <a:latin typeface="Calibri"/>
                <a:cs typeface="Calibri"/>
              </a:rPr>
              <a:t>for</a:t>
            </a:r>
            <a:r>
              <a:rPr sz="1350" spc="8">
                <a:solidFill>
                  <a:srgbClr val="63635F"/>
                </a:solidFill>
                <a:latin typeface="Calibri"/>
                <a:cs typeface="Calibri"/>
              </a:rPr>
              <a:t> </a:t>
            </a:r>
            <a:r>
              <a:rPr sz="1350">
                <a:solidFill>
                  <a:srgbClr val="63635F"/>
                </a:solidFill>
                <a:latin typeface="Calibri"/>
                <a:cs typeface="Calibri"/>
              </a:rPr>
              <a:t>results</a:t>
            </a:r>
            <a:r>
              <a:rPr sz="1350" spc="-49">
                <a:solidFill>
                  <a:srgbClr val="63635F"/>
                </a:solidFill>
                <a:latin typeface="Calibri"/>
                <a:cs typeface="Calibri"/>
              </a:rPr>
              <a:t> </a:t>
            </a:r>
            <a:r>
              <a:rPr sz="1350" spc="-4">
                <a:solidFill>
                  <a:srgbClr val="63635F"/>
                </a:solidFill>
                <a:latin typeface="Calibri"/>
                <a:cs typeface="Calibri"/>
              </a:rPr>
              <a:t>(clicks,</a:t>
            </a:r>
            <a:r>
              <a:rPr sz="1350" spc="30">
                <a:solidFill>
                  <a:srgbClr val="63635F"/>
                </a:solidFill>
                <a:latin typeface="Calibri"/>
                <a:cs typeface="Calibri"/>
              </a:rPr>
              <a:t> </a:t>
            </a:r>
            <a:r>
              <a:rPr sz="1350" spc="4">
                <a:solidFill>
                  <a:srgbClr val="63635F"/>
                </a:solidFill>
                <a:latin typeface="Calibri"/>
                <a:cs typeface="Calibri"/>
              </a:rPr>
              <a:t>calls)</a:t>
            </a:r>
            <a:endParaRPr sz="1350">
              <a:latin typeface="Calibri"/>
              <a:cs typeface="Calibri"/>
            </a:endParaRPr>
          </a:p>
          <a:p>
            <a:pPr marL="223838" indent="-214789">
              <a:spcBef>
                <a:spcPts val="465"/>
              </a:spcBef>
              <a:buFont typeface="Arial"/>
              <a:buChar char="•"/>
              <a:tabLst>
                <a:tab pos="223838" algn="l"/>
                <a:tab pos="224314" algn="l"/>
              </a:tabLst>
            </a:pPr>
            <a:r>
              <a:rPr sz="1350" spc="8">
                <a:solidFill>
                  <a:srgbClr val="63635F"/>
                </a:solidFill>
                <a:latin typeface="Calibri"/>
                <a:cs typeface="Calibri"/>
              </a:rPr>
              <a:t>D</a:t>
            </a:r>
            <a:r>
              <a:rPr sz="1350">
                <a:solidFill>
                  <a:srgbClr val="63635F"/>
                </a:solidFill>
                <a:latin typeface="Calibri"/>
                <a:cs typeface="Calibri"/>
              </a:rPr>
              <a:t>e</a:t>
            </a:r>
            <a:r>
              <a:rPr sz="1350" spc="19">
                <a:solidFill>
                  <a:srgbClr val="63635F"/>
                </a:solidFill>
                <a:latin typeface="Calibri"/>
                <a:cs typeface="Calibri"/>
              </a:rPr>
              <a:t>p</a:t>
            </a:r>
            <a:r>
              <a:rPr sz="1350">
                <a:solidFill>
                  <a:srgbClr val="63635F"/>
                </a:solidFill>
                <a:latin typeface="Calibri"/>
                <a:cs typeface="Calibri"/>
              </a:rPr>
              <a:t>e</a:t>
            </a:r>
            <a:r>
              <a:rPr sz="1350" spc="19">
                <a:solidFill>
                  <a:srgbClr val="63635F"/>
                </a:solidFill>
                <a:latin typeface="Calibri"/>
                <a:cs typeface="Calibri"/>
              </a:rPr>
              <a:t>nd</a:t>
            </a:r>
            <a:r>
              <a:rPr sz="1350" spc="26">
                <a:solidFill>
                  <a:srgbClr val="63635F"/>
                </a:solidFill>
                <a:latin typeface="Calibri"/>
                <a:cs typeface="Calibri"/>
              </a:rPr>
              <a:t>i</a:t>
            </a:r>
            <a:r>
              <a:rPr sz="1350" spc="19">
                <a:solidFill>
                  <a:srgbClr val="63635F"/>
                </a:solidFill>
                <a:latin typeface="Calibri"/>
                <a:cs typeface="Calibri"/>
              </a:rPr>
              <a:t>n</a:t>
            </a:r>
            <a:r>
              <a:rPr sz="1350">
                <a:solidFill>
                  <a:srgbClr val="63635F"/>
                </a:solidFill>
                <a:latin typeface="Calibri"/>
                <a:cs typeface="Calibri"/>
              </a:rPr>
              <a:t>g</a:t>
            </a:r>
            <a:r>
              <a:rPr sz="1350" spc="-101">
                <a:solidFill>
                  <a:srgbClr val="63635F"/>
                </a:solidFill>
                <a:latin typeface="Calibri"/>
                <a:cs typeface="Calibri"/>
              </a:rPr>
              <a:t> </a:t>
            </a:r>
            <a:r>
              <a:rPr sz="1350" spc="15">
                <a:solidFill>
                  <a:srgbClr val="63635F"/>
                </a:solidFill>
                <a:latin typeface="Calibri"/>
                <a:cs typeface="Calibri"/>
              </a:rPr>
              <a:t>o</a:t>
            </a:r>
            <a:r>
              <a:rPr sz="1350">
                <a:solidFill>
                  <a:srgbClr val="63635F"/>
                </a:solidFill>
                <a:latin typeface="Calibri"/>
                <a:cs typeface="Calibri"/>
              </a:rPr>
              <a:t>n</a:t>
            </a:r>
            <a:r>
              <a:rPr sz="1350" spc="-8">
                <a:solidFill>
                  <a:srgbClr val="63635F"/>
                </a:solidFill>
                <a:latin typeface="Calibri"/>
                <a:cs typeface="Calibri"/>
              </a:rPr>
              <a:t> </a:t>
            </a:r>
            <a:r>
              <a:rPr sz="1350" spc="4">
                <a:solidFill>
                  <a:srgbClr val="63635F"/>
                </a:solidFill>
                <a:latin typeface="Calibri"/>
                <a:cs typeface="Calibri"/>
              </a:rPr>
              <a:t>y</a:t>
            </a:r>
            <a:r>
              <a:rPr sz="1350" spc="15">
                <a:solidFill>
                  <a:srgbClr val="63635F"/>
                </a:solidFill>
                <a:latin typeface="Calibri"/>
                <a:cs typeface="Calibri"/>
              </a:rPr>
              <a:t>o</a:t>
            </a:r>
            <a:r>
              <a:rPr sz="1350" spc="19">
                <a:solidFill>
                  <a:srgbClr val="63635F"/>
                </a:solidFill>
                <a:latin typeface="Calibri"/>
                <a:cs typeface="Calibri"/>
              </a:rPr>
              <a:t>u</a:t>
            </a:r>
            <a:r>
              <a:rPr sz="1350">
                <a:solidFill>
                  <a:srgbClr val="63635F"/>
                </a:solidFill>
                <a:latin typeface="Calibri"/>
                <a:cs typeface="Calibri"/>
              </a:rPr>
              <a:t>r</a:t>
            </a:r>
            <a:r>
              <a:rPr sz="1350" spc="-105">
                <a:solidFill>
                  <a:srgbClr val="63635F"/>
                </a:solidFill>
                <a:latin typeface="Calibri"/>
                <a:cs typeface="Calibri"/>
              </a:rPr>
              <a:t> </a:t>
            </a:r>
            <a:r>
              <a:rPr sz="1350" spc="-26">
                <a:solidFill>
                  <a:srgbClr val="63635F"/>
                </a:solidFill>
                <a:latin typeface="Calibri"/>
                <a:cs typeface="Calibri"/>
              </a:rPr>
              <a:t>s</a:t>
            </a:r>
            <a:r>
              <a:rPr sz="1350">
                <a:solidFill>
                  <a:srgbClr val="63635F"/>
                </a:solidFill>
                <a:latin typeface="Calibri"/>
                <a:cs typeface="Calibri"/>
              </a:rPr>
              <a:t>e</a:t>
            </a:r>
            <a:r>
              <a:rPr sz="1350" spc="26">
                <a:solidFill>
                  <a:srgbClr val="63635F"/>
                </a:solidFill>
                <a:latin typeface="Calibri"/>
                <a:cs typeface="Calibri"/>
              </a:rPr>
              <a:t>a</a:t>
            </a:r>
            <a:r>
              <a:rPr sz="1350" spc="-23">
                <a:solidFill>
                  <a:srgbClr val="63635F"/>
                </a:solidFill>
                <a:latin typeface="Calibri"/>
                <a:cs typeface="Calibri"/>
              </a:rPr>
              <a:t>r</a:t>
            </a:r>
            <a:r>
              <a:rPr sz="1350" spc="-11">
                <a:solidFill>
                  <a:srgbClr val="63635F"/>
                </a:solidFill>
                <a:latin typeface="Calibri"/>
                <a:cs typeface="Calibri"/>
              </a:rPr>
              <a:t>c</a:t>
            </a:r>
            <a:r>
              <a:rPr sz="1350">
                <a:solidFill>
                  <a:srgbClr val="63635F"/>
                </a:solidFill>
                <a:latin typeface="Calibri"/>
                <a:cs typeface="Calibri"/>
              </a:rPr>
              <a:t>h</a:t>
            </a:r>
            <a:r>
              <a:rPr sz="1350" spc="49">
                <a:solidFill>
                  <a:srgbClr val="63635F"/>
                </a:solidFill>
                <a:latin typeface="Calibri"/>
                <a:cs typeface="Calibri"/>
              </a:rPr>
              <a:t> </a:t>
            </a:r>
            <a:r>
              <a:rPr sz="1350" spc="26">
                <a:solidFill>
                  <a:srgbClr val="63635F"/>
                </a:solidFill>
                <a:latin typeface="Calibri"/>
                <a:cs typeface="Calibri"/>
              </a:rPr>
              <a:t>i</a:t>
            </a:r>
            <a:r>
              <a:rPr sz="1350">
                <a:solidFill>
                  <a:srgbClr val="63635F"/>
                </a:solidFill>
                <a:latin typeface="Calibri"/>
                <a:cs typeface="Calibri"/>
              </a:rPr>
              <a:t>ts</a:t>
            </a:r>
            <a:r>
              <a:rPr sz="1350" spc="-53">
                <a:solidFill>
                  <a:srgbClr val="63635F"/>
                </a:solidFill>
                <a:latin typeface="Calibri"/>
                <a:cs typeface="Calibri"/>
              </a:rPr>
              <a:t> </a:t>
            </a:r>
            <a:r>
              <a:rPr sz="1350" spc="-11">
                <a:solidFill>
                  <a:srgbClr val="63635F"/>
                </a:solidFill>
                <a:latin typeface="Calibri"/>
                <a:cs typeface="Calibri"/>
              </a:rPr>
              <a:t>m</a:t>
            </a:r>
            <a:r>
              <a:rPr sz="1350" spc="15">
                <a:solidFill>
                  <a:srgbClr val="63635F"/>
                </a:solidFill>
                <a:latin typeface="Calibri"/>
                <a:cs typeface="Calibri"/>
              </a:rPr>
              <a:t>o</a:t>
            </a:r>
            <a:r>
              <a:rPr sz="1350" spc="-23">
                <a:solidFill>
                  <a:srgbClr val="63635F"/>
                </a:solidFill>
                <a:latin typeface="Calibri"/>
                <a:cs typeface="Calibri"/>
              </a:rPr>
              <a:t>r</a:t>
            </a:r>
            <a:r>
              <a:rPr sz="1350">
                <a:solidFill>
                  <a:srgbClr val="63635F"/>
                </a:solidFill>
                <a:latin typeface="Calibri"/>
                <a:cs typeface="Calibri"/>
              </a:rPr>
              <a:t>e</a:t>
            </a:r>
            <a:r>
              <a:rPr sz="1350" spc="-23">
                <a:solidFill>
                  <a:srgbClr val="63635F"/>
                </a:solidFill>
                <a:latin typeface="Calibri"/>
                <a:cs typeface="Calibri"/>
              </a:rPr>
              <a:t> </a:t>
            </a:r>
            <a:r>
              <a:rPr sz="1350" spc="15">
                <a:solidFill>
                  <a:srgbClr val="63635F"/>
                </a:solidFill>
                <a:latin typeface="Calibri"/>
                <a:cs typeface="Calibri"/>
              </a:rPr>
              <a:t>o</a:t>
            </a:r>
            <a:r>
              <a:rPr sz="1350">
                <a:solidFill>
                  <a:srgbClr val="63635F"/>
                </a:solidFill>
                <a:latin typeface="Calibri"/>
                <a:cs typeface="Calibri"/>
              </a:rPr>
              <a:t>r</a:t>
            </a:r>
            <a:r>
              <a:rPr sz="1350" spc="8">
                <a:solidFill>
                  <a:srgbClr val="63635F"/>
                </a:solidFill>
                <a:latin typeface="Calibri"/>
                <a:cs typeface="Calibri"/>
              </a:rPr>
              <a:t> </a:t>
            </a:r>
            <a:r>
              <a:rPr sz="1350" spc="26">
                <a:solidFill>
                  <a:srgbClr val="63635F"/>
                </a:solidFill>
                <a:latin typeface="Calibri"/>
                <a:cs typeface="Calibri"/>
              </a:rPr>
              <a:t>l</a:t>
            </a:r>
            <a:r>
              <a:rPr sz="1350">
                <a:solidFill>
                  <a:srgbClr val="63635F"/>
                </a:solidFill>
                <a:latin typeface="Calibri"/>
                <a:cs typeface="Calibri"/>
              </a:rPr>
              <a:t>e</a:t>
            </a:r>
            <a:r>
              <a:rPr sz="1350" spc="-23">
                <a:solidFill>
                  <a:srgbClr val="63635F"/>
                </a:solidFill>
                <a:latin typeface="Calibri"/>
                <a:cs typeface="Calibri"/>
              </a:rPr>
              <a:t>s</a:t>
            </a:r>
            <a:r>
              <a:rPr sz="1350">
                <a:solidFill>
                  <a:srgbClr val="63635F"/>
                </a:solidFill>
                <a:latin typeface="Calibri"/>
                <a:cs typeface="Calibri"/>
              </a:rPr>
              <a:t>s</a:t>
            </a:r>
            <a:r>
              <a:rPr sz="1350" spc="-49">
                <a:solidFill>
                  <a:srgbClr val="63635F"/>
                </a:solidFill>
                <a:latin typeface="Calibri"/>
                <a:cs typeface="Calibri"/>
              </a:rPr>
              <a:t> </a:t>
            </a:r>
            <a:r>
              <a:rPr sz="1350">
                <a:solidFill>
                  <a:srgbClr val="63635F"/>
                </a:solidFill>
                <a:latin typeface="Calibri"/>
                <a:cs typeface="Calibri"/>
              </a:rPr>
              <a:t>$</a:t>
            </a:r>
            <a:endParaRPr sz="1350">
              <a:latin typeface="Calibri"/>
              <a:cs typeface="Calibri"/>
            </a:endParaRPr>
          </a:p>
          <a:p>
            <a:pPr marL="223838" indent="-214789">
              <a:spcBef>
                <a:spcPts val="465"/>
              </a:spcBef>
              <a:buFont typeface="Arial"/>
              <a:buChar char="•"/>
              <a:tabLst>
                <a:tab pos="223838" algn="l"/>
                <a:tab pos="224314" algn="l"/>
              </a:tabLst>
            </a:pPr>
            <a:r>
              <a:rPr sz="1350" spc="-30">
                <a:solidFill>
                  <a:srgbClr val="63635F"/>
                </a:solidFill>
                <a:latin typeface="Calibri"/>
                <a:cs typeface="Calibri"/>
              </a:rPr>
              <a:t>You</a:t>
            </a:r>
            <a:r>
              <a:rPr sz="1350" spc="-8">
                <a:solidFill>
                  <a:srgbClr val="63635F"/>
                </a:solidFill>
                <a:latin typeface="Calibri"/>
                <a:cs typeface="Calibri"/>
              </a:rPr>
              <a:t> </a:t>
            </a:r>
            <a:r>
              <a:rPr sz="1350" spc="-4">
                <a:solidFill>
                  <a:srgbClr val="63635F"/>
                </a:solidFill>
                <a:latin typeface="Calibri"/>
                <a:cs typeface="Calibri"/>
              </a:rPr>
              <a:t>target</a:t>
            </a:r>
            <a:r>
              <a:rPr sz="1350" spc="-79">
                <a:solidFill>
                  <a:srgbClr val="63635F"/>
                </a:solidFill>
                <a:latin typeface="Calibri"/>
                <a:cs typeface="Calibri"/>
              </a:rPr>
              <a:t> </a:t>
            </a:r>
            <a:r>
              <a:rPr sz="1350" spc="8">
                <a:solidFill>
                  <a:srgbClr val="63635F"/>
                </a:solidFill>
                <a:latin typeface="Calibri"/>
                <a:cs typeface="Calibri"/>
              </a:rPr>
              <a:t>by</a:t>
            </a:r>
            <a:r>
              <a:rPr sz="1350" spc="-15">
                <a:solidFill>
                  <a:srgbClr val="63635F"/>
                </a:solidFill>
                <a:latin typeface="Calibri"/>
                <a:cs typeface="Calibri"/>
              </a:rPr>
              <a:t> </a:t>
            </a:r>
            <a:r>
              <a:rPr sz="1350">
                <a:solidFill>
                  <a:srgbClr val="63635F"/>
                </a:solidFill>
                <a:latin typeface="Calibri"/>
                <a:cs typeface="Calibri"/>
              </a:rPr>
              <a:t>geography</a:t>
            </a:r>
            <a:r>
              <a:rPr sz="1350" spc="-75">
                <a:solidFill>
                  <a:srgbClr val="63635F"/>
                </a:solidFill>
                <a:latin typeface="Calibri"/>
                <a:cs typeface="Calibri"/>
              </a:rPr>
              <a:t> </a:t>
            </a:r>
            <a:r>
              <a:rPr sz="1350" spc="-4">
                <a:solidFill>
                  <a:srgbClr val="63635F"/>
                </a:solidFill>
                <a:latin typeface="Calibri"/>
                <a:cs typeface="Calibri"/>
              </a:rPr>
              <a:t>(or</a:t>
            </a:r>
            <a:r>
              <a:rPr sz="1350" spc="11">
                <a:solidFill>
                  <a:srgbClr val="63635F"/>
                </a:solidFill>
                <a:latin typeface="Calibri"/>
                <a:cs typeface="Calibri"/>
              </a:rPr>
              <a:t> </a:t>
            </a:r>
            <a:r>
              <a:rPr sz="1350" spc="4">
                <a:solidFill>
                  <a:srgbClr val="63635F"/>
                </a:solidFill>
                <a:latin typeface="Calibri"/>
                <a:cs typeface="Calibri"/>
              </a:rPr>
              <a:t>worldwide)</a:t>
            </a:r>
            <a:endParaRPr sz="1350">
              <a:latin typeface="Calibri"/>
              <a:cs typeface="Calibri"/>
            </a:endParaRPr>
          </a:p>
          <a:p>
            <a:pPr marL="223838" indent="-214789">
              <a:spcBef>
                <a:spcPts val="521"/>
              </a:spcBef>
              <a:buFont typeface="Arial"/>
              <a:buChar char="•"/>
              <a:tabLst>
                <a:tab pos="223838" algn="l"/>
                <a:tab pos="224314" algn="l"/>
              </a:tabLst>
            </a:pPr>
            <a:r>
              <a:rPr sz="1350" spc="-30">
                <a:solidFill>
                  <a:srgbClr val="63635F"/>
                </a:solidFill>
                <a:latin typeface="Calibri"/>
                <a:cs typeface="Calibri"/>
              </a:rPr>
              <a:t>You</a:t>
            </a:r>
            <a:r>
              <a:rPr sz="1350" spc="-11">
                <a:solidFill>
                  <a:srgbClr val="63635F"/>
                </a:solidFill>
                <a:latin typeface="Calibri"/>
                <a:cs typeface="Calibri"/>
              </a:rPr>
              <a:t> set</a:t>
            </a:r>
            <a:r>
              <a:rPr sz="1350" spc="-30">
                <a:solidFill>
                  <a:srgbClr val="63635F"/>
                </a:solidFill>
                <a:latin typeface="Calibri"/>
                <a:cs typeface="Calibri"/>
              </a:rPr>
              <a:t> </a:t>
            </a:r>
            <a:r>
              <a:rPr sz="1350">
                <a:solidFill>
                  <a:srgbClr val="63635F"/>
                </a:solidFill>
                <a:latin typeface="Calibri"/>
                <a:cs typeface="Calibri"/>
              </a:rPr>
              <a:t>a </a:t>
            </a:r>
            <a:r>
              <a:rPr sz="1350" spc="4">
                <a:solidFill>
                  <a:srgbClr val="63635F"/>
                </a:solidFill>
                <a:latin typeface="Calibri"/>
                <a:cs typeface="Calibri"/>
              </a:rPr>
              <a:t>budget</a:t>
            </a:r>
            <a:r>
              <a:rPr sz="1350" spc="-30">
                <a:solidFill>
                  <a:srgbClr val="63635F"/>
                </a:solidFill>
                <a:latin typeface="Calibri"/>
                <a:cs typeface="Calibri"/>
              </a:rPr>
              <a:t> </a:t>
            </a:r>
            <a:r>
              <a:rPr sz="1350" spc="8">
                <a:solidFill>
                  <a:srgbClr val="63635F"/>
                </a:solidFill>
                <a:latin typeface="Calibri"/>
                <a:cs typeface="Calibri"/>
              </a:rPr>
              <a:t>cap,</a:t>
            </a:r>
            <a:r>
              <a:rPr sz="1350" spc="-26">
                <a:solidFill>
                  <a:srgbClr val="63635F"/>
                </a:solidFill>
                <a:latin typeface="Calibri"/>
                <a:cs typeface="Calibri"/>
              </a:rPr>
              <a:t> </a:t>
            </a:r>
            <a:r>
              <a:rPr sz="1350" spc="4">
                <a:solidFill>
                  <a:srgbClr val="63635F"/>
                </a:solidFill>
                <a:latin typeface="Calibri"/>
                <a:cs typeface="Calibri"/>
              </a:rPr>
              <a:t>can</a:t>
            </a:r>
            <a:r>
              <a:rPr sz="1350" spc="-68">
                <a:solidFill>
                  <a:srgbClr val="63635F"/>
                </a:solidFill>
                <a:latin typeface="Calibri"/>
                <a:cs typeface="Calibri"/>
              </a:rPr>
              <a:t> </a:t>
            </a:r>
            <a:r>
              <a:rPr sz="1350" spc="8">
                <a:solidFill>
                  <a:srgbClr val="63635F"/>
                </a:solidFill>
                <a:latin typeface="Calibri"/>
                <a:cs typeface="Calibri"/>
              </a:rPr>
              <a:t>pause</a:t>
            </a:r>
            <a:r>
              <a:rPr sz="1350" spc="-23">
                <a:solidFill>
                  <a:srgbClr val="63635F"/>
                </a:solidFill>
                <a:latin typeface="Calibri"/>
                <a:cs typeface="Calibri"/>
              </a:rPr>
              <a:t> </a:t>
            </a:r>
            <a:r>
              <a:rPr sz="1350" spc="8">
                <a:solidFill>
                  <a:srgbClr val="63635F"/>
                </a:solidFill>
                <a:latin typeface="Calibri"/>
                <a:cs typeface="Calibri"/>
              </a:rPr>
              <a:t>anytime</a:t>
            </a:r>
            <a:endParaRPr sz="1350">
              <a:latin typeface="Calibri"/>
              <a:cs typeface="Calibri"/>
            </a:endParaRPr>
          </a:p>
          <a:p>
            <a:pPr marL="223838" marR="48577" indent="-214789">
              <a:lnSpc>
                <a:spcPts val="2085"/>
              </a:lnSpc>
              <a:spcBef>
                <a:spcPts val="143"/>
              </a:spcBef>
              <a:buFont typeface="Arial"/>
              <a:buChar char="•"/>
              <a:tabLst>
                <a:tab pos="223838" algn="l"/>
                <a:tab pos="224314" algn="l"/>
              </a:tabLst>
            </a:pPr>
            <a:r>
              <a:rPr sz="1350" spc="-98">
                <a:solidFill>
                  <a:srgbClr val="63635F"/>
                </a:solidFill>
                <a:latin typeface="Calibri"/>
                <a:cs typeface="Calibri"/>
              </a:rPr>
              <a:t>Y</a:t>
            </a:r>
            <a:r>
              <a:rPr sz="1350" spc="15">
                <a:solidFill>
                  <a:srgbClr val="63635F"/>
                </a:solidFill>
                <a:latin typeface="Calibri"/>
                <a:cs typeface="Calibri"/>
              </a:rPr>
              <a:t>o</a:t>
            </a:r>
            <a:r>
              <a:rPr sz="1350">
                <a:solidFill>
                  <a:srgbClr val="63635F"/>
                </a:solidFill>
                <a:latin typeface="Calibri"/>
                <a:cs typeface="Calibri"/>
              </a:rPr>
              <a:t>u</a:t>
            </a:r>
            <a:r>
              <a:rPr sz="1350" spc="-8">
                <a:solidFill>
                  <a:srgbClr val="63635F"/>
                </a:solidFill>
                <a:latin typeface="Calibri"/>
                <a:cs typeface="Calibri"/>
              </a:rPr>
              <a:t> </a:t>
            </a:r>
            <a:r>
              <a:rPr sz="1350" spc="19">
                <a:solidFill>
                  <a:srgbClr val="63635F"/>
                </a:solidFill>
                <a:latin typeface="Calibri"/>
                <a:cs typeface="Calibri"/>
              </a:rPr>
              <a:t>d</a:t>
            </a:r>
            <a:r>
              <a:rPr sz="1350" spc="15">
                <a:solidFill>
                  <a:srgbClr val="63635F"/>
                </a:solidFill>
                <a:latin typeface="Calibri"/>
                <a:cs typeface="Calibri"/>
              </a:rPr>
              <a:t>o</a:t>
            </a:r>
            <a:r>
              <a:rPr sz="1350" spc="19">
                <a:solidFill>
                  <a:srgbClr val="63635F"/>
                </a:solidFill>
                <a:latin typeface="Calibri"/>
                <a:cs typeface="Calibri"/>
              </a:rPr>
              <a:t>n</a:t>
            </a:r>
            <a:r>
              <a:rPr sz="1350">
                <a:solidFill>
                  <a:srgbClr val="63635F"/>
                </a:solidFill>
                <a:latin typeface="Calibri"/>
                <a:cs typeface="Calibri"/>
              </a:rPr>
              <a:t>’t</a:t>
            </a:r>
            <a:r>
              <a:rPr sz="1350" spc="-83">
                <a:solidFill>
                  <a:srgbClr val="63635F"/>
                </a:solidFill>
                <a:latin typeface="Calibri"/>
                <a:cs typeface="Calibri"/>
              </a:rPr>
              <a:t> </a:t>
            </a:r>
            <a:r>
              <a:rPr sz="1350" spc="19">
                <a:solidFill>
                  <a:srgbClr val="63635F"/>
                </a:solidFill>
                <a:latin typeface="Calibri"/>
                <a:cs typeface="Calibri"/>
              </a:rPr>
              <a:t>n</a:t>
            </a:r>
            <a:r>
              <a:rPr sz="1350">
                <a:solidFill>
                  <a:srgbClr val="63635F"/>
                </a:solidFill>
                <a:latin typeface="Calibri"/>
                <a:cs typeface="Calibri"/>
              </a:rPr>
              <a:t>eed to</a:t>
            </a:r>
            <a:r>
              <a:rPr sz="1350" spc="-11">
                <a:solidFill>
                  <a:srgbClr val="63635F"/>
                </a:solidFill>
                <a:latin typeface="Calibri"/>
                <a:cs typeface="Calibri"/>
              </a:rPr>
              <a:t> </a:t>
            </a:r>
            <a:r>
              <a:rPr sz="1350" spc="19">
                <a:solidFill>
                  <a:srgbClr val="63635F"/>
                </a:solidFill>
                <a:latin typeface="Calibri"/>
                <a:cs typeface="Calibri"/>
              </a:rPr>
              <a:t>h</a:t>
            </a:r>
            <a:r>
              <a:rPr sz="1350" spc="23">
                <a:solidFill>
                  <a:srgbClr val="63635F"/>
                </a:solidFill>
                <a:latin typeface="Calibri"/>
                <a:cs typeface="Calibri"/>
              </a:rPr>
              <a:t>a</a:t>
            </a:r>
            <a:r>
              <a:rPr sz="1350" spc="4">
                <a:solidFill>
                  <a:srgbClr val="63635F"/>
                </a:solidFill>
                <a:latin typeface="Calibri"/>
                <a:cs typeface="Calibri"/>
              </a:rPr>
              <a:t>v</a:t>
            </a:r>
            <a:r>
              <a:rPr sz="1350">
                <a:solidFill>
                  <a:srgbClr val="63635F"/>
                </a:solidFill>
                <a:latin typeface="Calibri"/>
                <a:cs typeface="Calibri"/>
              </a:rPr>
              <a:t>e</a:t>
            </a:r>
            <a:r>
              <a:rPr sz="1350" spc="-79">
                <a:solidFill>
                  <a:srgbClr val="63635F"/>
                </a:solidFill>
                <a:latin typeface="Calibri"/>
                <a:cs typeface="Calibri"/>
              </a:rPr>
              <a:t> </a:t>
            </a:r>
            <a:r>
              <a:rPr sz="1350" spc="26">
                <a:solidFill>
                  <a:srgbClr val="63635F"/>
                </a:solidFill>
                <a:latin typeface="Calibri"/>
                <a:cs typeface="Calibri"/>
              </a:rPr>
              <a:t>l</a:t>
            </a:r>
            <a:r>
              <a:rPr sz="1350" spc="23">
                <a:solidFill>
                  <a:srgbClr val="63635F"/>
                </a:solidFill>
                <a:latin typeface="Calibri"/>
                <a:cs typeface="Calibri"/>
              </a:rPr>
              <a:t>a</a:t>
            </a:r>
            <a:r>
              <a:rPr sz="1350" spc="19">
                <a:solidFill>
                  <a:srgbClr val="63635F"/>
                </a:solidFill>
                <a:latin typeface="Calibri"/>
                <a:cs typeface="Calibri"/>
              </a:rPr>
              <a:t>un</a:t>
            </a:r>
            <a:r>
              <a:rPr sz="1350" spc="-11">
                <a:solidFill>
                  <a:srgbClr val="63635F"/>
                </a:solidFill>
                <a:latin typeface="Calibri"/>
                <a:cs typeface="Calibri"/>
              </a:rPr>
              <a:t>c</a:t>
            </a:r>
            <a:r>
              <a:rPr sz="1350" spc="19">
                <a:solidFill>
                  <a:srgbClr val="63635F"/>
                </a:solidFill>
                <a:latin typeface="Calibri"/>
                <a:cs typeface="Calibri"/>
              </a:rPr>
              <a:t>h</a:t>
            </a:r>
            <a:r>
              <a:rPr sz="1350">
                <a:solidFill>
                  <a:srgbClr val="63635F"/>
                </a:solidFill>
                <a:latin typeface="Calibri"/>
                <a:cs typeface="Calibri"/>
              </a:rPr>
              <a:t>ed</a:t>
            </a:r>
            <a:r>
              <a:rPr sz="1350" spc="-116">
                <a:solidFill>
                  <a:srgbClr val="63635F"/>
                </a:solidFill>
                <a:latin typeface="Calibri"/>
                <a:cs typeface="Calibri"/>
              </a:rPr>
              <a:t> </a:t>
            </a:r>
            <a:r>
              <a:rPr sz="1350" spc="23">
                <a:solidFill>
                  <a:srgbClr val="63635F"/>
                </a:solidFill>
                <a:latin typeface="Calibri"/>
                <a:cs typeface="Calibri"/>
              </a:rPr>
              <a:t>a</a:t>
            </a:r>
            <a:r>
              <a:rPr sz="1350" spc="19">
                <a:solidFill>
                  <a:srgbClr val="63635F"/>
                </a:solidFill>
                <a:latin typeface="Calibri"/>
                <a:cs typeface="Calibri"/>
              </a:rPr>
              <a:t>n</a:t>
            </a:r>
            <a:r>
              <a:rPr sz="1350" spc="4">
                <a:solidFill>
                  <a:srgbClr val="63635F"/>
                </a:solidFill>
                <a:latin typeface="Calibri"/>
                <a:cs typeface="Calibri"/>
              </a:rPr>
              <a:t>y</a:t>
            </a:r>
            <a:r>
              <a:rPr sz="1350">
                <a:solidFill>
                  <a:srgbClr val="63635F"/>
                </a:solidFill>
                <a:latin typeface="Calibri"/>
                <a:cs typeface="Calibri"/>
              </a:rPr>
              <a:t>t</a:t>
            </a:r>
            <a:r>
              <a:rPr sz="1350" spc="15">
                <a:solidFill>
                  <a:srgbClr val="63635F"/>
                </a:solidFill>
                <a:latin typeface="Calibri"/>
                <a:cs typeface="Calibri"/>
              </a:rPr>
              <a:t>h</a:t>
            </a:r>
            <a:r>
              <a:rPr sz="1350" spc="26">
                <a:solidFill>
                  <a:srgbClr val="63635F"/>
                </a:solidFill>
                <a:latin typeface="Calibri"/>
                <a:cs typeface="Calibri"/>
              </a:rPr>
              <a:t>i</a:t>
            </a:r>
            <a:r>
              <a:rPr sz="1350" spc="19">
                <a:solidFill>
                  <a:srgbClr val="63635F"/>
                </a:solidFill>
                <a:latin typeface="Calibri"/>
                <a:cs typeface="Calibri"/>
              </a:rPr>
              <a:t>n</a:t>
            </a:r>
            <a:r>
              <a:rPr sz="1350" spc="23">
                <a:solidFill>
                  <a:srgbClr val="63635F"/>
                </a:solidFill>
                <a:latin typeface="Calibri"/>
                <a:cs typeface="Calibri"/>
              </a:rPr>
              <a:t>g</a:t>
            </a:r>
            <a:r>
              <a:rPr sz="1350" spc="11">
                <a:solidFill>
                  <a:srgbClr val="63635F"/>
                </a:solidFill>
                <a:latin typeface="Calibri"/>
                <a:cs typeface="Calibri"/>
              </a:rPr>
              <a:t>—</a:t>
            </a:r>
            <a:r>
              <a:rPr sz="1350" spc="4">
                <a:solidFill>
                  <a:srgbClr val="63635F"/>
                </a:solidFill>
                <a:latin typeface="Calibri"/>
                <a:cs typeface="Calibri"/>
              </a:rPr>
              <a:t>y</a:t>
            </a:r>
            <a:r>
              <a:rPr sz="1350" spc="15">
                <a:solidFill>
                  <a:srgbClr val="63635F"/>
                </a:solidFill>
                <a:latin typeface="Calibri"/>
                <a:cs typeface="Calibri"/>
              </a:rPr>
              <a:t>o</a:t>
            </a:r>
            <a:r>
              <a:rPr sz="1350">
                <a:solidFill>
                  <a:srgbClr val="63635F"/>
                </a:solidFill>
                <a:latin typeface="Calibri"/>
                <a:cs typeface="Calibri"/>
              </a:rPr>
              <a:t>u</a:t>
            </a:r>
            <a:r>
              <a:rPr sz="1350" spc="-120">
                <a:solidFill>
                  <a:srgbClr val="63635F"/>
                </a:solidFill>
                <a:latin typeface="Calibri"/>
                <a:cs typeface="Calibri"/>
              </a:rPr>
              <a:t> </a:t>
            </a:r>
            <a:r>
              <a:rPr sz="1350" spc="-11">
                <a:solidFill>
                  <a:srgbClr val="63635F"/>
                </a:solidFill>
                <a:latin typeface="Calibri"/>
                <a:cs typeface="Calibri"/>
              </a:rPr>
              <a:t>c</a:t>
            </a:r>
            <a:r>
              <a:rPr sz="1350" spc="23">
                <a:solidFill>
                  <a:srgbClr val="63635F"/>
                </a:solidFill>
                <a:latin typeface="Calibri"/>
                <a:cs typeface="Calibri"/>
              </a:rPr>
              <a:t>a</a:t>
            </a:r>
            <a:r>
              <a:rPr sz="1350">
                <a:solidFill>
                  <a:srgbClr val="63635F"/>
                </a:solidFill>
                <a:latin typeface="Calibri"/>
                <a:cs typeface="Calibri"/>
              </a:rPr>
              <a:t>n  direct</a:t>
            </a:r>
            <a:r>
              <a:rPr sz="1350" spc="-30">
                <a:solidFill>
                  <a:srgbClr val="63635F"/>
                </a:solidFill>
                <a:latin typeface="Calibri"/>
                <a:cs typeface="Calibri"/>
              </a:rPr>
              <a:t> </a:t>
            </a:r>
            <a:r>
              <a:rPr sz="1350" spc="11">
                <a:solidFill>
                  <a:srgbClr val="63635F"/>
                </a:solidFill>
                <a:latin typeface="Calibri"/>
                <a:cs typeface="Calibri"/>
              </a:rPr>
              <a:t>people</a:t>
            </a:r>
            <a:r>
              <a:rPr sz="1350" spc="-79">
                <a:solidFill>
                  <a:srgbClr val="63635F"/>
                </a:solidFill>
                <a:latin typeface="Calibri"/>
                <a:cs typeface="Calibri"/>
              </a:rPr>
              <a:t> </a:t>
            </a:r>
            <a:r>
              <a:rPr sz="1350">
                <a:solidFill>
                  <a:srgbClr val="63635F"/>
                </a:solidFill>
                <a:latin typeface="Calibri"/>
                <a:cs typeface="Calibri"/>
              </a:rPr>
              <a:t>to</a:t>
            </a:r>
            <a:r>
              <a:rPr sz="1350" spc="-11">
                <a:solidFill>
                  <a:srgbClr val="63635F"/>
                </a:solidFill>
                <a:latin typeface="Calibri"/>
                <a:cs typeface="Calibri"/>
              </a:rPr>
              <a:t> </a:t>
            </a:r>
            <a:r>
              <a:rPr sz="1350">
                <a:solidFill>
                  <a:srgbClr val="63635F"/>
                </a:solidFill>
                <a:latin typeface="Calibri"/>
                <a:cs typeface="Calibri"/>
              </a:rPr>
              <a:t>a splash</a:t>
            </a:r>
            <a:r>
              <a:rPr sz="1350" spc="-64">
                <a:solidFill>
                  <a:srgbClr val="63635F"/>
                </a:solidFill>
                <a:latin typeface="Calibri"/>
                <a:cs typeface="Calibri"/>
              </a:rPr>
              <a:t> </a:t>
            </a:r>
            <a:r>
              <a:rPr sz="1350" spc="4">
                <a:solidFill>
                  <a:srgbClr val="63635F"/>
                </a:solidFill>
                <a:latin typeface="Calibri"/>
                <a:cs typeface="Calibri"/>
              </a:rPr>
              <a:t>page</a:t>
            </a:r>
            <a:r>
              <a:rPr sz="1350" spc="-23">
                <a:solidFill>
                  <a:srgbClr val="63635F"/>
                </a:solidFill>
                <a:latin typeface="Calibri"/>
                <a:cs typeface="Calibri"/>
              </a:rPr>
              <a:t> </a:t>
            </a:r>
            <a:r>
              <a:rPr sz="1350" spc="4">
                <a:solidFill>
                  <a:srgbClr val="63635F"/>
                </a:solidFill>
                <a:latin typeface="Calibri"/>
                <a:cs typeface="Calibri"/>
              </a:rPr>
              <a:t>with</a:t>
            </a:r>
            <a:r>
              <a:rPr sz="1350" spc="-8">
                <a:solidFill>
                  <a:srgbClr val="63635F"/>
                </a:solidFill>
                <a:latin typeface="Calibri"/>
                <a:cs typeface="Calibri"/>
              </a:rPr>
              <a:t> </a:t>
            </a:r>
            <a:r>
              <a:rPr sz="1350">
                <a:solidFill>
                  <a:srgbClr val="63635F"/>
                </a:solidFill>
                <a:latin typeface="Calibri"/>
                <a:cs typeface="Calibri"/>
              </a:rPr>
              <a:t>a </a:t>
            </a:r>
            <a:r>
              <a:rPr sz="1350" spc="8">
                <a:solidFill>
                  <a:srgbClr val="63635F"/>
                </a:solidFill>
                <a:latin typeface="Calibri"/>
                <a:cs typeface="Calibri"/>
              </a:rPr>
              <a:t>waitlist</a:t>
            </a:r>
            <a:endParaRPr sz="1350">
              <a:latin typeface="Calibri"/>
              <a:cs typeface="Calibri"/>
            </a:endParaRPr>
          </a:p>
          <a:p>
            <a:pPr marL="223838" indent="-214789">
              <a:spcBef>
                <a:spcPts val="375"/>
              </a:spcBef>
              <a:buFont typeface="Arial"/>
              <a:buChar char="•"/>
              <a:tabLst>
                <a:tab pos="223838" algn="l"/>
                <a:tab pos="224314" algn="l"/>
              </a:tabLst>
            </a:pPr>
            <a:r>
              <a:rPr sz="1350">
                <a:solidFill>
                  <a:srgbClr val="63635F"/>
                </a:solidFill>
                <a:latin typeface="Calibri"/>
                <a:cs typeface="Calibri"/>
              </a:rPr>
              <a:t>Lots</a:t>
            </a:r>
            <a:r>
              <a:rPr sz="1350" spc="-15">
                <a:solidFill>
                  <a:srgbClr val="63635F"/>
                </a:solidFill>
                <a:latin typeface="Calibri"/>
                <a:cs typeface="Calibri"/>
              </a:rPr>
              <a:t> </a:t>
            </a:r>
            <a:r>
              <a:rPr sz="1350" spc="8">
                <a:solidFill>
                  <a:srgbClr val="63635F"/>
                </a:solidFill>
                <a:latin typeface="Calibri"/>
                <a:cs typeface="Calibri"/>
              </a:rPr>
              <a:t>of</a:t>
            </a:r>
            <a:r>
              <a:rPr sz="1350" spc="-56">
                <a:solidFill>
                  <a:srgbClr val="63635F"/>
                </a:solidFill>
                <a:latin typeface="Calibri"/>
                <a:cs typeface="Calibri"/>
              </a:rPr>
              <a:t> </a:t>
            </a:r>
            <a:r>
              <a:rPr sz="1350" spc="11">
                <a:solidFill>
                  <a:srgbClr val="63635F"/>
                </a:solidFill>
                <a:latin typeface="Calibri"/>
                <a:cs typeface="Calibri"/>
              </a:rPr>
              <a:t>analytics</a:t>
            </a:r>
            <a:endParaRPr sz="1350">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774306" y="907018"/>
            <a:ext cx="1221104" cy="182742"/>
          </a:xfrm>
          <a:prstGeom prst="rect">
            <a:avLst/>
          </a:prstGeom>
        </p:spPr>
        <p:txBody>
          <a:bodyPr vert="horz" wrap="square" lIns="0" tIns="9525" rIns="0" bIns="0" rtlCol="0">
            <a:spAutoFit/>
          </a:bodyPr>
          <a:lstStyle/>
          <a:p>
            <a:pPr marL="9525">
              <a:spcBef>
                <a:spcPts val="75"/>
              </a:spcBef>
            </a:pPr>
            <a:r>
              <a:rPr sz="1125" spc="56">
                <a:solidFill>
                  <a:srgbClr val="D0CECE"/>
                </a:solidFill>
                <a:latin typeface="Calibri"/>
                <a:cs typeface="Calibri"/>
              </a:rPr>
              <a:t>Refining</a:t>
            </a:r>
            <a:r>
              <a:rPr sz="1125" spc="150">
                <a:solidFill>
                  <a:srgbClr val="D0CECE"/>
                </a:solidFill>
                <a:latin typeface="Calibri"/>
                <a:cs typeface="Calibri"/>
              </a:rPr>
              <a:t> </a:t>
            </a:r>
            <a:r>
              <a:rPr sz="1125" spc="41">
                <a:solidFill>
                  <a:srgbClr val="D0CECE"/>
                </a:solidFill>
                <a:latin typeface="Calibri"/>
                <a:cs typeface="Calibri"/>
              </a:rPr>
              <a:t>Your</a:t>
            </a:r>
            <a:r>
              <a:rPr sz="1125" spc="68">
                <a:solidFill>
                  <a:srgbClr val="D0CECE"/>
                </a:solidFill>
                <a:latin typeface="Calibri"/>
                <a:cs typeface="Calibri"/>
              </a:rPr>
              <a:t> </a:t>
            </a:r>
            <a:r>
              <a:rPr sz="1125" spc="45">
                <a:solidFill>
                  <a:srgbClr val="D0CECE"/>
                </a:solidFill>
                <a:latin typeface="Calibri"/>
                <a:cs typeface="Calibri"/>
              </a:rPr>
              <a:t>Idea</a:t>
            </a:r>
            <a:endParaRPr sz="1125">
              <a:latin typeface="Calibri"/>
              <a:cs typeface="Calibri"/>
            </a:endParaRPr>
          </a:p>
        </p:txBody>
      </p:sp>
      <p:sp>
        <p:nvSpPr>
          <p:cNvPr id="3" name="object 3"/>
          <p:cNvSpPr txBox="1">
            <a:spLocks noGrp="1"/>
          </p:cNvSpPr>
          <p:nvPr>
            <p:ph type="title"/>
          </p:nvPr>
        </p:nvSpPr>
        <p:spPr>
          <a:xfrm>
            <a:off x="668422" y="1254733"/>
            <a:ext cx="4367213" cy="520335"/>
          </a:xfrm>
          <a:prstGeom prst="rect">
            <a:avLst/>
          </a:prstGeom>
        </p:spPr>
        <p:txBody>
          <a:bodyPr vert="horz" wrap="square" lIns="0" tIns="12383" rIns="0" bIns="0" rtlCol="0" anchor="ctr">
            <a:spAutoFit/>
          </a:bodyPr>
          <a:lstStyle/>
          <a:p>
            <a:pPr marL="9525">
              <a:lnSpc>
                <a:spcPct val="100000"/>
              </a:lnSpc>
              <a:spcBef>
                <a:spcPts val="98"/>
              </a:spcBef>
            </a:pPr>
            <a:r>
              <a:rPr b="1" spc="8" dirty="0">
                <a:solidFill>
                  <a:srgbClr val="C1822A"/>
                </a:solidFill>
                <a:latin typeface="Calibri"/>
                <a:cs typeface="Calibri"/>
              </a:rPr>
              <a:t>Splash</a:t>
            </a:r>
            <a:r>
              <a:rPr b="1" spc="-71" dirty="0">
                <a:solidFill>
                  <a:srgbClr val="C1822A"/>
                </a:solidFill>
                <a:latin typeface="Calibri"/>
                <a:cs typeface="Calibri"/>
              </a:rPr>
              <a:t> </a:t>
            </a:r>
            <a:r>
              <a:rPr b="1" spc="-26" dirty="0">
                <a:solidFill>
                  <a:srgbClr val="C1822A"/>
                </a:solidFill>
                <a:latin typeface="Calibri"/>
                <a:cs typeface="Calibri"/>
              </a:rPr>
              <a:t>Page</a:t>
            </a:r>
            <a:r>
              <a:rPr b="1" spc="-11" dirty="0">
                <a:solidFill>
                  <a:srgbClr val="C1822A"/>
                </a:solidFill>
                <a:latin typeface="Calibri"/>
                <a:cs typeface="Calibri"/>
              </a:rPr>
              <a:t> </a:t>
            </a:r>
            <a:r>
              <a:rPr b="1" spc="-8" dirty="0">
                <a:solidFill>
                  <a:srgbClr val="C1822A"/>
                </a:solidFill>
                <a:latin typeface="Calibri"/>
                <a:cs typeface="Calibri"/>
              </a:rPr>
              <a:t>with</a:t>
            </a:r>
            <a:r>
              <a:rPr b="1" spc="-11" dirty="0">
                <a:solidFill>
                  <a:srgbClr val="C1822A"/>
                </a:solidFill>
                <a:latin typeface="Calibri"/>
                <a:cs typeface="Calibri"/>
              </a:rPr>
              <a:t> </a:t>
            </a:r>
            <a:r>
              <a:rPr b="1" spc="-30" dirty="0">
                <a:solidFill>
                  <a:srgbClr val="C1822A"/>
                </a:solidFill>
                <a:latin typeface="Calibri"/>
                <a:cs typeface="Calibri"/>
              </a:rPr>
              <a:t>Waitlist</a:t>
            </a:r>
            <a:endParaRPr dirty="0">
              <a:latin typeface="Calibri"/>
              <a:cs typeface="Calibri"/>
            </a:endParaRPr>
          </a:p>
        </p:txBody>
      </p:sp>
      <p:pic>
        <p:nvPicPr>
          <p:cNvPr id="4" name="object 4"/>
          <p:cNvPicPr/>
          <p:nvPr/>
        </p:nvPicPr>
        <p:blipFill>
          <a:blip r:embed="rId2" cstate="print"/>
          <a:stretch>
            <a:fillRect/>
          </a:stretch>
        </p:blipFill>
        <p:spPr>
          <a:xfrm>
            <a:off x="0" y="857250"/>
            <a:ext cx="2043112" cy="264319"/>
          </a:xfrm>
          <a:prstGeom prst="rect">
            <a:avLst/>
          </a:prstGeom>
        </p:spPr>
      </p:pic>
      <p:pic>
        <p:nvPicPr>
          <p:cNvPr id="6" name="object 6"/>
          <p:cNvPicPr/>
          <p:nvPr/>
        </p:nvPicPr>
        <p:blipFill>
          <a:blip r:embed="rId3" cstate="print"/>
          <a:stretch>
            <a:fillRect/>
          </a:stretch>
        </p:blipFill>
        <p:spPr>
          <a:xfrm>
            <a:off x="1064419" y="2286000"/>
            <a:ext cx="5707856" cy="25860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480059" y="329184"/>
            <a:ext cx="7012693" cy="1783080"/>
          </a:xfrm>
        </p:spPr>
        <p:txBody>
          <a:bodyPr anchor="b">
            <a:normAutofit/>
          </a:bodyPr>
          <a:lstStyle/>
          <a:p>
            <a:r>
              <a:rPr lang="en-US" sz="4700" dirty="0">
                <a:latin typeface="Beatrice Semibold"/>
                <a:ea typeface="+mj-lt"/>
                <a:cs typeface="+mj-lt"/>
              </a:rPr>
              <a:t>Why Ventures Fail</a:t>
            </a:r>
            <a:br>
              <a:rPr lang="en-US" sz="4700" dirty="0">
                <a:latin typeface="Beatrice Semibold"/>
                <a:ea typeface="+mj-lt"/>
                <a:cs typeface="+mj-lt"/>
              </a:rPr>
            </a:br>
            <a:r>
              <a:rPr lang="en-US" sz="3200" dirty="0">
                <a:latin typeface="Beatrice Semibold"/>
                <a:ea typeface="+mj-lt"/>
                <a:cs typeface="+mj-lt"/>
              </a:rPr>
              <a:t>(What Not to Do)</a:t>
            </a:r>
          </a:p>
        </p:txBody>
      </p:sp>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241E14-8E32-D988-FF91-438EB1EE3F7A}"/>
              </a:ext>
            </a:extLst>
          </p:cNvPr>
          <p:cNvSpPr>
            <a:spLocks noGrp="1"/>
          </p:cNvSpPr>
          <p:nvPr>
            <p:ph idx="1"/>
          </p:nvPr>
        </p:nvSpPr>
        <p:spPr>
          <a:xfrm>
            <a:off x="480060" y="2706624"/>
            <a:ext cx="5870220" cy="3976584"/>
          </a:xfrm>
        </p:spPr>
        <p:txBody>
          <a:bodyPr vert="horz" lIns="91440" tIns="45720" rIns="91440" bIns="45720" rtlCol="0" anchor="t">
            <a:normAutofit/>
          </a:bodyPr>
          <a:lstStyle/>
          <a:p>
            <a:pPr marL="213995" indent="-213995">
              <a:lnSpc>
                <a:spcPct val="110000"/>
              </a:lnSpc>
              <a:spcBef>
                <a:spcPts val="0"/>
              </a:spcBef>
              <a:spcAft>
                <a:spcPts val="600"/>
              </a:spcAft>
              <a:buFont typeface="Arial,Sans-Serif" panose="020B0604020202020204" pitchFamily="34" charset="0"/>
            </a:pPr>
            <a:r>
              <a:rPr lang="en-US" sz="1400" dirty="0">
                <a:latin typeface="Arial"/>
                <a:cs typeface="Arial"/>
              </a:rPr>
              <a:t>#1 reason: </a:t>
            </a:r>
            <a:r>
              <a:rPr lang="en-US" sz="1400" b="1" dirty="0">
                <a:latin typeface="Arial"/>
                <a:cs typeface="Arial"/>
              </a:rPr>
              <a:t>lack of customer demand </a:t>
            </a:r>
            <a:endParaRPr lang="en-US" sz="1400" dirty="0">
              <a:ea typeface="Calibri" panose="020F0502020204030204"/>
              <a:cs typeface="Calibri"/>
            </a:endParaRPr>
          </a:p>
          <a:p>
            <a:pPr marL="556895" lvl="1" indent="-213995">
              <a:lnSpc>
                <a:spcPct val="110000"/>
              </a:lnSpc>
              <a:spcBef>
                <a:spcPts val="0"/>
              </a:spcBef>
              <a:spcAft>
                <a:spcPts val="600"/>
              </a:spcAft>
              <a:buFont typeface="Arial,Sans-Serif" panose="020B0604020202020204" pitchFamily="34" charset="0"/>
            </a:pPr>
            <a:r>
              <a:rPr lang="en-US" sz="1400" dirty="0">
                <a:latin typeface="Arial"/>
                <a:cs typeface="Arial"/>
              </a:rPr>
              <a:t>A product that doesn't solve a key problem for customers.</a:t>
            </a:r>
          </a:p>
          <a:p>
            <a:pPr marL="556895" lvl="1" indent="-213995">
              <a:lnSpc>
                <a:spcPct val="110000"/>
              </a:lnSpc>
              <a:spcBef>
                <a:spcPts val="0"/>
              </a:spcBef>
              <a:spcAft>
                <a:spcPts val="600"/>
              </a:spcAft>
              <a:buFont typeface="Arial,Sans-Serif" panose="020B0604020202020204" pitchFamily="34" charset="0"/>
            </a:pPr>
            <a:r>
              <a:rPr lang="en-US" sz="1400" dirty="0">
                <a:latin typeface="Arial"/>
                <a:cs typeface="Arial"/>
              </a:rPr>
              <a:t>You’re targeting the wrong customer</a:t>
            </a:r>
          </a:p>
          <a:p>
            <a:pPr marL="556895" lvl="1" indent="-213995">
              <a:lnSpc>
                <a:spcPct val="110000"/>
              </a:lnSpc>
              <a:spcBef>
                <a:spcPts val="0"/>
              </a:spcBef>
              <a:spcAft>
                <a:spcPts val="600"/>
              </a:spcAft>
              <a:buFont typeface="Arial,Sans-Serif" panose="020B0604020202020204" pitchFamily="34" charset="0"/>
            </a:pPr>
            <a:r>
              <a:rPr lang="en-US" sz="1400" dirty="0">
                <a:latin typeface="Arial"/>
                <a:cs typeface="Arial"/>
              </a:rPr>
              <a:t>It takes a lot of effort to make each sale. It costs more to acquire customers than each is worth (with no path to reducing cost).</a:t>
            </a:r>
          </a:p>
          <a:p>
            <a:pPr marL="556895" lvl="1" indent="-213995">
              <a:lnSpc>
                <a:spcPct val="110000"/>
              </a:lnSpc>
              <a:spcBef>
                <a:spcPts val="0"/>
              </a:spcBef>
              <a:spcAft>
                <a:spcPts val="600"/>
              </a:spcAft>
              <a:buFont typeface="Arial,Sans-Serif" panose="020B0604020202020204" pitchFamily="34" charset="0"/>
            </a:pPr>
            <a:r>
              <a:rPr lang="en-US" sz="1400" dirty="0">
                <a:latin typeface="Arial"/>
                <a:cs typeface="Arial"/>
              </a:rPr>
              <a:t>Running out of money and time...  </a:t>
            </a:r>
          </a:p>
          <a:p>
            <a:pPr marL="213995" indent="-213995">
              <a:lnSpc>
                <a:spcPct val="110000"/>
              </a:lnSpc>
              <a:spcBef>
                <a:spcPts val="0"/>
              </a:spcBef>
              <a:spcAft>
                <a:spcPts val="600"/>
              </a:spcAft>
              <a:buFont typeface="Arial,Sans-Serif" panose="020B0604020202020204" pitchFamily="34" charset="0"/>
            </a:pPr>
            <a:r>
              <a:rPr lang="en-US" sz="1400" b="1" dirty="0">
                <a:latin typeface="Arial"/>
                <a:cs typeface="Arial"/>
              </a:rPr>
              <a:t>What to do instead? Validate Demand</a:t>
            </a:r>
            <a:endParaRPr lang="en-US" sz="1400" dirty="0">
              <a:latin typeface="Arial"/>
              <a:cs typeface="Arial"/>
            </a:endParaRPr>
          </a:p>
          <a:p>
            <a:pPr marL="628650" lvl="2" indent="-285750">
              <a:lnSpc>
                <a:spcPct val="100000"/>
              </a:lnSpc>
              <a:spcBef>
                <a:spcPts val="0"/>
              </a:spcBef>
              <a:buFont typeface="Arial,Sans-Serif" panose="020B0604020202020204" pitchFamily="34" charset="0"/>
            </a:pPr>
            <a:r>
              <a:rPr lang="en-US" sz="1400" dirty="0">
                <a:latin typeface="Arial"/>
                <a:cs typeface="Arial"/>
              </a:rPr>
              <a:t>Understanding your customers' needs and pain points (e.g. by interviewing customers ideally before you start building) so that you're more likely to build a product or service that they will love. </a:t>
            </a:r>
          </a:p>
          <a:p>
            <a:pPr marL="556895" lvl="1" indent="-213995">
              <a:lnSpc>
                <a:spcPct val="110000"/>
              </a:lnSpc>
              <a:spcBef>
                <a:spcPts val="0"/>
              </a:spcBef>
              <a:spcAft>
                <a:spcPts val="600"/>
              </a:spcAft>
              <a:buFont typeface="Arial,Sans-Serif" panose="020B0604020202020204" pitchFamily="34" charset="0"/>
            </a:pPr>
            <a:endParaRPr lang="en-US" sz="1400" dirty="0">
              <a:latin typeface="Arial"/>
              <a:cs typeface="Arial"/>
            </a:endParaRPr>
          </a:p>
          <a:p>
            <a:pPr marL="556895" lvl="1" indent="-213995">
              <a:lnSpc>
                <a:spcPct val="110000"/>
              </a:lnSpc>
              <a:spcBef>
                <a:spcPts val="0"/>
              </a:spcBef>
              <a:spcAft>
                <a:spcPts val="600"/>
              </a:spcAft>
              <a:buFont typeface="Arial,Sans-Serif" panose="020B0604020202020204" pitchFamily="34" charset="0"/>
            </a:pPr>
            <a:endParaRPr lang="en-US" sz="1400" dirty="0">
              <a:latin typeface="Arial"/>
              <a:cs typeface="Arial"/>
            </a:endParaRPr>
          </a:p>
          <a:p>
            <a:pPr marL="556895" lvl="1" indent="-213995">
              <a:lnSpc>
                <a:spcPct val="110000"/>
              </a:lnSpc>
              <a:spcBef>
                <a:spcPts val="0"/>
              </a:spcBef>
              <a:spcAft>
                <a:spcPts val="600"/>
              </a:spcAft>
              <a:buFont typeface="Arial,Sans-Serif" panose="020B0604020202020204" pitchFamily="34" charset="0"/>
            </a:pPr>
            <a:endParaRPr lang="en-US" sz="1400" dirty="0">
              <a:latin typeface="Arial"/>
              <a:cs typeface="Arial"/>
            </a:endParaRPr>
          </a:p>
          <a:p>
            <a:pPr marL="556895" lvl="1" indent="-213995">
              <a:lnSpc>
                <a:spcPct val="110000"/>
              </a:lnSpc>
              <a:spcBef>
                <a:spcPts val="0"/>
              </a:spcBef>
              <a:spcAft>
                <a:spcPts val="600"/>
              </a:spcAft>
              <a:buFont typeface="Arial,Sans-Serif" panose="020B0604020202020204" pitchFamily="34" charset="0"/>
            </a:pPr>
            <a:endParaRPr lang="en-US" sz="1400" dirty="0">
              <a:latin typeface="Arial"/>
              <a:cs typeface="Arial"/>
            </a:endParaRPr>
          </a:p>
          <a:p>
            <a:pPr marL="213995" indent="-213995">
              <a:lnSpc>
                <a:spcPct val="110000"/>
              </a:lnSpc>
              <a:spcBef>
                <a:spcPts val="0"/>
              </a:spcBef>
              <a:spcAft>
                <a:spcPts val="600"/>
              </a:spcAft>
              <a:buFont typeface="Arial,Sans-Serif" panose="020B0604020202020204" pitchFamily="34" charset="0"/>
            </a:pPr>
            <a:endParaRPr lang="en-US" sz="1400" b="1" dirty="0">
              <a:latin typeface="Arial"/>
              <a:cs typeface="Arial"/>
            </a:endParaRPr>
          </a:p>
        </p:txBody>
      </p:sp>
      <p:pic>
        <p:nvPicPr>
          <p:cNvPr id="10" name="Picture 10" descr="A person pushing a large rock&#10;&#10;Description automatically generated">
            <a:extLst>
              <a:ext uri="{FF2B5EF4-FFF2-40B4-BE49-F238E27FC236}">
                <a16:creationId xmlns:a16="http://schemas.microsoft.com/office/drawing/2014/main" id="{10A79673-F501-C47E-13C3-09115E6C0D40}"/>
              </a:ext>
            </a:extLst>
          </p:cNvPr>
          <p:cNvPicPr>
            <a:picLocks noChangeAspect="1"/>
          </p:cNvPicPr>
          <p:nvPr/>
        </p:nvPicPr>
        <p:blipFill>
          <a:blip r:embed="rId2"/>
          <a:stretch>
            <a:fillRect/>
          </a:stretch>
        </p:blipFill>
        <p:spPr>
          <a:xfrm>
            <a:off x="6353329" y="1913939"/>
            <a:ext cx="2187352" cy="2196111"/>
          </a:xfrm>
          <a:prstGeom prst="rect">
            <a:avLst/>
          </a:prstGeom>
        </p:spPr>
      </p:pic>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3"/>
          <a:stretch>
            <a:fillRect/>
          </a:stretch>
        </p:blipFill>
        <p:spPr>
          <a:xfrm>
            <a:off x="-5431" y="1377"/>
            <a:ext cx="2996946" cy="382109"/>
          </a:xfrm>
          <a:prstGeom prst="rect">
            <a:avLst/>
          </a:prstGeom>
        </p:spPr>
      </p:pic>
      <p:sp>
        <p:nvSpPr>
          <p:cNvPr id="7" name="Content Placeholder 2">
            <a:extLst>
              <a:ext uri="{FF2B5EF4-FFF2-40B4-BE49-F238E27FC236}">
                <a16:creationId xmlns:a16="http://schemas.microsoft.com/office/drawing/2014/main" id="{38328181-42FA-D92C-F81D-8135C8D7A983}"/>
              </a:ext>
            </a:extLst>
          </p:cNvPr>
          <p:cNvSpPr txBox="1">
            <a:spLocks/>
          </p:cNvSpPr>
          <p:nvPr/>
        </p:nvSpPr>
        <p:spPr>
          <a:xfrm>
            <a:off x="-3837936" y="1213076"/>
            <a:ext cx="8461169" cy="96134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6750"/>
              </a:lnSpc>
              <a:buNone/>
            </a:pPr>
            <a:endParaRPr lang="en-US" sz="4000">
              <a:solidFill>
                <a:srgbClr val="002060"/>
              </a:solidFill>
              <a:latin typeface="Beatrice Display Semibold"/>
              <a:cs typeface="Calibri"/>
            </a:endParaRPr>
          </a:p>
        </p:txBody>
      </p:sp>
    </p:spTree>
    <p:extLst>
      <p:ext uri="{BB962C8B-B14F-4D97-AF65-F5344CB8AC3E}">
        <p14:creationId xmlns:p14="http://schemas.microsoft.com/office/powerpoint/2010/main" val="381853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ign with white text&#10;&#10;Description automatically generated">
            <a:extLst>
              <a:ext uri="{FF2B5EF4-FFF2-40B4-BE49-F238E27FC236}">
                <a16:creationId xmlns:a16="http://schemas.microsoft.com/office/drawing/2014/main" id="{0143B5DF-E667-C84C-F662-A28E7EBB6554}"/>
              </a:ext>
            </a:extLst>
          </p:cNvPr>
          <p:cNvPicPr>
            <a:picLocks noChangeAspect="1"/>
          </p:cNvPicPr>
          <p:nvPr/>
        </p:nvPicPr>
        <p:blipFill>
          <a:blip r:embed="rId2"/>
          <a:stretch>
            <a:fillRect/>
          </a:stretch>
        </p:blipFill>
        <p:spPr>
          <a:xfrm>
            <a:off x="364294" y="2438791"/>
            <a:ext cx="8415412" cy="1980417"/>
          </a:xfrm>
          <a:prstGeom prst="rect">
            <a:avLst/>
          </a:prstGeom>
        </p:spPr>
      </p:pic>
      <p:sp>
        <p:nvSpPr>
          <p:cNvPr id="6" name="Title 8">
            <a:extLst>
              <a:ext uri="{FF2B5EF4-FFF2-40B4-BE49-F238E27FC236}">
                <a16:creationId xmlns:a16="http://schemas.microsoft.com/office/drawing/2014/main" id="{ADB398CC-55EC-27CD-8757-1C0892A84DA3}"/>
              </a:ext>
            </a:extLst>
          </p:cNvPr>
          <p:cNvSpPr txBox="1">
            <a:spLocks/>
          </p:cNvSpPr>
          <p:nvPr/>
        </p:nvSpPr>
        <p:spPr>
          <a:xfrm>
            <a:off x="480060" y="329184"/>
            <a:ext cx="8353807" cy="1783080"/>
          </a:xfrm>
          <a:prstGeom prst="rect">
            <a:avLst/>
          </a:prstGeom>
        </p:spPr>
        <p:txBody>
          <a:bodyPr lIns="91440" tIns="45720" rIns="91440" bIns="4572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dirty="0">
                <a:latin typeface="Beatrice Semibold"/>
                <a:ea typeface="+mj-lt"/>
                <a:cs typeface="+mj-lt"/>
              </a:rPr>
              <a:t>Do this until landing customers is easy</a:t>
            </a:r>
            <a:endParaRPr lang="en-US" dirty="0"/>
          </a:p>
        </p:txBody>
      </p:sp>
    </p:spTree>
    <p:extLst>
      <p:ext uri="{BB962C8B-B14F-4D97-AF65-F5344CB8AC3E}">
        <p14:creationId xmlns:p14="http://schemas.microsoft.com/office/powerpoint/2010/main" val="3209947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C4EB-29FF-72E1-867D-B9BCBFAA30D3}"/>
              </a:ext>
            </a:extLst>
          </p:cNvPr>
          <p:cNvSpPr>
            <a:spLocks noGrp="1"/>
          </p:cNvSpPr>
          <p:nvPr>
            <p:ph type="ctrTitle"/>
          </p:nvPr>
        </p:nvSpPr>
        <p:spPr>
          <a:xfrm>
            <a:off x="228599" y="1586597"/>
            <a:ext cx="8380829" cy="2387600"/>
          </a:xfrm>
        </p:spPr>
        <p:txBody>
          <a:bodyPr>
            <a:normAutofit/>
          </a:bodyPr>
          <a:lstStyle/>
          <a:p>
            <a:r>
              <a:rPr lang="en-US" sz="5400" b="1" dirty="0"/>
              <a:t>Does Customer Validation end after Launch?</a:t>
            </a:r>
          </a:p>
        </p:txBody>
      </p:sp>
    </p:spTree>
    <p:extLst>
      <p:ext uri="{BB962C8B-B14F-4D97-AF65-F5344CB8AC3E}">
        <p14:creationId xmlns:p14="http://schemas.microsoft.com/office/powerpoint/2010/main" val="1502199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857250"/>
            <a:ext cx="4100513" cy="5143500"/>
          </a:xfrm>
          <a:custGeom>
            <a:avLst/>
            <a:gdLst/>
            <a:ahLst/>
            <a:cxnLst/>
            <a:rect l="l" t="t" r="r" b="b"/>
            <a:pathLst>
              <a:path w="5467350" h="6858000">
                <a:moveTo>
                  <a:pt x="5467350" y="0"/>
                </a:moveTo>
                <a:lnTo>
                  <a:pt x="0" y="0"/>
                </a:lnTo>
                <a:lnTo>
                  <a:pt x="0" y="6858000"/>
                </a:lnTo>
                <a:lnTo>
                  <a:pt x="5467350" y="6858000"/>
                </a:lnTo>
                <a:lnTo>
                  <a:pt x="5467350" y="0"/>
                </a:lnTo>
                <a:close/>
              </a:path>
            </a:pathLst>
          </a:custGeom>
          <a:solidFill>
            <a:srgbClr val="62434E"/>
          </a:solidFill>
        </p:spPr>
        <p:txBody>
          <a:bodyPr wrap="square" lIns="0" tIns="0" rIns="0" bIns="0" rtlCol="0"/>
          <a:lstStyle/>
          <a:p>
            <a:endParaRPr sz="1350"/>
          </a:p>
        </p:txBody>
      </p:sp>
      <p:pic>
        <p:nvPicPr>
          <p:cNvPr id="3" name="object 3"/>
          <p:cNvPicPr/>
          <p:nvPr/>
        </p:nvPicPr>
        <p:blipFill>
          <a:blip r:embed="rId2" cstate="print"/>
          <a:stretch>
            <a:fillRect/>
          </a:stretch>
        </p:blipFill>
        <p:spPr>
          <a:xfrm>
            <a:off x="4586288" y="1335881"/>
            <a:ext cx="4064794" cy="1928813"/>
          </a:xfrm>
          <a:prstGeom prst="rect">
            <a:avLst/>
          </a:prstGeom>
        </p:spPr>
      </p:pic>
      <p:sp>
        <p:nvSpPr>
          <p:cNvPr id="4" name="object 4"/>
          <p:cNvSpPr txBox="1"/>
          <p:nvPr/>
        </p:nvSpPr>
        <p:spPr>
          <a:xfrm>
            <a:off x="4586288" y="2878932"/>
            <a:ext cx="4064794" cy="263598"/>
          </a:xfrm>
          <a:prstGeom prst="rect">
            <a:avLst/>
          </a:prstGeom>
          <a:solidFill>
            <a:srgbClr val="000000">
              <a:alpha val="50195"/>
            </a:srgbClr>
          </a:solidFill>
        </p:spPr>
        <p:txBody>
          <a:bodyPr vert="horz" wrap="square" lIns="0" tIns="118110" rIns="0" bIns="0" rtlCol="0">
            <a:spAutoFit/>
          </a:bodyPr>
          <a:lstStyle/>
          <a:p>
            <a:pPr marL="1429" algn="ctr">
              <a:spcBef>
                <a:spcPts val="930"/>
              </a:spcBef>
            </a:pPr>
            <a:r>
              <a:rPr sz="938" spc="8">
                <a:solidFill>
                  <a:srgbClr val="FFFFFF"/>
                </a:solidFill>
                <a:latin typeface="Calibri"/>
                <a:cs typeface="Calibri"/>
              </a:rPr>
              <a:t>Environmentally</a:t>
            </a:r>
            <a:r>
              <a:rPr sz="938" spc="83">
                <a:solidFill>
                  <a:srgbClr val="FFFFFF"/>
                </a:solidFill>
                <a:latin typeface="Calibri"/>
                <a:cs typeface="Calibri"/>
              </a:rPr>
              <a:t> </a:t>
            </a:r>
            <a:r>
              <a:rPr sz="938" spc="8">
                <a:solidFill>
                  <a:srgbClr val="FFFFFF"/>
                </a:solidFill>
                <a:latin typeface="Calibri"/>
                <a:cs typeface="Calibri"/>
              </a:rPr>
              <a:t>conscious</a:t>
            </a:r>
            <a:r>
              <a:rPr sz="938" spc="34">
                <a:solidFill>
                  <a:srgbClr val="FFFFFF"/>
                </a:solidFill>
                <a:latin typeface="Calibri"/>
                <a:cs typeface="Calibri"/>
              </a:rPr>
              <a:t> </a:t>
            </a:r>
            <a:r>
              <a:rPr sz="938" spc="8">
                <a:solidFill>
                  <a:srgbClr val="FFFFFF"/>
                </a:solidFill>
                <a:latin typeface="Calibri"/>
                <a:cs typeface="Calibri"/>
              </a:rPr>
              <a:t>Millennials</a:t>
            </a:r>
            <a:endParaRPr sz="938">
              <a:latin typeface="Calibri"/>
              <a:cs typeface="Calibri"/>
            </a:endParaRPr>
          </a:p>
        </p:txBody>
      </p:sp>
      <p:pic>
        <p:nvPicPr>
          <p:cNvPr id="5" name="object 5"/>
          <p:cNvPicPr/>
          <p:nvPr/>
        </p:nvPicPr>
        <p:blipFill>
          <a:blip r:embed="rId3" cstate="print"/>
          <a:stretch>
            <a:fillRect/>
          </a:stretch>
        </p:blipFill>
        <p:spPr>
          <a:xfrm>
            <a:off x="4586288" y="3314700"/>
            <a:ext cx="4064794" cy="2207419"/>
          </a:xfrm>
          <a:prstGeom prst="rect">
            <a:avLst/>
          </a:prstGeom>
        </p:spPr>
      </p:pic>
      <p:sp>
        <p:nvSpPr>
          <p:cNvPr id="6" name="object 6"/>
          <p:cNvSpPr txBox="1"/>
          <p:nvPr/>
        </p:nvSpPr>
        <p:spPr>
          <a:xfrm>
            <a:off x="4586288" y="5136356"/>
            <a:ext cx="4064794" cy="265522"/>
          </a:xfrm>
          <a:prstGeom prst="rect">
            <a:avLst/>
          </a:prstGeom>
          <a:solidFill>
            <a:srgbClr val="000000">
              <a:alpha val="50195"/>
            </a:srgbClr>
          </a:solidFill>
        </p:spPr>
        <p:txBody>
          <a:bodyPr vert="horz" wrap="square" lIns="0" tIns="120015" rIns="0" bIns="0" rtlCol="0">
            <a:spAutoFit/>
          </a:bodyPr>
          <a:lstStyle/>
          <a:p>
            <a:pPr marL="5715" algn="ctr">
              <a:spcBef>
                <a:spcPts val="945"/>
              </a:spcBef>
            </a:pPr>
            <a:r>
              <a:rPr sz="938" spc="11">
                <a:solidFill>
                  <a:srgbClr val="FFFFFF"/>
                </a:solidFill>
                <a:latin typeface="Calibri"/>
                <a:cs typeface="Calibri"/>
              </a:rPr>
              <a:t>Grandmothers</a:t>
            </a:r>
            <a:endParaRPr sz="938">
              <a:latin typeface="Calibri"/>
              <a:cs typeface="Calibri"/>
            </a:endParaRPr>
          </a:p>
        </p:txBody>
      </p:sp>
      <p:sp>
        <p:nvSpPr>
          <p:cNvPr id="7" name="object 7"/>
          <p:cNvSpPr txBox="1"/>
          <p:nvPr/>
        </p:nvSpPr>
        <p:spPr>
          <a:xfrm>
            <a:off x="618886" y="1758076"/>
            <a:ext cx="2860358" cy="3262336"/>
          </a:xfrm>
          <a:prstGeom prst="rect">
            <a:avLst/>
          </a:prstGeom>
        </p:spPr>
        <p:txBody>
          <a:bodyPr vert="horz" wrap="square" lIns="0" tIns="62389" rIns="0" bIns="0" rtlCol="0">
            <a:spAutoFit/>
          </a:bodyPr>
          <a:lstStyle/>
          <a:p>
            <a:pPr marL="9525" marR="3810" indent="-4286" algn="ctr">
              <a:lnSpc>
                <a:spcPct val="90100"/>
              </a:lnSpc>
              <a:spcBef>
                <a:spcPts val="491"/>
              </a:spcBef>
            </a:pPr>
            <a:r>
              <a:rPr sz="3300" spc="19">
                <a:solidFill>
                  <a:srgbClr val="FFFFFF"/>
                </a:solidFill>
                <a:latin typeface="Calibri Light"/>
                <a:cs typeface="Calibri Light"/>
              </a:rPr>
              <a:t>Who </a:t>
            </a:r>
            <a:r>
              <a:rPr sz="3300" spc="4">
                <a:solidFill>
                  <a:srgbClr val="FFFFFF"/>
                </a:solidFill>
                <a:latin typeface="Calibri Light"/>
                <a:cs typeface="Calibri Light"/>
              </a:rPr>
              <a:t>is the </a:t>
            </a:r>
            <a:r>
              <a:rPr sz="3300" spc="-4">
                <a:solidFill>
                  <a:srgbClr val="FFFFFF"/>
                </a:solidFill>
                <a:latin typeface="Calibri Light"/>
                <a:cs typeface="Calibri Light"/>
              </a:rPr>
              <a:t>more </a:t>
            </a:r>
            <a:r>
              <a:rPr sz="3300" spc="-735">
                <a:solidFill>
                  <a:srgbClr val="FFFFFF"/>
                </a:solidFill>
                <a:latin typeface="Calibri Light"/>
                <a:cs typeface="Calibri Light"/>
              </a:rPr>
              <a:t> </a:t>
            </a:r>
            <a:r>
              <a:rPr sz="3300">
                <a:solidFill>
                  <a:srgbClr val="FFFFFF"/>
                </a:solidFill>
                <a:latin typeface="Calibri Light"/>
                <a:cs typeface="Calibri Light"/>
              </a:rPr>
              <a:t>desirable </a:t>
            </a:r>
            <a:r>
              <a:rPr sz="3300" spc="4">
                <a:solidFill>
                  <a:srgbClr val="FFFFFF"/>
                </a:solidFill>
                <a:latin typeface="Calibri Light"/>
                <a:cs typeface="Calibri Light"/>
              </a:rPr>
              <a:t> </a:t>
            </a:r>
            <a:r>
              <a:rPr sz="3300" spc="-8">
                <a:solidFill>
                  <a:srgbClr val="FFFFFF"/>
                </a:solidFill>
                <a:latin typeface="Calibri Light"/>
                <a:cs typeface="Calibri Light"/>
              </a:rPr>
              <a:t>customer </a:t>
            </a:r>
            <a:r>
              <a:rPr sz="3300" spc="-4">
                <a:solidFill>
                  <a:srgbClr val="FFFFFF"/>
                </a:solidFill>
                <a:latin typeface="Calibri Light"/>
                <a:cs typeface="Calibri Light"/>
              </a:rPr>
              <a:t>for </a:t>
            </a:r>
            <a:r>
              <a:rPr sz="3300" spc="8">
                <a:solidFill>
                  <a:srgbClr val="FFFFFF"/>
                </a:solidFill>
                <a:latin typeface="Calibri Light"/>
                <a:cs typeface="Calibri Light"/>
              </a:rPr>
              <a:t>a </a:t>
            </a:r>
            <a:r>
              <a:rPr sz="3300" spc="11">
                <a:solidFill>
                  <a:srgbClr val="FFFFFF"/>
                </a:solidFill>
                <a:latin typeface="Calibri Light"/>
                <a:cs typeface="Calibri Light"/>
              </a:rPr>
              <a:t> </a:t>
            </a:r>
            <a:r>
              <a:rPr sz="3300" spc="8">
                <a:solidFill>
                  <a:srgbClr val="FFFFFF"/>
                </a:solidFill>
                <a:latin typeface="Calibri Light"/>
                <a:cs typeface="Calibri Light"/>
              </a:rPr>
              <a:t>non-profit</a:t>
            </a:r>
            <a:r>
              <a:rPr sz="3300" spc="-180">
                <a:solidFill>
                  <a:srgbClr val="FFFFFF"/>
                </a:solidFill>
                <a:latin typeface="Calibri Light"/>
                <a:cs typeface="Calibri Light"/>
              </a:rPr>
              <a:t> </a:t>
            </a:r>
            <a:r>
              <a:rPr sz="3300" spc="-4">
                <a:solidFill>
                  <a:srgbClr val="FFFFFF"/>
                </a:solidFill>
                <a:latin typeface="Calibri Light"/>
                <a:cs typeface="Calibri Light"/>
              </a:rPr>
              <a:t>with</a:t>
            </a:r>
            <a:r>
              <a:rPr sz="3300" spc="-30">
                <a:solidFill>
                  <a:srgbClr val="FFFFFF"/>
                </a:solidFill>
                <a:latin typeface="Calibri Light"/>
                <a:cs typeface="Calibri Light"/>
              </a:rPr>
              <a:t> </a:t>
            </a:r>
            <a:r>
              <a:rPr sz="3300" spc="11">
                <a:solidFill>
                  <a:srgbClr val="FFFFFF"/>
                </a:solidFill>
                <a:latin typeface="Calibri Light"/>
                <a:cs typeface="Calibri Light"/>
              </a:rPr>
              <a:t>a </a:t>
            </a:r>
            <a:r>
              <a:rPr sz="3300" spc="-735">
                <a:solidFill>
                  <a:srgbClr val="FFFFFF"/>
                </a:solidFill>
                <a:latin typeface="Calibri Light"/>
                <a:cs typeface="Calibri Light"/>
              </a:rPr>
              <a:t> </a:t>
            </a:r>
            <a:r>
              <a:rPr sz="3300" spc="-15">
                <a:solidFill>
                  <a:srgbClr val="FFFFFF"/>
                </a:solidFill>
                <a:latin typeface="Calibri Light"/>
                <a:cs typeface="Calibri Light"/>
              </a:rPr>
              <a:t>strong </a:t>
            </a:r>
            <a:r>
              <a:rPr sz="3300" spc="-11">
                <a:solidFill>
                  <a:srgbClr val="FFFFFF"/>
                </a:solidFill>
                <a:latin typeface="Calibri Light"/>
                <a:cs typeface="Calibri Light"/>
              </a:rPr>
              <a:t> enviromental </a:t>
            </a:r>
            <a:r>
              <a:rPr sz="3300" spc="-8">
                <a:solidFill>
                  <a:srgbClr val="FFFFFF"/>
                </a:solidFill>
                <a:latin typeface="Calibri Light"/>
                <a:cs typeface="Calibri Light"/>
              </a:rPr>
              <a:t> </a:t>
            </a:r>
            <a:r>
              <a:rPr sz="3300" spc="15">
                <a:solidFill>
                  <a:srgbClr val="FFFFFF"/>
                </a:solidFill>
                <a:latin typeface="Calibri Light"/>
                <a:cs typeface="Calibri Light"/>
              </a:rPr>
              <a:t>mission?</a:t>
            </a:r>
            <a:endParaRPr sz="3300">
              <a:latin typeface="Calibri Light"/>
              <a:cs typeface="Calibri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2888" y="1100137"/>
            <a:ext cx="5293519" cy="1309333"/>
          </a:xfrm>
          <a:prstGeom prst="rect">
            <a:avLst/>
          </a:prstGeom>
          <a:solidFill>
            <a:srgbClr val="2F315A"/>
          </a:solidFill>
        </p:spPr>
        <p:txBody>
          <a:bodyPr vert="horz" wrap="square" lIns="0" tIns="102870" rIns="0" bIns="0" rtlCol="0">
            <a:spAutoFit/>
          </a:bodyPr>
          <a:lstStyle/>
          <a:p>
            <a:pPr marL="219075">
              <a:lnSpc>
                <a:spcPts val="3161"/>
              </a:lnSpc>
              <a:spcBef>
                <a:spcPts val="810"/>
              </a:spcBef>
            </a:pPr>
            <a:r>
              <a:rPr sz="2738" spc="4">
                <a:solidFill>
                  <a:srgbClr val="FFFFFF"/>
                </a:solidFill>
                <a:latin typeface="Calibri Light"/>
                <a:cs typeface="Calibri Light"/>
              </a:rPr>
              <a:t>Case</a:t>
            </a:r>
            <a:r>
              <a:rPr sz="2738" spc="11">
                <a:solidFill>
                  <a:srgbClr val="FFFFFF"/>
                </a:solidFill>
                <a:latin typeface="Calibri Light"/>
                <a:cs typeface="Calibri Light"/>
              </a:rPr>
              <a:t> </a:t>
            </a:r>
            <a:r>
              <a:rPr sz="2738" spc="-4">
                <a:solidFill>
                  <a:srgbClr val="FFFFFF"/>
                </a:solidFill>
                <a:latin typeface="Calibri Light"/>
                <a:cs typeface="Calibri Light"/>
              </a:rPr>
              <a:t>Study:</a:t>
            </a:r>
            <a:endParaRPr sz="2738">
              <a:latin typeface="Calibri Light"/>
              <a:cs typeface="Calibri Light"/>
            </a:endParaRPr>
          </a:p>
          <a:p>
            <a:pPr marL="219075" marR="455771">
              <a:lnSpc>
                <a:spcPts val="2984"/>
              </a:lnSpc>
              <a:spcBef>
                <a:spcPts val="229"/>
              </a:spcBef>
            </a:pPr>
            <a:r>
              <a:rPr sz="2738" spc="-4">
                <a:solidFill>
                  <a:srgbClr val="FFFFFF"/>
                </a:solidFill>
                <a:latin typeface="Calibri Light"/>
                <a:cs typeface="Calibri Light"/>
              </a:rPr>
              <a:t>Blue</a:t>
            </a:r>
            <a:r>
              <a:rPr sz="2738" spc="30">
                <a:solidFill>
                  <a:srgbClr val="FFFFFF"/>
                </a:solidFill>
                <a:latin typeface="Calibri Light"/>
                <a:cs typeface="Calibri Light"/>
              </a:rPr>
              <a:t> </a:t>
            </a:r>
            <a:r>
              <a:rPr sz="2738" spc="-8">
                <a:solidFill>
                  <a:srgbClr val="FFFFFF"/>
                </a:solidFill>
                <a:latin typeface="Calibri Light"/>
                <a:cs typeface="Calibri Light"/>
              </a:rPr>
              <a:t>Feet</a:t>
            </a:r>
            <a:r>
              <a:rPr sz="2738" spc="38">
                <a:solidFill>
                  <a:srgbClr val="FFFFFF"/>
                </a:solidFill>
                <a:latin typeface="Calibri Light"/>
                <a:cs typeface="Calibri Light"/>
              </a:rPr>
              <a:t> </a:t>
            </a:r>
            <a:r>
              <a:rPr sz="2738">
                <a:solidFill>
                  <a:srgbClr val="FFFFFF"/>
                </a:solidFill>
                <a:latin typeface="Calibri Light"/>
                <a:cs typeface="Calibri Light"/>
              </a:rPr>
              <a:t>Foundation</a:t>
            </a:r>
            <a:r>
              <a:rPr sz="2738" spc="75">
                <a:solidFill>
                  <a:srgbClr val="FFFFFF"/>
                </a:solidFill>
                <a:latin typeface="Calibri Light"/>
                <a:cs typeface="Calibri Light"/>
              </a:rPr>
              <a:t> </a:t>
            </a:r>
            <a:r>
              <a:rPr sz="2738" spc="-4">
                <a:solidFill>
                  <a:srgbClr val="FFFFFF"/>
                </a:solidFill>
                <a:latin typeface="Calibri Light"/>
                <a:cs typeface="Calibri Light"/>
              </a:rPr>
              <a:t>and</a:t>
            </a:r>
            <a:r>
              <a:rPr sz="2738" spc="75">
                <a:solidFill>
                  <a:srgbClr val="FFFFFF"/>
                </a:solidFill>
                <a:latin typeface="Calibri Light"/>
                <a:cs typeface="Calibri Light"/>
              </a:rPr>
              <a:t> </a:t>
            </a:r>
            <a:r>
              <a:rPr sz="2738" spc="-4">
                <a:solidFill>
                  <a:srgbClr val="FFFFFF"/>
                </a:solidFill>
                <a:latin typeface="Calibri Light"/>
                <a:cs typeface="Calibri Light"/>
              </a:rPr>
              <a:t>who</a:t>
            </a:r>
            <a:r>
              <a:rPr sz="2738" spc="71">
                <a:solidFill>
                  <a:srgbClr val="FFFFFF"/>
                </a:solidFill>
                <a:latin typeface="Calibri Light"/>
                <a:cs typeface="Calibri Light"/>
              </a:rPr>
              <a:t> </a:t>
            </a:r>
            <a:r>
              <a:rPr sz="2738" spc="8">
                <a:solidFill>
                  <a:srgbClr val="FFFFFF"/>
                </a:solidFill>
                <a:latin typeface="Calibri Light"/>
                <a:cs typeface="Calibri Light"/>
              </a:rPr>
              <a:t>is </a:t>
            </a:r>
            <a:r>
              <a:rPr sz="2738" spc="-608">
                <a:solidFill>
                  <a:srgbClr val="FFFFFF"/>
                </a:solidFill>
                <a:latin typeface="Calibri Light"/>
                <a:cs typeface="Calibri Light"/>
              </a:rPr>
              <a:t> </a:t>
            </a:r>
            <a:r>
              <a:rPr sz="2738" spc="-4">
                <a:solidFill>
                  <a:srgbClr val="FFFFFF"/>
                </a:solidFill>
                <a:latin typeface="Calibri Light"/>
                <a:cs typeface="Calibri Light"/>
              </a:rPr>
              <a:t>the</a:t>
            </a:r>
            <a:r>
              <a:rPr sz="2738" spc="34">
                <a:solidFill>
                  <a:srgbClr val="FFFFFF"/>
                </a:solidFill>
                <a:latin typeface="Calibri Light"/>
                <a:cs typeface="Calibri Light"/>
              </a:rPr>
              <a:t> </a:t>
            </a:r>
            <a:r>
              <a:rPr sz="2738">
                <a:solidFill>
                  <a:srgbClr val="FFFFFF"/>
                </a:solidFill>
                <a:latin typeface="Calibri Light"/>
                <a:cs typeface="Calibri Light"/>
              </a:rPr>
              <a:t>customer</a:t>
            </a:r>
            <a:endParaRPr sz="2738">
              <a:latin typeface="Calibri Light"/>
              <a:cs typeface="Calibri Light"/>
            </a:endParaRPr>
          </a:p>
        </p:txBody>
      </p:sp>
      <p:pic>
        <p:nvPicPr>
          <p:cNvPr id="3" name="object 3"/>
          <p:cNvPicPr/>
          <p:nvPr/>
        </p:nvPicPr>
        <p:blipFill>
          <a:blip r:embed="rId2" cstate="print"/>
          <a:stretch>
            <a:fillRect/>
          </a:stretch>
        </p:blipFill>
        <p:spPr>
          <a:xfrm>
            <a:off x="2893219" y="2657475"/>
            <a:ext cx="2586038" cy="3057525"/>
          </a:xfrm>
          <a:prstGeom prst="rect">
            <a:avLst/>
          </a:prstGeom>
        </p:spPr>
      </p:pic>
      <p:pic>
        <p:nvPicPr>
          <p:cNvPr id="4" name="object 4"/>
          <p:cNvPicPr/>
          <p:nvPr/>
        </p:nvPicPr>
        <p:blipFill>
          <a:blip r:embed="rId3" cstate="print"/>
          <a:stretch>
            <a:fillRect/>
          </a:stretch>
        </p:blipFill>
        <p:spPr>
          <a:xfrm>
            <a:off x="207169" y="2657475"/>
            <a:ext cx="2578799" cy="3064669"/>
          </a:xfrm>
          <a:prstGeom prst="rect">
            <a:avLst/>
          </a:prstGeom>
        </p:spPr>
      </p:pic>
      <p:sp>
        <p:nvSpPr>
          <p:cNvPr id="5" name="object 5"/>
          <p:cNvSpPr txBox="1"/>
          <p:nvPr/>
        </p:nvSpPr>
        <p:spPr>
          <a:xfrm>
            <a:off x="5664994" y="1100138"/>
            <a:ext cx="3236119" cy="1897443"/>
          </a:xfrm>
          <a:prstGeom prst="rect">
            <a:avLst/>
          </a:prstGeom>
          <a:solidFill>
            <a:srgbClr val="585858"/>
          </a:solidFill>
        </p:spPr>
        <p:txBody>
          <a:bodyPr vert="horz" wrap="square" lIns="0" tIns="0" rIns="0" bIns="0" rtlCol="0">
            <a:spAutoFit/>
          </a:bodyPr>
          <a:lstStyle/>
          <a:p>
            <a:pPr>
              <a:lnSpc>
                <a:spcPct val="100000"/>
              </a:lnSpc>
            </a:pPr>
            <a:endParaRPr sz="2175" dirty="0">
              <a:latin typeface="Times New Roman"/>
              <a:cs typeface="Times New Roman"/>
            </a:endParaRPr>
          </a:p>
          <a:p>
            <a:pPr>
              <a:lnSpc>
                <a:spcPct val="100000"/>
              </a:lnSpc>
            </a:pPr>
            <a:endParaRPr sz="2175" dirty="0">
              <a:latin typeface="Times New Roman"/>
              <a:cs typeface="Times New Roman"/>
            </a:endParaRPr>
          </a:p>
          <a:p>
            <a:pPr marL="548164" marR="534353" indent="-171926">
              <a:lnSpc>
                <a:spcPct val="90400"/>
              </a:lnSpc>
              <a:spcBef>
                <a:spcPts val="1838"/>
              </a:spcBef>
              <a:buFont typeface="Arial"/>
              <a:buChar char="•"/>
              <a:tabLst>
                <a:tab pos="548640" algn="l"/>
              </a:tabLst>
            </a:pPr>
            <a:r>
              <a:rPr lang="en-US" spc="-11" dirty="0">
                <a:solidFill>
                  <a:srgbClr val="FFFFFF"/>
                </a:solidFill>
                <a:latin typeface="Calibri"/>
                <a:cs typeface="Calibri"/>
              </a:rPr>
              <a:t>Tw</a:t>
            </a:r>
            <a:r>
              <a:rPr spc="-11" dirty="0">
                <a:solidFill>
                  <a:srgbClr val="FFFFFF"/>
                </a:solidFill>
                <a:latin typeface="Calibri"/>
                <a:cs typeface="Calibri"/>
              </a:rPr>
              <a:t>o</a:t>
            </a:r>
            <a:r>
              <a:rPr spc="-83" dirty="0">
                <a:solidFill>
                  <a:srgbClr val="FFFFFF"/>
                </a:solidFill>
                <a:latin typeface="Calibri"/>
                <a:cs typeface="Calibri"/>
              </a:rPr>
              <a:t> </a:t>
            </a:r>
            <a:r>
              <a:rPr spc="-15" dirty="0">
                <a:solidFill>
                  <a:srgbClr val="FFFFFF"/>
                </a:solidFill>
                <a:latin typeface="Calibri"/>
                <a:cs typeface="Calibri"/>
              </a:rPr>
              <a:t>brothers</a:t>
            </a:r>
            <a:r>
              <a:rPr dirty="0">
                <a:solidFill>
                  <a:srgbClr val="FFFFFF"/>
                </a:solidFill>
                <a:latin typeface="Calibri"/>
                <a:cs typeface="Calibri"/>
              </a:rPr>
              <a:t> </a:t>
            </a:r>
            <a:r>
              <a:rPr spc="4" dirty="0">
                <a:solidFill>
                  <a:srgbClr val="FFFFFF"/>
                </a:solidFill>
                <a:latin typeface="Calibri"/>
                <a:cs typeface="Calibri"/>
              </a:rPr>
              <a:t>decide</a:t>
            </a:r>
            <a:r>
              <a:rPr spc="-26" dirty="0">
                <a:solidFill>
                  <a:srgbClr val="FFFFFF"/>
                </a:solidFill>
                <a:latin typeface="Calibri"/>
                <a:cs typeface="Calibri"/>
              </a:rPr>
              <a:t> </a:t>
            </a:r>
            <a:r>
              <a:rPr spc="4" dirty="0">
                <a:solidFill>
                  <a:srgbClr val="FFFFFF"/>
                </a:solidFill>
                <a:latin typeface="Calibri"/>
                <a:cs typeface="Calibri"/>
              </a:rPr>
              <a:t>to </a:t>
            </a:r>
            <a:r>
              <a:rPr spc="-394" dirty="0">
                <a:solidFill>
                  <a:srgbClr val="FFFFFF"/>
                </a:solidFill>
                <a:latin typeface="Calibri"/>
                <a:cs typeface="Calibri"/>
              </a:rPr>
              <a:t> </a:t>
            </a:r>
            <a:r>
              <a:rPr spc="23" dirty="0">
                <a:solidFill>
                  <a:srgbClr val="FFFFFF"/>
                </a:solidFill>
                <a:latin typeface="Calibri"/>
                <a:cs typeface="Calibri"/>
              </a:rPr>
              <a:t>s</a:t>
            </a:r>
            <a:r>
              <a:rPr dirty="0">
                <a:solidFill>
                  <a:srgbClr val="FFFFFF"/>
                </a:solidFill>
                <a:latin typeface="Calibri"/>
                <a:cs typeface="Calibri"/>
              </a:rPr>
              <a:t>e</a:t>
            </a:r>
            <a:r>
              <a:rPr spc="-19" dirty="0">
                <a:solidFill>
                  <a:srgbClr val="FFFFFF"/>
                </a:solidFill>
                <a:latin typeface="Calibri"/>
                <a:cs typeface="Calibri"/>
              </a:rPr>
              <a:t>l</a:t>
            </a:r>
            <a:r>
              <a:rPr dirty="0">
                <a:solidFill>
                  <a:srgbClr val="FFFFFF"/>
                </a:solidFill>
                <a:latin typeface="Calibri"/>
                <a:cs typeface="Calibri"/>
              </a:rPr>
              <a:t>l</a:t>
            </a:r>
            <a:r>
              <a:rPr spc="-34" dirty="0">
                <a:solidFill>
                  <a:srgbClr val="FFFFFF"/>
                </a:solidFill>
                <a:latin typeface="Calibri"/>
                <a:cs typeface="Calibri"/>
              </a:rPr>
              <a:t> </a:t>
            </a:r>
            <a:r>
              <a:rPr spc="8" dirty="0">
                <a:solidFill>
                  <a:srgbClr val="FFFFFF"/>
                </a:solidFill>
                <a:latin typeface="Calibri"/>
                <a:cs typeface="Calibri"/>
              </a:rPr>
              <a:t>b</a:t>
            </a:r>
            <a:r>
              <a:rPr spc="-23" dirty="0">
                <a:solidFill>
                  <a:srgbClr val="FFFFFF"/>
                </a:solidFill>
                <a:latin typeface="Calibri"/>
                <a:cs typeface="Calibri"/>
              </a:rPr>
              <a:t>l</a:t>
            </a:r>
            <a:r>
              <a:rPr spc="8" dirty="0">
                <a:solidFill>
                  <a:srgbClr val="FFFFFF"/>
                </a:solidFill>
                <a:latin typeface="Calibri"/>
                <a:cs typeface="Calibri"/>
              </a:rPr>
              <a:t>u</a:t>
            </a:r>
            <a:r>
              <a:rPr dirty="0">
                <a:solidFill>
                  <a:srgbClr val="FFFFFF"/>
                </a:solidFill>
                <a:latin typeface="Calibri"/>
                <a:cs typeface="Calibri"/>
              </a:rPr>
              <a:t>e</a:t>
            </a:r>
            <a:r>
              <a:rPr spc="-11" dirty="0">
                <a:solidFill>
                  <a:srgbClr val="FFFFFF"/>
                </a:solidFill>
                <a:latin typeface="Calibri"/>
                <a:cs typeface="Calibri"/>
              </a:rPr>
              <a:t> </a:t>
            </a:r>
            <a:r>
              <a:rPr spc="23" dirty="0">
                <a:solidFill>
                  <a:srgbClr val="FFFFFF"/>
                </a:solidFill>
                <a:latin typeface="Calibri"/>
                <a:cs typeface="Calibri"/>
              </a:rPr>
              <a:t>s</a:t>
            </a:r>
            <a:r>
              <a:rPr spc="4" dirty="0">
                <a:solidFill>
                  <a:srgbClr val="FFFFFF"/>
                </a:solidFill>
                <a:latin typeface="Calibri"/>
                <a:cs typeface="Calibri"/>
              </a:rPr>
              <a:t>o</a:t>
            </a:r>
            <a:r>
              <a:rPr spc="23" dirty="0">
                <a:solidFill>
                  <a:srgbClr val="FFFFFF"/>
                </a:solidFill>
                <a:latin typeface="Calibri"/>
                <a:cs typeface="Calibri"/>
              </a:rPr>
              <a:t>c</a:t>
            </a:r>
            <a:r>
              <a:rPr spc="19" dirty="0">
                <a:solidFill>
                  <a:srgbClr val="FFFFFF"/>
                </a:solidFill>
                <a:latin typeface="Calibri"/>
                <a:cs typeface="Calibri"/>
              </a:rPr>
              <a:t>k</a:t>
            </a:r>
            <a:r>
              <a:rPr dirty="0">
                <a:solidFill>
                  <a:srgbClr val="FFFFFF"/>
                </a:solidFill>
                <a:latin typeface="Calibri"/>
                <a:cs typeface="Calibri"/>
              </a:rPr>
              <a:t>s</a:t>
            </a:r>
            <a:r>
              <a:rPr spc="-101" dirty="0">
                <a:solidFill>
                  <a:srgbClr val="FFFFFF"/>
                </a:solidFill>
                <a:latin typeface="Calibri"/>
                <a:cs typeface="Calibri"/>
              </a:rPr>
              <a:t> </a:t>
            </a:r>
            <a:r>
              <a:rPr spc="11" dirty="0">
                <a:solidFill>
                  <a:srgbClr val="FFFFFF"/>
                </a:solidFill>
                <a:latin typeface="Calibri"/>
                <a:cs typeface="Calibri"/>
              </a:rPr>
              <a:t>t</a:t>
            </a:r>
            <a:r>
              <a:rPr dirty="0">
                <a:solidFill>
                  <a:srgbClr val="FFFFFF"/>
                </a:solidFill>
                <a:latin typeface="Calibri"/>
                <a:cs typeface="Calibri"/>
              </a:rPr>
              <a:t>o</a:t>
            </a:r>
            <a:r>
              <a:rPr spc="-8" dirty="0">
                <a:solidFill>
                  <a:srgbClr val="FFFFFF"/>
                </a:solidFill>
                <a:latin typeface="Calibri"/>
                <a:cs typeface="Calibri"/>
              </a:rPr>
              <a:t> </a:t>
            </a:r>
            <a:r>
              <a:rPr spc="-68" dirty="0">
                <a:solidFill>
                  <a:srgbClr val="FFFFFF"/>
                </a:solidFill>
                <a:latin typeface="Calibri"/>
                <a:cs typeface="Calibri"/>
              </a:rPr>
              <a:t>r</a:t>
            </a:r>
            <a:r>
              <a:rPr spc="-23" dirty="0">
                <a:solidFill>
                  <a:srgbClr val="FFFFFF"/>
                </a:solidFill>
                <a:latin typeface="Calibri"/>
                <a:cs typeface="Calibri"/>
              </a:rPr>
              <a:t>ai</a:t>
            </a:r>
            <a:r>
              <a:rPr spc="23" dirty="0">
                <a:solidFill>
                  <a:srgbClr val="FFFFFF"/>
                </a:solidFill>
                <a:latin typeface="Calibri"/>
                <a:cs typeface="Calibri"/>
              </a:rPr>
              <a:t>s</a:t>
            </a:r>
            <a:r>
              <a:rPr dirty="0">
                <a:solidFill>
                  <a:srgbClr val="FFFFFF"/>
                </a:solidFill>
                <a:latin typeface="Calibri"/>
                <a:cs typeface="Calibri"/>
              </a:rPr>
              <a:t>e  </a:t>
            </a:r>
            <a:r>
              <a:rPr spc="4" dirty="0">
                <a:solidFill>
                  <a:srgbClr val="FFFFFF"/>
                </a:solidFill>
                <a:latin typeface="Calibri"/>
                <a:cs typeface="Calibri"/>
              </a:rPr>
              <a:t>money </a:t>
            </a:r>
            <a:r>
              <a:rPr spc="-15" dirty="0">
                <a:solidFill>
                  <a:srgbClr val="FFFFFF"/>
                </a:solidFill>
                <a:latin typeface="Calibri"/>
                <a:cs typeface="Calibri"/>
              </a:rPr>
              <a:t>for </a:t>
            </a:r>
            <a:r>
              <a:rPr spc="4" dirty="0">
                <a:solidFill>
                  <a:srgbClr val="FFFFFF"/>
                </a:solidFill>
                <a:latin typeface="Calibri"/>
                <a:cs typeface="Calibri"/>
              </a:rPr>
              <a:t>the blue- </a:t>
            </a:r>
            <a:r>
              <a:rPr spc="8" dirty="0">
                <a:solidFill>
                  <a:srgbClr val="FFFFFF"/>
                </a:solidFill>
                <a:latin typeface="Calibri"/>
                <a:cs typeface="Calibri"/>
              </a:rPr>
              <a:t> </a:t>
            </a:r>
            <a:r>
              <a:rPr spc="-4" dirty="0">
                <a:solidFill>
                  <a:srgbClr val="FFFFFF"/>
                </a:solidFill>
                <a:latin typeface="Calibri"/>
                <a:cs typeface="Calibri"/>
              </a:rPr>
              <a:t>footed</a:t>
            </a:r>
            <a:r>
              <a:rPr spc="-64" dirty="0">
                <a:solidFill>
                  <a:srgbClr val="FFFFFF"/>
                </a:solidFill>
                <a:latin typeface="Calibri"/>
                <a:cs typeface="Calibri"/>
              </a:rPr>
              <a:t> </a:t>
            </a:r>
            <a:r>
              <a:rPr spc="4" dirty="0">
                <a:solidFill>
                  <a:srgbClr val="FFFFFF"/>
                </a:solidFill>
                <a:latin typeface="Calibri"/>
                <a:cs typeface="Calibri"/>
              </a:rPr>
              <a:t>booby</a:t>
            </a:r>
            <a:endParaRPr dirty="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8181" y="1142025"/>
            <a:ext cx="7125653" cy="884538"/>
          </a:xfrm>
          <a:prstGeom prst="rect">
            <a:avLst/>
          </a:prstGeom>
        </p:spPr>
        <p:txBody>
          <a:bodyPr vert="horz" wrap="square" lIns="0" tIns="12383" rIns="0" bIns="0" rtlCol="0" anchor="ctr">
            <a:spAutoFit/>
          </a:bodyPr>
          <a:lstStyle/>
          <a:p>
            <a:pPr marL="9525">
              <a:lnSpc>
                <a:spcPts val="3383"/>
              </a:lnSpc>
              <a:spcBef>
                <a:spcPts val="98"/>
              </a:spcBef>
            </a:pPr>
            <a:r>
              <a:rPr sz="2963" spc="11">
                <a:solidFill>
                  <a:srgbClr val="000000"/>
                </a:solidFill>
                <a:latin typeface="Calibri Light"/>
                <a:cs typeface="Calibri Light"/>
              </a:rPr>
              <a:t>Case</a:t>
            </a:r>
            <a:r>
              <a:rPr sz="2963" spc="15">
                <a:solidFill>
                  <a:srgbClr val="000000"/>
                </a:solidFill>
                <a:latin typeface="Calibri Light"/>
                <a:cs typeface="Calibri Light"/>
              </a:rPr>
              <a:t> </a:t>
            </a:r>
            <a:r>
              <a:rPr sz="2963" spc="8">
                <a:solidFill>
                  <a:srgbClr val="000000"/>
                </a:solidFill>
                <a:latin typeface="Calibri Light"/>
                <a:cs typeface="Calibri Light"/>
              </a:rPr>
              <a:t>Study:</a:t>
            </a:r>
            <a:endParaRPr sz="2963">
              <a:latin typeface="Calibri Light"/>
              <a:cs typeface="Calibri Light"/>
            </a:endParaRPr>
          </a:p>
          <a:p>
            <a:pPr marL="9525">
              <a:lnSpc>
                <a:spcPts val="3383"/>
              </a:lnSpc>
            </a:pPr>
            <a:r>
              <a:rPr sz="2963" spc="11">
                <a:solidFill>
                  <a:srgbClr val="000000"/>
                </a:solidFill>
                <a:latin typeface="Calibri Light"/>
                <a:cs typeface="Calibri Light"/>
              </a:rPr>
              <a:t>Blue</a:t>
            </a:r>
            <a:r>
              <a:rPr sz="2963" spc="-11">
                <a:solidFill>
                  <a:srgbClr val="000000"/>
                </a:solidFill>
                <a:latin typeface="Calibri Light"/>
                <a:cs typeface="Calibri Light"/>
              </a:rPr>
              <a:t> </a:t>
            </a:r>
            <a:r>
              <a:rPr sz="2963" spc="-15">
                <a:solidFill>
                  <a:srgbClr val="000000"/>
                </a:solidFill>
                <a:latin typeface="Calibri Light"/>
                <a:cs typeface="Calibri Light"/>
              </a:rPr>
              <a:t>Feet</a:t>
            </a:r>
            <a:r>
              <a:rPr sz="2963" spc="86">
                <a:solidFill>
                  <a:srgbClr val="000000"/>
                </a:solidFill>
                <a:latin typeface="Calibri Light"/>
                <a:cs typeface="Calibri Light"/>
              </a:rPr>
              <a:t> </a:t>
            </a:r>
            <a:r>
              <a:rPr sz="2963" spc="4">
                <a:solidFill>
                  <a:srgbClr val="000000"/>
                </a:solidFill>
                <a:latin typeface="Calibri Light"/>
                <a:cs typeface="Calibri Light"/>
              </a:rPr>
              <a:t>Foundation</a:t>
            </a:r>
            <a:r>
              <a:rPr sz="2963" spc="23">
                <a:solidFill>
                  <a:srgbClr val="000000"/>
                </a:solidFill>
                <a:latin typeface="Calibri Light"/>
                <a:cs typeface="Calibri Light"/>
              </a:rPr>
              <a:t> </a:t>
            </a:r>
            <a:r>
              <a:rPr sz="2963" spc="19">
                <a:solidFill>
                  <a:srgbClr val="000000"/>
                </a:solidFill>
                <a:latin typeface="Calibri Light"/>
                <a:cs typeface="Calibri Light"/>
              </a:rPr>
              <a:t>and</a:t>
            </a:r>
            <a:r>
              <a:rPr sz="2963" spc="-34">
                <a:solidFill>
                  <a:srgbClr val="000000"/>
                </a:solidFill>
                <a:latin typeface="Calibri Light"/>
                <a:cs typeface="Calibri Light"/>
              </a:rPr>
              <a:t> </a:t>
            </a:r>
            <a:r>
              <a:rPr sz="2963" spc="19">
                <a:solidFill>
                  <a:srgbClr val="000000"/>
                </a:solidFill>
                <a:latin typeface="Calibri Light"/>
                <a:cs typeface="Calibri Light"/>
              </a:rPr>
              <a:t>who</a:t>
            </a:r>
            <a:r>
              <a:rPr sz="2963" spc="15">
                <a:solidFill>
                  <a:srgbClr val="000000"/>
                </a:solidFill>
                <a:latin typeface="Calibri Light"/>
                <a:cs typeface="Calibri Light"/>
              </a:rPr>
              <a:t> is</a:t>
            </a:r>
            <a:r>
              <a:rPr sz="2963" spc="23">
                <a:solidFill>
                  <a:srgbClr val="000000"/>
                </a:solidFill>
                <a:latin typeface="Calibri Light"/>
                <a:cs typeface="Calibri Light"/>
              </a:rPr>
              <a:t> </a:t>
            </a:r>
            <a:r>
              <a:rPr sz="2963" spc="8">
                <a:solidFill>
                  <a:srgbClr val="000000"/>
                </a:solidFill>
                <a:latin typeface="Calibri Light"/>
                <a:cs typeface="Calibri Light"/>
              </a:rPr>
              <a:t>the</a:t>
            </a:r>
            <a:r>
              <a:rPr sz="2963" spc="-11">
                <a:solidFill>
                  <a:srgbClr val="000000"/>
                </a:solidFill>
                <a:latin typeface="Calibri Light"/>
                <a:cs typeface="Calibri Light"/>
              </a:rPr>
              <a:t> </a:t>
            </a:r>
            <a:r>
              <a:rPr sz="2963">
                <a:solidFill>
                  <a:srgbClr val="000000"/>
                </a:solidFill>
                <a:latin typeface="Calibri Light"/>
                <a:cs typeface="Calibri Light"/>
              </a:rPr>
              <a:t>customer</a:t>
            </a:r>
            <a:endParaRPr sz="2963">
              <a:latin typeface="Calibri Light"/>
              <a:cs typeface="Calibri Light"/>
            </a:endParaRPr>
          </a:p>
        </p:txBody>
      </p:sp>
      <p:sp>
        <p:nvSpPr>
          <p:cNvPr id="3" name="object 3"/>
          <p:cNvSpPr txBox="1"/>
          <p:nvPr/>
        </p:nvSpPr>
        <p:spPr>
          <a:xfrm>
            <a:off x="2184845" y="2753964"/>
            <a:ext cx="4442029" cy="519373"/>
          </a:xfrm>
          <a:prstGeom prst="rect">
            <a:avLst/>
          </a:prstGeom>
          <a:solidFill>
            <a:srgbClr val="4471C4"/>
          </a:solidFill>
          <a:ln w="12700">
            <a:solidFill>
              <a:srgbClr val="4471C4"/>
            </a:solidFill>
          </a:ln>
        </p:spPr>
        <p:txBody>
          <a:bodyPr vert="horz" wrap="square" lIns="0" tIns="0" rIns="0" bIns="0" rtlCol="0">
            <a:spAutoFit/>
          </a:bodyPr>
          <a:lstStyle/>
          <a:p>
            <a:pPr>
              <a:lnSpc>
                <a:spcPct val="100000"/>
              </a:lnSpc>
            </a:pPr>
            <a:endParaRPr sz="1575" dirty="0">
              <a:latin typeface="Times New Roman"/>
              <a:cs typeface="Times New Roman"/>
            </a:endParaRPr>
          </a:p>
          <a:p>
            <a:pPr marL="70009">
              <a:spcBef>
                <a:spcPts val="4"/>
              </a:spcBef>
            </a:pPr>
            <a:r>
              <a:rPr spc="-11" dirty="0">
                <a:solidFill>
                  <a:srgbClr val="FFFFFF"/>
                </a:solidFill>
                <a:latin typeface="Calibri Light"/>
                <a:cs typeface="Calibri Light"/>
              </a:rPr>
              <a:t>M</a:t>
            </a:r>
            <a:r>
              <a:rPr spc="-4" dirty="0">
                <a:solidFill>
                  <a:srgbClr val="FFFFFF"/>
                </a:solidFill>
                <a:latin typeface="Calibri Light"/>
                <a:cs typeface="Calibri Light"/>
              </a:rPr>
              <a:t>ill</a:t>
            </a:r>
            <a:r>
              <a:rPr spc="-15" dirty="0">
                <a:solidFill>
                  <a:srgbClr val="FFFFFF"/>
                </a:solidFill>
                <a:latin typeface="Calibri Light"/>
                <a:cs typeface="Calibri Light"/>
              </a:rPr>
              <a:t>e</a:t>
            </a:r>
            <a:r>
              <a:rPr spc="8" dirty="0">
                <a:solidFill>
                  <a:srgbClr val="FFFFFF"/>
                </a:solidFill>
                <a:latin typeface="Calibri Light"/>
                <a:cs typeface="Calibri Light"/>
              </a:rPr>
              <a:t>nni</a:t>
            </a:r>
            <a:r>
              <a:rPr spc="11" dirty="0">
                <a:solidFill>
                  <a:srgbClr val="FFFFFF"/>
                </a:solidFill>
                <a:latin typeface="Calibri Light"/>
                <a:cs typeface="Calibri Light"/>
              </a:rPr>
              <a:t>a</a:t>
            </a:r>
            <a:r>
              <a:rPr spc="4" dirty="0">
                <a:solidFill>
                  <a:srgbClr val="FFFFFF"/>
                </a:solidFill>
                <a:latin typeface="Calibri Light"/>
                <a:cs typeface="Calibri Light"/>
              </a:rPr>
              <a:t>l</a:t>
            </a:r>
            <a:r>
              <a:rPr spc="-15" dirty="0">
                <a:solidFill>
                  <a:srgbClr val="FFFFFF"/>
                </a:solidFill>
                <a:latin typeface="Calibri Light"/>
                <a:cs typeface="Calibri Light"/>
              </a:rPr>
              <a:t> </a:t>
            </a:r>
            <a:r>
              <a:rPr spc="-11" dirty="0">
                <a:solidFill>
                  <a:srgbClr val="FFFFFF"/>
                </a:solidFill>
                <a:latin typeface="Calibri Light"/>
                <a:cs typeface="Calibri Light"/>
              </a:rPr>
              <a:t>B</a:t>
            </a:r>
            <a:r>
              <a:rPr spc="-4" dirty="0">
                <a:solidFill>
                  <a:srgbClr val="FFFFFF"/>
                </a:solidFill>
                <a:latin typeface="Calibri Light"/>
                <a:cs typeface="Calibri Light"/>
              </a:rPr>
              <a:t>i</a:t>
            </a:r>
            <a:r>
              <a:rPr spc="8" dirty="0">
                <a:solidFill>
                  <a:srgbClr val="FFFFFF"/>
                </a:solidFill>
                <a:latin typeface="Calibri Light"/>
                <a:cs typeface="Calibri Light"/>
              </a:rPr>
              <a:t>rd</a:t>
            </a:r>
            <a:r>
              <a:rPr spc="-53" dirty="0">
                <a:solidFill>
                  <a:srgbClr val="FFFFFF"/>
                </a:solidFill>
                <a:latin typeface="Calibri Light"/>
                <a:cs typeface="Calibri Light"/>
              </a:rPr>
              <a:t> </a:t>
            </a:r>
            <a:r>
              <a:rPr spc="23" dirty="0">
                <a:solidFill>
                  <a:srgbClr val="FFFFFF"/>
                </a:solidFill>
                <a:latin typeface="Calibri"/>
                <a:cs typeface="Calibri"/>
              </a:rPr>
              <a:t>L</a:t>
            </a:r>
            <a:r>
              <a:rPr spc="-4" dirty="0">
                <a:solidFill>
                  <a:srgbClr val="FFFFFF"/>
                </a:solidFill>
                <a:latin typeface="Calibri"/>
                <a:cs typeface="Calibri"/>
              </a:rPr>
              <a:t>o</a:t>
            </a:r>
            <a:r>
              <a:rPr spc="-19" dirty="0">
                <a:solidFill>
                  <a:srgbClr val="FFFFFF"/>
                </a:solidFill>
                <a:latin typeface="Calibri"/>
                <a:cs typeface="Calibri"/>
              </a:rPr>
              <a:t>ve</a:t>
            </a:r>
            <a:r>
              <a:rPr spc="8" dirty="0">
                <a:solidFill>
                  <a:srgbClr val="FFFFFF"/>
                </a:solidFill>
                <a:latin typeface="Calibri"/>
                <a:cs typeface="Calibri"/>
              </a:rPr>
              <a:t>rs</a:t>
            </a:r>
            <a:r>
              <a:rPr spc="-68" dirty="0">
                <a:solidFill>
                  <a:srgbClr val="FFFFFF"/>
                </a:solidFill>
                <a:latin typeface="Calibri"/>
                <a:cs typeface="Calibri"/>
              </a:rPr>
              <a:t> </a:t>
            </a:r>
            <a:r>
              <a:rPr spc="8" dirty="0">
                <a:solidFill>
                  <a:srgbClr val="FFFFFF"/>
                </a:solidFill>
                <a:latin typeface="Calibri"/>
                <a:cs typeface="Calibri"/>
              </a:rPr>
              <a:t>a</a:t>
            </a:r>
            <a:r>
              <a:rPr dirty="0">
                <a:solidFill>
                  <a:srgbClr val="FFFFFF"/>
                </a:solidFill>
                <a:latin typeface="Calibri"/>
                <a:cs typeface="Calibri"/>
              </a:rPr>
              <a:t>n</a:t>
            </a:r>
            <a:r>
              <a:rPr spc="8" dirty="0">
                <a:solidFill>
                  <a:srgbClr val="FFFFFF"/>
                </a:solidFill>
                <a:latin typeface="Calibri"/>
                <a:cs typeface="Calibri"/>
              </a:rPr>
              <a:t>d</a:t>
            </a:r>
            <a:r>
              <a:rPr spc="-15" dirty="0">
                <a:solidFill>
                  <a:srgbClr val="FFFFFF"/>
                </a:solidFill>
                <a:latin typeface="Calibri"/>
                <a:cs typeface="Calibri"/>
              </a:rPr>
              <a:t> </a:t>
            </a:r>
            <a:r>
              <a:rPr spc="-11" dirty="0">
                <a:solidFill>
                  <a:srgbClr val="FFFFFF"/>
                </a:solidFill>
                <a:latin typeface="Calibri"/>
                <a:cs typeface="Calibri"/>
              </a:rPr>
              <a:t>C</a:t>
            </a:r>
            <a:r>
              <a:rPr spc="-4" dirty="0">
                <a:solidFill>
                  <a:srgbClr val="FFFFFF"/>
                </a:solidFill>
                <a:latin typeface="Calibri"/>
                <a:cs typeface="Calibri"/>
              </a:rPr>
              <a:t>o</a:t>
            </a:r>
            <a:r>
              <a:rPr dirty="0">
                <a:solidFill>
                  <a:srgbClr val="FFFFFF"/>
                </a:solidFill>
                <a:latin typeface="Calibri"/>
                <a:cs typeface="Calibri"/>
              </a:rPr>
              <a:t>n</a:t>
            </a:r>
            <a:r>
              <a:rPr spc="4" dirty="0">
                <a:solidFill>
                  <a:srgbClr val="FFFFFF"/>
                </a:solidFill>
                <a:latin typeface="Calibri"/>
                <a:cs typeface="Calibri"/>
              </a:rPr>
              <a:t>s</a:t>
            </a:r>
            <a:r>
              <a:rPr spc="-23" dirty="0">
                <a:solidFill>
                  <a:srgbClr val="FFFFFF"/>
                </a:solidFill>
                <a:latin typeface="Calibri"/>
                <a:cs typeface="Calibri"/>
              </a:rPr>
              <a:t>e</a:t>
            </a:r>
            <a:r>
              <a:rPr spc="4" dirty="0">
                <a:solidFill>
                  <a:srgbClr val="FFFFFF"/>
                </a:solidFill>
                <a:latin typeface="Calibri"/>
                <a:cs typeface="Calibri"/>
              </a:rPr>
              <a:t>r</a:t>
            </a:r>
            <a:r>
              <a:rPr spc="-19" dirty="0">
                <a:solidFill>
                  <a:srgbClr val="FFFFFF"/>
                </a:solidFill>
                <a:latin typeface="Calibri"/>
                <a:cs typeface="Calibri"/>
              </a:rPr>
              <a:t>v</a:t>
            </a:r>
            <a:r>
              <a:rPr spc="8" dirty="0">
                <a:solidFill>
                  <a:srgbClr val="FFFFFF"/>
                </a:solidFill>
                <a:latin typeface="Calibri"/>
                <a:cs typeface="Calibri"/>
              </a:rPr>
              <a:t>a</a:t>
            </a:r>
            <a:r>
              <a:rPr spc="15" dirty="0">
                <a:solidFill>
                  <a:srgbClr val="FFFFFF"/>
                </a:solidFill>
                <a:latin typeface="Calibri"/>
                <a:cs typeface="Calibri"/>
              </a:rPr>
              <a:t>t</a:t>
            </a:r>
            <a:r>
              <a:rPr spc="-15" dirty="0">
                <a:solidFill>
                  <a:srgbClr val="FFFFFF"/>
                </a:solidFill>
                <a:latin typeface="Calibri"/>
                <a:cs typeface="Calibri"/>
              </a:rPr>
              <a:t>i</a:t>
            </a:r>
            <a:r>
              <a:rPr spc="-4" dirty="0">
                <a:solidFill>
                  <a:srgbClr val="FFFFFF"/>
                </a:solidFill>
                <a:latin typeface="Calibri"/>
                <a:cs typeface="Calibri"/>
              </a:rPr>
              <a:t>o</a:t>
            </a:r>
            <a:r>
              <a:rPr dirty="0">
                <a:solidFill>
                  <a:srgbClr val="FFFFFF"/>
                </a:solidFill>
                <a:latin typeface="Calibri"/>
                <a:cs typeface="Calibri"/>
              </a:rPr>
              <a:t>n</a:t>
            </a:r>
            <a:r>
              <a:rPr spc="-15" dirty="0">
                <a:solidFill>
                  <a:srgbClr val="FFFFFF"/>
                </a:solidFill>
                <a:latin typeface="Calibri"/>
                <a:cs typeface="Calibri"/>
              </a:rPr>
              <a:t>i</a:t>
            </a:r>
            <a:r>
              <a:rPr spc="4" dirty="0">
                <a:solidFill>
                  <a:srgbClr val="FFFFFF"/>
                </a:solidFill>
                <a:latin typeface="Calibri"/>
                <a:cs typeface="Calibri"/>
              </a:rPr>
              <a:t>s</a:t>
            </a:r>
            <a:r>
              <a:rPr spc="15" dirty="0">
                <a:solidFill>
                  <a:srgbClr val="FFFFFF"/>
                </a:solidFill>
                <a:latin typeface="Calibri"/>
                <a:cs typeface="Calibri"/>
              </a:rPr>
              <a:t>t</a:t>
            </a:r>
            <a:r>
              <a:rPr spc="8" dirty="0">
                <a:solidFill>
                  <a:srgbClr val="FFFFFF"/>
                </a:solidFill>
                <a:latin typeface="Calibri"/>
                <a:cs typeface="Calibri"/>
              </a:rPr>
              <a:t>s</a:t>
            </a:r>
            <a:endParaRPr sz="1275" dirty="0">
              <a:latin typeface="Calibri"/>
              <a:cs typeface="Calibri"/>
            </a:endParaRPr>
          </a:p>
        </p:txBody>
      </p:sp>
      <p:sp>
        <p:nvSpPr>
          <p:cNvPr id="4" name="object 4"/>
          <p:cNvSpPr txBox="1"/>
          <p:nvPr/>
        </p:nvSpPr>
        <p:spPr>
          <a:xfrm>
            <a:off x="1353789" y="3027659"/>
            <a:ext cx="831056" cy="242374"/>
          </a:xfrm>
          <a:prstGeom prst="rect">
            <a:avLst/>
          </a:prstGeom>
          <a:ln w="12700">
            <a:solidFill>
              <a:srgbClr val="4471C4"/>
            </a:solidFill>
          </a:ln>
        </p:spPr>
        <p:txBody>
          <a:bodyPr vert="horz" wrap="square" lIns="0" tIns="0" rIns="0" bIns="0" rtlCol="0">
            <a:spAutoFit/>
          </a:bodyPr>
          <a:lstStyle/>
          <a:p>
            <a:pPr marL="159544">
              <a:spcBef>
                <a:spcPts val="1346"/>
              </a:spcBef>
            </a:pPr>
            <a:r>
              <a:rPr sz="1575" spc="-23" dirty="0">
                <a:latin typeface="Calibri"/>
                <a:cs typeface="Calibri"/>
              </a:rPr>
              <a:t>Target</a:t>
            </a:r>
            <a:endParaRPr sz="1575" dirty="0">
              <a:latin typeface="Calibri"/>
              <a:cs typeface="Calibri"/>
            </a:endParaRPr>
          </a:p>
        </p:txBody>
      </p:sp>
      <p:sp>
        <p:nvSpPr>
          <p:cNvPr id="5" name="object 5"/>
          <p:cNvSpPr txBox="1"/>
          <p:nvPr/>
        </p:nvSpPr>
        <p:spPr>
          <a:xfrm>
            <a:off x="2184845" y="4011214"/>
            <a:ext cx="4442029" cy="981455"/>
          </a:xfrm>
          <a:prstGeom prst="rect">
            <a:avLst/>
          </a:prstGeom>
          <a:solidFill>
            <a:srgbClr val="4471C4"/>
          </a:solidFill>
          <a:ln w="12700">
            <a:solidFill>
              <a:srgbClr val="4471C4"/>
            </a:solidFill>
          </a:ln>
        </p:spPr>
        <p:txBody>
          <a:bodyPr vert="horz" wrap="square" lIns="0" tIns="1429" rIns="0" bIns="0" rtlCol="0">
            <a:spAutoFit/>
          </a:bodyPr>
          <a:lstStyle/>
          <a:p>
            <a:pPr>
              <a:spcBef>
                <a:spcPts val="11"/>
              </a:spcBef>
            </a:pPr>
            <a:endParaRPr sz="2400" dirty="0">
              <a:latin typeface="Times New Roman"/>
              <a:cs typeface="Times New Roman"/>
            </a:endParaRPr>
          </a:p>
          <a:p>
            <a:pPr marL="70009"/>
            <a:r>
              <a:rPr sz="1600" spc="-11" dirty="0">
                <a:solidFill>
                  <a:srgbClr val="FFFFFF"/>
                </a:solidFill>
                <a:latin typeface="Calibri Light"/>
                <a:cs typeface="Calibri Light"/>
              </a:rPr>
              <a:t>C</a:t>
            </a:r>
            <a:r>
              <a:rPr sz="1600" spc="4" dirty="0">
                <a:solidFill>
                  <a:srgbClr val="FFFFFF"/>
                </a:solidFill>
                <a:latin typeface="Calibri Light"/>
                <a:cs typeface="Calibri Light"/>
              </a:rPr>
              <a:t>r</a:t>
            </a:r>
            <a:r>
              <a:rPr sz="1600" spc="-11" dirty="0">
                <a:solidFill>
                  <a:srgbClr val="FFFFFF"/>
                </a:solidFill>
                <a:latin typeface="Calibri Light"/>
                <a:cs typeface="Calibri Light"/>
              </a:rPr>
              <a:t>e</a:t>
            </a:r>
            <a:r>
              <a:rPr sz="1600" spc="15" dirty="0">
                <a:solidFill>
                  <a:srgbClr val="FFFFFF"/>
                </a:solidFill>
                <a:latin typeface="Calibri Light"/>
                <a:cs typeface="Calibri Light"/>
              </a:rPr>
              <a:t>a</a:t>
            </a:r>
            <a:r>
              <a:rPr sz="1600" spc="26" dirty="0">
                <a:solidFill>
                  <a:srgbClr val="FFFFFF"/>
                </a:solidFill>
                <a:latin typeface="Calibri Light"/>
                <a:cs typeface="Calibri Light"/>
              </a:rPr>
              <a:t>t</a:t>
            </a:r>
            <a:r>
              <a:rPr sz="1600" spc="8" dirty="0">
                <a:solidFill>
                  <a:srgbClr val="FFFFFF"/>
                </a:solidFill>
                <a:latin typeface="Calibri Light"/>
                <a:cs typeface="Calibri Light"/>
              </a:rPr>
              <a:t>e</a:t>
            </a:r>
            <a:r>
              <a:rPr sz="1600" spc="-83" dirty="0">
                <a:solidFill>
                  <a:srgbClr val="FFFFFF"/>
                </a:solidFill>
                <a:latin typeface="Calibri Light"/>
                <a:cs typeface="Calibri Light"/>
              </a:rPr>
              <a:t> </a:t>
            </a:r>
            <a:r>
              <a:rPr sz="1600" spc="11" dirty="0">
                <a:solidFill>
                  <a:srgbClr val="FFFFFF"/>
                </a:solidFill>
                <a:latin typeface="Calibri"/>
                <a:cs typeface="Calibri"/>
              </a:rPr>
              <a:t>I</a:t>
            </a:r>
            <a:r>
              <a:rPr sz="1600" dirty="0">
                <a:solidFill>
                  <a:srgbClr val="FFFFFF"/>
                </a:solidFill>
                <a:latin typeface="Calibri"/>
                <a:cs typeface="Calibri"/>
              </a:rPr>
              <a:t>n</a:t>
            </a:r>
            <a:r>
              <a:rPr sz="1600" spc="4" dirty="0">
                <a:solidFill>
                  <a:srgbClr val="FFFFFF"/>
                </a:solidFill>
                <a:latin typeface="Calibri"/>
                <a:cs typeface="Calibri"/>
              </a:rPr>
              <a:t>s</a:t>
            </a:r>
            <a:r>
              <a:rPr sz="1600" spc="15" dirty="0">
                <a:solidFill>
                  <a:srgbClr val="FFFFFF"/>
                </a:solidFill>
                <a:latin typeface="Calibri"/>
                <a:cs typeface="Calibri"/>
              </a:rPr>
              <a:t>t</a:t>
            </a:r>
            <a:r>
              <a:rPr sz="1600" spc="8" dirty="0">
                <a:solidFill>
                  <a:srgbClr val="FFFFFF"/>
                </a:solidFill>
                <a:latin typeface="Calibri"/>
                <a:cs typeface="Calibri"/>
              </a:rPr>
              <a:t>a</a:t>
            </a:r>
            <a:r>
              <a:rPr sz="1600" spc="11" dirty="0">
                <a:solidFill>
                  <a:srgbClr val="FFFFFF"/>
                </a:solidFill>
                <a:latin typeface="Calibri"/>
                <a:cs typeface="Calibri"/>
              </a:rPr>
              <a:t>g</a:t>
            </a:r>
            <a:r>
              <a:rPr sz="1600" spc="4" dirty="0">
                <a:solidFill>
                  <a:srgbClr val="FFFFFF"/>
                </a:solidFill>
                <a:latin typeface="Calibri"/>
                <a:cs typeface="Calibri"/>
              </a:rPr>
              <a:t>ra</a:t>
            </a:r>
            <a:r>
              <a:rPr sz="1600" spc="15" dirty="0">
                <a:solidFill>
                  <a:srgbClr val="FFFFFF"/>
                </a:solidFill>
                <a:latin typeface="Calibri"/>
                <a:cs typeface="Calibri"/>
              </a:rPr>
              <a:t>m</a:t>
            </a:r>
            <a:r>
              <a:rPr sz="1600" spc="-146" dirty="0">
                <a:solidFill>
                  <a:srgbClr val="FFFFFF"/>
                </a:solidFill>
                <a:latin typeface="Calibri"/>
                <a:cs typeface="Calibri"/>
              </a:rPr>
              <a:t> </a:t>
            </a:r>
            <a:r>
              <a:rPr sz="1600" spc="8" dirty="0">
                <a:solidFill>
                  <a:srgbClr val="FFFFFF"/>
                </a:solidFill>
                <a:latin typeface="Calibri"/>
                <a:cs typeface="Calibri"/>
              </a:rPr>
              <a:t>a</a:t>
            </a:r>
            <a:r>
              <a:rPr sz="1600" spc="19" dirty="0">
                <a:solidFill>
                  <a:srgbClr val="FFFFFF"/>
                </a:solidFill>
                <a:latin typeface="Calibri"/>
                <a:cs typeface="Calibri"/>
              </a:rPr>
              <a:t>cc</a:t>
            </a:r>
            <a:r>
              <a:rPr sz="1600" spc="-4" dirty="0">
                <a:solidFill>
                  <a:srgbClr val="FFFFFF"/>
                </a:solidFill>
                <a:latin typeface="Calibri"/>
                <a:cs typeface="Calibri"/>
              </a:rPr>
              <a:t>o</a:t>
            </a:r>
            <a:r>
              <a:rPr sz="1600" dirty="0">
                <a:solidFill>
                  <a:srgbClr val="FFFFFF"/>
                </a:solidFill>
                <a:latin typeface="Calibri"/>
                <a:cs typeface="Calibri"/>
              </a:rPr>
              <a:t>un</a:t>
            </a:r>
            <a:r>
              <a:rPr sz="1600" spc="4" dirty="0">
                <a:solidFill>
                  <a:srgbClr val="FFFFFF"/>
                </a:solidFill>
                <a:latin typeface="Calibri"/>
                <a:cs typeface="Calibri"/>
              </a:rPr>
              <a:t>t</a:t>
            </a:r>
            <a:r>
              <a:rPr sz="1600" spc="-109" dirty="0">
                <a:solidFill>
                  <a:srgbClr val="FFFFFF"/>
                </a:solidFill>
                <a:latin typeface="Calibri"/>
                <a:cs typeface="Calibri"/>
              </a:rPr>
              <a:t> </a:t>
            </a:r>
            <a:r>
              <a:rPr sz="1600" spc="15" dirty="0">
                <a:solidFill>
                  <a:srgbClr val="FFFFFF"/>
                </a:solidFill>
                <a:latin typeface="Calibri"/>
                <a:cs typeface="Calibri"/>
              </a:rPr>
              <a:t>t</a:t>
            </a:r>
            <a:r>
              <a:rPr sz="1600" spc="8" dirty="0">
                <a:solidFill>
                  <a:srgbClr val="FFFFFF"/>
                </a:solidFill>
                <a:latin typeface="Calibri"/>
                <a:cs typeface="Calibri"/>
              </a:rPr>
              <a:t>o</a:t>
            </a:r>
            <a:r>
              <a:rPr sz="1600" spc="-71" dirty="0">
                <a:solidFill>
                  <a:srgbClr val="FFFFFF"/>
                </a:solidFill>
                <a:latin typeface="Calibri"/>
                <a:cs typeface="Calibri"/>
              </a:rPr>
              <a:t> </a:t>
            </a:r>
            <a:r>
              <a:rPr sz="1600" spc="8" dirty="0">
                <a:solidFill>
                  <a:srgbClr val="FFFFFF"/>
                </a:solidFill>
                <a:latin typeface="Calibri"/>
                <a:cs typeface="Calibri"/>
              </a:rPr>
              <a:t>a</a:t>
            </a:r>
            <a:r>
              <a:rPr sz="1600" spc="15" dirty="0">
                <a:solidFill>
                  <a:srgbClr val="FFFFFF"/>
                </a:solidFill>
                <a:latin typeface="Calibri"/>
                <a:cs typeface="Calibri"/>
              </a:rPr>
              <a:t>tt</a:t>
            </a:r>
            <a:r>
              <a:rPr sz="1600" spc="4" dirty="0">
                <a:solidFill>
                  <a:srgbClr val="FFFFFF"/>
                </a:solidFill>
                <a:latin typeface="Calibri"/>
                <a:cs typeface="Calibri"/>
              </a:rPr>
              <a:t>ra</a:t>
            </a:r>
            <a:r>
              <a:rPr sz="1600" spc="19" dirty="0">
                <a:solidFill>
                  <a:srgbClr val="FFFFFF"/>
                </a:solidFill>
                <a:latin typeface="Calibri"/>
                <a:cs typeface="Calibri"/>
              </a:rPr>
              <a:t>c</a:t>
            </a:r>
            <a:r>
              <a:rPr sz="1600" spc="4" dirty="0">
                <a:solidFill>
                  <a:srgbClr val="FFFFFF"/>
                </a:solidFill>
                <a:latin typeface="Calibri"/>
                <a:cs typeface="Calibri"/>
              </a:rPr>
              <a:t>t</a:t>
            </a:r>
            <a:r>
              <a:rPr sz="1600" spc="-109" dirty="0">
                <a:solidFill>
                  <a:srgbClr val="FFFFFF"/>
                </a:solidFill>
                <a:latin typeface="Calibri"/>
                <a:cs typeface="Calibri"/>
              </a:rPr>
              <a:t> </a:t>
            </a:r>
            <a:r>
              <a:rPr sz="1600" spc="19" dirty="0">
                <a:solidFill>
                  <a:srgbClr val="FFFFFF"/>
                </a:solidFill>
                <a:latin typeface="Calibri"/>
                <a:cs typeface="Calibri"/>
              </a:rPr>
              <a:t>c</a:t>
            </a:r>
            <a:r>
              <a:rPr sz="1600" dirty="0">
                <a:solidFill>
                  <a:srgbClr val="FFFFFF"/>
                </a:solidFill>
                <a:latin typeface="Calibri"/>
                <a:cs typeface="Calibri"/>
              </a:rPr>
              <a:t>u</a:t>
            </a:r>
            <a:r>
              <a:rPr sz="1600" spc="4" dirty="0">
                <a:solidFill>
                  <a:srgbClr val="FFFFFF"/>
                </a:solidFill>
                <a:latin typeface="Calibri"/>
                <a:cs typeface="Calibri"/>
              </a:rPr>
              <a:t>s</a:t>
            </a:r>
            <a:r>
              <a:rPr sz="1600" spc="15" dirty="0">
                <a:solidFill>
                  <a:srgbClr val="FFFFFF"/>
                </a:solidFill>
                <a:latin typeface="Calibri"/>
                <a:cs typeface="Calibri"/>
              </a:rPr>
              <a:t>t</a:t>
            </a:r>
            <a:r>
              <a:rPr sz="1600" spc="-4" dirty="0">
                <a:solidFill>
                  <a:srgbClr val="FFFFFF"/>
                </a:solidFill>
                <a:latin typeface="Calibri"/>
                <a:cs typeface="Calibri"/>
              </a:rPr>
              <a:t>o</a:t>
            </a:r>
            <a:r>
              <a:rPr sz="1600" spc="-15" dirty="0">
                <a:solidFill>
                  <a:srgbClr val="FFFFFF"/>
                </a:solidFill>
                <a:latin typeface="Calibri"/>
                <a:cs typeface="Calibri"/>
              </a:rPr>
              <a:t>me</a:t>
            </a:r>
            <a:r>
              <a:rPr sz="1600" spc="8" dirty="0">
                <a:solidFill>
                  <a:srgbClr val="FFFFFF"/>
                </a:solidFill>
                <a:latin typeface="Calibri"/>
                <a:cs typeface="Calibri"/>
              </a:rPr>
              <a:t>rs</a:t>
            </a:r>
            <a:endParaRPr sz="1600" dirty="0">
              <a:latin typeface="Calibri"/>
              <a:cs typeface="Calibri"/>
            </a:endParaRPr>
          </a:p>
          <a:p>
            <a:pPr marL="155734" marR="68580" indent="-85725">
              <a:lnSpc>
                <a:spcPts val="1073"/>
              </a:lnSpc>
              <a:spcBef>
                <a:spcPts val="578"/>
              </a:spcBef>
              <a:buChar char="•"/>
              <a:tabLst>
                <a:tab pos="156209" algn="l"/>
              </a:tabLst>
            </a:pPr>
            <a:r>
              <a:rPr sz="1200" spc="11" dirty="0">
                <a:solidFill>
                  <a:srgbClr val="FFFFFF"/>
                </a:solidFill>
                <a:latin typeface="Calibri"/>
                <a:cs typeface="Calibri"/>
              </a:rPr>
              <a:t>Post </a:t>
            </a:r>
            <a:r>
              <a:rPr sz="1200" dirty="0">
                <a:solidFill>
                  <a:srgbClr val="FFFFFF"/>
                </a:solidFill>
                <a:latin typeface="Calibri"/>
                <a:cs typeface="Calibri"/>
              </a:rPr>
              <a:t>facts </a:t>
            </a:r>
            <a:r>
              <a:rPr sz="1200" spc="4" dirty="0">
                <a:solidFill>
                  <a:srgbClr val="FFFFFF"/>
                </a:solidFill>
                <a:latin typeface="Calibri"/>
                <a:cs typeface="Calibri"/>
              </a:rPr>
              <a:t>and </a:t>
            </a:r>
            <a:r>
              <a:rPr sz="1200" spc="8" dirty="0">
                <a:solidFill>
                  <a:srgbClr val="FFFFFF"/>
                </a:solidFill>
                <a:latin typeface="Calibri"/>
                <a:cs typeface="Calibri"/>
              </a:rPr>
              <a:t>photos </a:t>
            </a:r>
            <a:r>
              <a:rPr sz="1200" spc="4" dirty="0">
                <a:solidFill>
                  <a:srgbClr val="FFFFFF"/>
                </a:solidFill>
                <a:latin typeface="Calibri"/>
                <a:cs typeface="Calibri"/>
              </a:rPr>
              <a:t>of </a:t>
            </a:r>
            <a:r>
              <a:rPr sz="1200" spc="11" dirty="0">
                <a:solidFill>
                  <a:srgbClr val="FFFFFF"/>
                </a:solidFill>
                <a:latin typeface="Calibri"/>
                <a:cs typeface="Calibri"/>
              </a:rPr>
              <a:t>the </a:t>
            </a:r>
            <a:r>
              <a:rPr sz="1200" spc="4" dirty="0">
                <a:solidFill>
                  <a:srgbClr val="FFFFFF"/>
                </a:solidFill>
                <a:latin typeface="Calibri"/>
                <a:cs typeface="Calibri"/>
              </a:rPr>
              <a:t>blue-footed</a:t>
            </a:r>
            <a:r>
              <a:rPr sz="1200" spc="8" dirty="0">
                <a:solidFill>
                  <a:srgbClr val="FFFFFF"/>
                </a:solidFill>
                <a:latin typeface="Calibri"/>
                <a:cs typeface="Calibri"/>
              </a:rPr>
              <a:t> booby </a:t>
            </a:r>
            <a:r>
              <a:rPr sz="1200" spc="4" dirty="0">
                <a:solidFill>
                  <a:srgbClr val="FFFFFF"/>
                </a:solidFill>
                <a:latin typeface="Calibri"/>
                <a:cs typeface="Calibri"/>
              </a:rPr>
              <a:t>and pictures</a:t>
            </a:r>
            <a:r>
              <a:rPr sz="1200" spc="8" dirty="0">
                <a:solidFill>
                  <a:srgbClr val="FFFFFF"/>
                </a:solidFill>
                <a:latin typeface="Calibri"/>
                <a:cs typeface="Calibri"/>
              </a:rPr>
              <a:t> </a:t>
            </a:r>
            <a:r>
              <a:rPr sz="1200" spc="4" dirty="0">
                <a:solidFill>
                  <a:srgbClr val="FFFFFF"/>
                </a:solidFill>
                <a:latin typeface="Calibri"/>
                <a:cs typeface="Calibri"/>
              </a:rPr>
              <a:t>of </a:t>
            </a:r>
            <a:r>
              <a:rPr sz="1200" spc="-203" dirty="0">
                <a:solidFill>
                  <a:srgbClr val="FFFFFF"/>
                </a:solidFill>
                <a:latin typeface="Calibri"/>
                <a:cs typeface="Calibri"/>
              </a:rPr>
              <a:t> </a:t>
            </a:r>
            <a:r>
              <a:rPr sz="1200" spc="4" dirty="0">
                <a:solidFill>
                  <a:srgbClr val="FFFFFF"/>
                </a:solidFill>
                <a:latin typeface="Calibri"/>
                <a:cs typeface="Calibri"/>
              </a:rPr>
              <a:t>people</a:t>
            </a:r>
            <a:r>
              <a:rPr sz="1200" spc="94" dirty="0">
                <a:solidFill>
                  <a:srgbClr val="FFFFFF"/>
                </a:solidFill>
                <a:latin typeface="Calibri"/>
                <a:cs typeface="Calibri"/>
              </a:rPr>
              <a:t> </a:t>
            </a:r>
            <a:r>
              <a:rPr sz="1200" dirty="0">
                <a:solidFill>
                  <a:srgbClr val="FFFFFF"/>
                </a:solidFill>
                <a:latin typeface="Calibri"/>
                <a:cs typeface="Calibri"/>
              </a:rPr>
              <a:t>wearing</a:t>
            </a:r>
            <a:r>
              <a:rPr sz="1200" spc="64" dirty="0">
                <a:solidFill>
                  <a:srgbClr val="FFFFFF"/>
                </a:solidFill>
                <a:latin typeface="Calibri"/>
                <a:cs typeface="Calibri"/>
              </a:rPr>
              <a:t> </a:t>
            </a:r>
            <a:r>
              <a:rPr sz="1200" spc="11" dirty="0">
                <a:solidFill>
                  <a:srgbClr val="FFFFFF"/>
                </a:solidFill>
                <a:latin typeface="Calibri"/>
                <a:cs typeface="Calibri"/>
              </a:rPr>
              <a:t>the</a:t>
            </a:r>
            <a:r>
              <a:rPr sz="1200" spc="-15" dirty="0">
                <a:solidFill>
                  <a:srgbClr val="FFFFFF"/>
                </a:solidFill>
                <a:latin typeface="Calibri"/>
                <a:cs typeface="Calibri"/>
              </a:rPr>
              <a:t> </a:t>
            </a:r>
            <a:r>
              <a:rPr sz="1200" spc="11" dirty="0">
                <a:solidFill>
                  <a:srgbClr val="FFFFFF"/>
                </a:solidFill>
                <a:latin typeface="Calibri"/>
                <a:cs typeface="Calibri"/>
              </a:rPr>
              <a:t>socks</a:t>
            </a:r>
            <a:endParaRPr sz="1200" dirty="0">
              <a:latin typeface="Calibri"/>
              <a:cs typeface="Calibri"/>
            </a:endParaRPr>
          </a:p>
        </p:txBody>
      </p:sp>
      <p:sp>
        <p:nvSpPr>
          <p:cNvPr id="6" name="object 6"/>
          <p:cNvSpPr txBox="1"/>
          <p:nvPr/>
        </p:nvSpPr>
        <p:spPr>
          <a:xfrm>
            <a:off x="1353789" y="4011216"/>
            <a:ext cx="831056" cy="710451"/>
          </a:xfrm>
          <a:prstGeom prst="rect">
            <a:avLst/>
          </a:prstGeom>
          <a:ln w="12700">
            <a:solidFill>
              <a:srgbClr val="4471C4"/>
            </a:solidFill>
          </a:ln>
        </p:spPr>
        <p:txBody>
          <a:bodyPr vert="horz" wrap="square" lIns="0" tIns="0" rIns="0" bIns="0" rtlCol="0">
            <a:spAutoFit/>
          </a:bodyPr>
          <a:lstStyle/>
          <a:p>
            <a:pPr>
              <a:lnSpc>
                <a:spcPct val="100000"/>
              </a:lnSpc>
            </a:pPr>
            <a:endParaRPr sz="1875" dirty="0">
              <a:latin typeface="Times New Roman"/>
              <a:cs typeface="Times New Roman"/>
            </a:endParaRPr>
          </a:p>
          <a:p>
            <a:pPr marL="180975">
              <a:spcBef>
                <a:spcPts val="1376"/>
              </a:spcBef>
            </a:pPr>
            <a:r>
              <a:rPr lang="en-US" sz="1575" spc="-23" dirty="0">
                <a:latin typeface="Calibri Light"/>
                <a:cs typeface="Calibri Light"/>
              </a:rPr>
              <a:t>T</a:t>
            </a:r>
            <a:r>
              <a:rPr sz="1575" spc="-23" dirty="0">
                <a:latin typeface="Calibri Light"/>
                <a:cs typeface="Calibri Light"/>
              </a:rPr>
              <a:t>actic</a:t>
            </a:r>
            <a:endParaRPr sz="1575" dirty="0">
              <a:latin typeface="Calibri Light"/>
              <a:cs typeface="Calibri Light"/>
            </a:endParaRPr>
          </a:p>
        </p:txBody>
      </p:sp>
      <p:sp>
        <p:nvSpPr>
          <p:cNvPr id="7" name="object 7"/>
          <p:cNvSpPr txBox="1"/>
          <p:nvPr/>
        </p:nvSpPr>
        <p:spPr>
          <a:xfrm>
            <a:off x="7082308" y="2870771"/>
            <a:ext cx="1183005" cy="148117"/>
          </a:xfrm>
          <a:prstGeom prst="rect">
            <a:avLst/>
          </a:prstGeom>
        </p:spPr>
        <p:txBody>
          <a:bodyPr vert="horz" wrap="square" lIns="0" tIns="9525" rIns="0" bIns="0" rtlCol="0">
            <a:spAutoFit/>
          </a:bodyPr>
          <a:lstStyle/>
          <a:p>
            <a:pPr marL="9525">
              <a:spcBef>
                <a:spcPts val="75"/>
              </a:spcBef>
            </a:pPr>
            <a:r>
              <a:rPr sz="900" b="1" spc="-4" dirty="0">
                <a:latin typeface="Calibri"/>
                <a:cs typeface="Calibri"/>
              </a:rPr>
              <a:t>Help</a:t>
            </a:r>
            <a:r>
              <a:rPr sz="900" b="1" spc="26" dirty="0">
                <a:latin typeface="Calibri"/>
                <a:cs typeface="Calibri"/>
              </a:rPr>
              <a:t> </a:t>
            </a:r>
            <a:r>
              <a:rPr sz="900" b="1" dirty="0">
                <a:latin typeface="Calibri"/>
                <a:cs typeface="Calibri"/>
              </a:rPr>
              <a:t>save</a:t>
            </a:r>
            <a:r>
              <a:rPr sz="900" b="1" spc="-53" dirty="0">
                <a:latin typeface="Calibri"/>
                <a:cs typeface="Calibri"/>
              </a:rPr>
              <a:t> </a:t>
            </a:r>
            <a:r>
              <a:rPr sz="900" b="1" dirty="0">
                <a:latin typeface="Calibri"/>
                <a:cs typeface="Calibri"/>
              </a:rPr>
              <a:t>a</a:t>
            </a:r>
            <a:r>
              <a:rPr sz="900" b="1" spc="11" dirty="0">
                <a:latin typeface="Calibri"/>
                <a:cs typeface="Calibri"/>
              </a:rPr>
              <a:t> </a:t>
            </a:r>
            <a:r>
              <a:rPr sz="900" b="1" dirty="0">
                <a:latin typeface="Calibri"/>
                <a:cs typeface="Calibri"/>
              </a:rPr>
              <a:t>special</a:t>
            </a:r>
            <a:r>
              <a:rPr sz="900" b="1" spc="8" dirty="0">
                <a:latin typeface="Calibri"/>
                <a:cs typeface="Calibri"/>
              </a:rPr>
              <a:t> </a:t>
            </a:r>
            <a:r>
              <a:rPr sz="900" b="1" spc="11" dirty="0">
                <a:latin typeface="Calibri"/>
                <a:cs typeface="Calibri"/>
              </a:rPr>
              <a:t>bird!</a:t>
            </a:r>
            <a:endParaRPr sz="900" dirty="0">
              <a:latin typeface="Calibri"/>
              <a:cs typeface="Calibri"/>
            </a:endParaRPr>
          </a:p>
        </p:txBody>
      </p:sp>
      <p:grpSp>
        <p:nvGrpSpPr>
          <p:cNvPr id="8" name="object 8"/>
          <p:cNvGrpSpPr/>
          <p:nvPr/>
        </p:nvGrpSpPr>
        <p:grpSpPr>
          <a:xfrm>
            <a:off x="6791181" y="2514835"/>
            <a:ext cx="1621631" cy="2614613"/>
            <a:chOff x="7677150" y="2247900"/>
            <a:chExt cx="2162175" cy="3486150"/>
          </a:xfrm>
        </p:grpSpPr>
        <p:pic>
          <p:nvPicPr>
            <p:cNvPr id="9" name="object 9"/>
            <p:cNvPicPr/>
            <p:nvPr/>
          </p:nvPicPr>
          <p:blipFill>
            <a:blip r:embed="rId2" cstate="print"/>
            <a:stretch>
              <a:fillRect/>
            </a:stretch>
          </p:blipFill>
          <p:spPr>
            <a:xfrm>
              <a:off x="7943850" y="2994250"/>
              <a:ext cx="1619250" cy="2404391"/>
            </a:xfrm>
            <a:prstGeom prst="rect">
              <a:avLst/>
            </a:prstGeom>
          </p:spPr>
        </p:pic>
        <p:sp>
          <p:nvSpPr>
            <p:cNvPr id="10" name="object 10"/>
            <p:cNvSpPr/>
            <p:nvPr/>
          </p:nvSpPr>
          <p:spPr>
            <a:xfrm>
              <a:off x="7705725" y="2276475"/>
              <a:ext cx="2105025" cy="3429000"/>
            </a:xfrm>
            <a:custGeom>
              <a:avLst/>
              <a:gdLst/>
              <a:ahLst/>
              <a:cxnLst/>
              <a:rect l="l" t="t" r="r" b="b"/>
              <a:pathLst>
                <a:path w="2105025" h="3429000">
                  <a:moveTo>
                    <a:pt x="0" y="350900"/>
                  </a:moveTo>
                  <a:lnTo>
                    <a:pt x="3203" y="303284"/>
                  </a:lnTo>
                  <a:lnTo>
                    <a:pt x="12534" y="257615"/>
                  </a:lnTo>
                  <a:lnTo>
                    <a:pt x="27574" y="214312"/>
                  </a:lnTo>
                  <a:lnTo>
                    <a:pt x="47907" y="173792"/>
                  </a:lnTo>
                  <a:lnTo>
                    <a:pt x="73113" y="136473"/>
                  </a:lnTo>
                  <a:lnTo>
                    <a:pt x="102774" y="102774"/>
                  </a:lnTo>
                  <a:lnTo>
                    <a:pt x="136473" y="73113"/>
                  </a:lnTo>
                  <a:lnTo>
                    <a:pt x="173792" y="47907"/>
                  </a:lnTo>
                  <a:lnTo>
                    <a:pt x="214312" y="27574"/>
                  </a:lnTo>
                  <a:lnTo>
                    <a:pt x="257615" y="12534"/>
                  </a:lnTo>
                  <a:lnTo>
                    <a:pt x="303284" y="3203"/>
                  </a:lnTo>
                  <a:lnTo>
                    <a:pt x="350900" y="0"/>
                  </a:lnTo>
                  <a:lnTo>
                    <a:pt x="1754124" y="0"/>
                  </a:lnTo>
                  <a:lnTo>
                    <a:pt x="1801740" y="3203"/>
                  </a:lnTo>
                  <a:lnTo>
                    <a:pt x="1847409" y="12534"/>
                  </a:lnTo>
                  <a:lnTo>
                    <a:pt x="1890712" y="27574"/>
                  </a:lnTo>
                  <a:lnTo>
                    <a:pt x="1931232" y="47907"/>
                  </a:lnTo>
                  <a:lnTo>
                    <a:pt x="1968551" y="73113"/>
                  </a:lnTo>
                  <a:lnTo>
                    <a:pt x="2002250" y="102774"/>
                  </a:lnTo>
                  <a:lnTo>
                    <a:pt x="2031911" y="136473"/>
                  </a:lnTo>
                  <a:lnTo>
                    <a:pt x="2057117" y="173792"/>
                  </a:lnTo>
                  <a:lnTo>
                    <a:pt x="2077450" y="214312"/>
                  </a:lnTo>
                  <a:lnTo>
                    <a:pt x="2092490" y="257615"/>
                  </a:lnTo>
                  <a:lnTo>
                    <a:pt x="2101821" y="303284"/>
                  </a:lnTo>
                  <a:lnTo>
                    <a:pt x="2105025" y="350900"/>
                  </a:lnTo>
                  <a:lnTo>
                    <a:pt x="2105025" y="3078099"/>
                  </a:lnTo>
                  <a:lnTo>
                    <a:pt x="2101821" y="3125715"/>
                  </a:lnTo>
                  <a:lnTo>
                    <a:pt x="2092490" y="3171384"/>
                  </a:lnTo>
                  <a:lnTo>
                    <a:pt x="2077450" y="3214687"/>
                  </a:lnTo>
                  <a:lnTo>
                    <a:pt x="2057117" y="3255207"/>
                  </a:lnTo>
                  <a:lnTo>
                    <a:pt x="2031911" y="3292526"/>
                  </a:lnTo>
                  <a:lnTo>
                    <a:pt x="2002250" y="3326225"/>
                  </a:lnTo>
                  <a:lnTo>
                    <a:pt x="1968551" y="3355886"/>
                  </a:lnTo>
                  <a:lnTo>
                    <a:pt x="1931232" y="3381092"/>
                  </a:lnTo>
                  <a:lnTo>
                    <a:pt x="1890712" y="3401425"/>
                  </a:lnTo>
                  <a:lnTo>
                    <a:pt x="1847409" y="3416465"/>
                  </a:lnTo>
                  <a:lnTo>
                    <a:pt x="1801740" y="3425796"/>
                  </a:lnTo>
                  <a:lnTo>
                    <a:pt x="1754124" y="3429000"/>
                  </a:lnTo>
                  <a:lnTo>
                    <a:pt x="350900" y="3429000"/>
                  </a:lnTo>
                  <a:lnTo>
                    <a:pt x="303284" y="3425796"/>
                  </a:lnTo>
                  <a:lnTo>
                    <a:pt x="257615" y="3416465"/>
                  </a:lnTo>
                  <a:lnTo>
                    <a:pt x="214312" y="3401425"/>
                  </a:lnTo>
                  <a:lnTo>
                    <a:pt x="173792" y="3381092"/>
                  </a:lnTo>
                  <a:lnTo>
                    <a:pt x="136473" y="3355886"/>
                  </a:lnTo>
                  <a:lnTo>
                    <a:pt x="102774" y="3326225"/>
                  </a:lnTo>
                  <a:lnTo>
                    <a:pt x="73113" y="3292526"/>
                  </a:lnTo>
                  <a:lnTo>
                    <a:pt x="47907" y="3255207"/>
                  </a:lnTo>
                  <a:lnTo>
                    <a:pt x="27574" y="3214687"/>
                  </a:lnTo>
                  <a:lnTo>
                    <a:pt x="12534" y="3171384"/>
                  </a:lnTo>
                  <a:lnTo>
                    <a:pt x="3203" y="3125715"/>
                  </a:lnTo>
                  <a:lnTo>
                    <a:pt x="0" y="3078099"/>
                  </a:lnTo>
                  <a:lnTo>
                    <a:pt x="0" y="350900"/>
                  </a:lnTo>
                  <a:close/>
                </a:path>
              </a:pathLst>
            </a:custGeom>
            <a:ln w="57150">
              <a:solidFill>
                <a:srgbClr val="000000"/>
              </a:solidFill>
            </a:ln>
          </p:spPr>
          <p:txBody>
            <a:bodyPr wrap="square" lIns="0" tIns="0" rIns="0" bIns="0" rtlCol="0"/>
            <a:lstStyle/>
            <a:p>
              <a:endParaRPr sz="1350"/>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4121" y="703494"/>
            <a:ext cx="5161092" cy="682944"/>
          </a:xfrm>
          <a:prstGeom prst="rect">
            <a:avLst/>
          </a:prstGeom>
        </p:spPr>
        <p:txBody>
          <a:bodyPr vert="horz" wrap="square" lIns="0" tIns="12383" rIns="0" bIns="0" rtlCol="0" anchor="ctr">
            <a:spAutoFit/>
          </a:bodyPr>
          <a:lstStyle/>
          <a:p>
            <a:pPr marL="9525">
              <a:lnSpc>
                <a:spcPts val="3521"/>
              </a:lnSpc>
              <a:spcBef>
                <a:spcPts val="98"/>
              </a:spcBef>
            </a:pPr>
            <a:r>
              <a:rPr sz="4400" spc="8" dirty="0">
                <a:solidFill>
                  <a:srgbClr val="000000"/>
                </a:solidFill>
                <a:latin typeface="Calibri Light"/>
                <a:cs typeface="Calibri Light"/>
              </a:rPr>
              <a:t>Case</a:t>
            </a:r>
            <a:r>
              <a:rPr sz="4400" spc="23" dirty="0">
                <a:solidFill>
                  <a:srgbClr val="000000"/>
                </a:solidFill>
                <a:latin typeface="Calibri Light"/>
                <a:cs typeface="Calibri Light"/>
              </a:rPr>
              <a:t> </a:t>
            </a:r>
            <a:r>
              <a:rPr sz="4400" spc="8" dirty="0">
                <a:solidFill>
                  <a:srgbClr val="000000"/>
                </a:solidFill>
                <a:latin typeface="Calibri Light"/>
                <a:cs typeface="Calibri Light"/>
              </a:rPr>
              <a:t>Study:</a:t>
            </a:r>
            <a:endParaRPr sz="4400" dirty="0">
              <a:latin typeface="Calibri Light"/>
              <a:cs typeface="Calibri Light"/>
            </a:endParaRPr>
          </a:p>
          <a:p>
            <a:pPr marL="9525">
              <a:lnSpc>
                <a:spcPts val="1631"/>
              </a:lnSpc>
            </a:pPr>
            <a:r>
              <a:rPr sz="2000" spc="8" dirty="0">
                <a:solidFill>
                  <a:srgbClr val="000000"/>
                </a:solidFill>
                <a:latin typeface="Calibri Light"/>
                <a:cs typeface="Calibri Light"/>
              </a:rPr>
              <a:t>Blue</a:t>
            </a:r>
            <a:r>
              <a:rPr sz="2000" spc="-4" dirty="0">
                <a:solidFill>
                  <a:srgbClr val="000000"/>
                </a:solidFill>
                <a:latin typeface="Calibri Light"/>
                <a:cs typeface="Calibri Light"/>
              </a:rPr>
              <a:t> </a:t>
            </a:r>
            <a:r>
              <a:rPr sz="2000" dirty="0">
                <a:solidFill>
                  <a:srgbClr val="000000"/>
                </a:solidFill>
                <a:latin typeface="Calibri Light"/>
                <a:cs typeface="Calibri Light"/>
              </a:rPr>
              <a:t>Feet</a:t>
            </a:r>
            <a:r>
              <a:rPr sz="2000" spc="56" dirty="0">
                <a:solidFill>
                  <a:srgbClr val="000000"/>
                </a:solidFill>
                <a:latin typeface="Calibri Light"/>
                <a:cs typeface="Calibri Light"/>
              </a:rPr>
              <a:t> </a:t>
            </a:r>
            <a:r>
              <a:rPr sz="2000" spc="11" dirty="0">
                <a:solidFill>
                  <a:srgbClr val="000000"/>
                </a:solidFill>
                <a:latin typeface="Calibri Light"/>
                <a:cs typeface="Calibri Light"/>
              </a:rPr>
              <a:t>Foundation</a:t>
            </a:r>
            <a:r>
              <a:rPr sz="2000" spc="-41" dirty="0">
                <a:solidFill>
                  <a:srgbClr val="000000"/>
                </a:solidFill>
                <a:latin typeface="Calibri Light"/>
                <a:cs typeface="Calibri Light"/>
              </a:rPr>
              <a:t> </a:t>
            </a:r>
            <a:r>
              <a:rPr sz="2000" spc="11" dirty="0">
                <a:solidFill>
                  <a:srgbClr val="000000"/>
                </a:solidFill>
                <a:latin typeface="Calibri Light"/>
                <a:cs typeface="Calibri Light"/>
              </a:rPr>
              <a:t>and</a:t>
            </a:r>
            <a:r>
              <a:rPr sz="2000" spc="15" dirty="0">
                <a:solidFill>
                  <a:srgbClr val="000000"/>
                </a:solidFill>
                <a:latin typeface="Calibri Light"/>
                <a:cs typeface="Calibri Light"/>
              </a:rPr>
              <a:t> </a:t>
            </a:r>
            <a:r>
              <a:rPr sz="2000" dirty="0">
                <a:solidFill>
                  <a:srgbClr val="000000"/>
                </a:solidFill>
                <a:latin typeface="Calibri Light"/>
                <a:cs typeface="Calibri Light"/>
              </a:rPr>
              <a:t>who</a:t>
            </a:r>
            <a:r>
              <a:rPr sz="2000" spc="68" dirty="0">
                <a:solidFill>
                  <a:srgbClr val="000000"/>
                </a:solidFill>
                <a:latin typeface="Calibri Light"/>
                <a:cs typeface="Calibri Light"/>
              </a:rPr>
              <a:t> </a:t>
            </a:r>
            <a:r>
              <a:rPr sz="2000" spc="15" dirty="0">
                <a:solidFill>
                  <a:srgbClr val="000000"/>
                </a:solidFill>
                <a:latin typeface="Calibri Light"/>
                <a:cs typeface="Calibri Light"/>
              </a:rPr>
              <a:t>is</a:t>
            </a:r>
            <a:r>
              <a:rPr sz="2000" spc="-23" dirty="0">
                <a:solidFill>
                  <a:srgbClr val="000000"/>
                </a:solidFill>
                <a:latin typeface="Calibri Light"/>
                <a:cs typeface="Calibri Light"/>
              </a:rPr>
              <a:t> </a:t>
            </a:r>
            <a:r>
              <a:rPr sz="2000" spc="4" dirty="0">
                <a:solidFill>
                  <a:srgbClr val="000000"/>
                </a:solidFill>
                <a:latin typeface="Calibri Light"/>
                <a:cs typeface="Calibri Light"/>
              </a:rPr>
              <a:t>the</a:t>
            </a:r>
            <a:r>
              <a:rPr sz="2000" spc="53" dirty="0">
                <a:solidFill>
                  <a:srgbClr val="000000"/>
                </a:solidFill>
                <a:latin typeface="Calibri Light"/>
                <a:cs typeface="Calibri Light"/>
              </a:rPr>
              <a:t> </a:t>
            </a:r>
            <a:r>
              <a:rPr sz="2000" spc="8" dirty="0">
                <a:solidFill>
                  <a:srgbClr val="000000"/>
                </a:solidFill>
                <a:latin typeface="Calibri Light"/>
                <a:cs typeface="Calibri Light"/>
              </a:rPr>
              <a:t>customer</a:t>
            </a:r>
            <a:endParaRPr sz="2000" dirty="0">
              <a:latin typeface="Calibri Light"/>
              <a:cs typeface="Calibri Light"/>
            </a:endParaRPr>
          </a:p>
        </p:txBody>
      </p:sp>
      <p:grpSp>
        <p:nvGrpSpPr>
          <p:cNvPr id="3" name="object 3"/>
          <p:cNvGrpSpPr/>
          <p:nvPr/>
        </p:nvGrpSpPr>
        <p:grpSpPr>
          <a:xfrm>
            <a:off x="5441168" y="1565517"/>
            <a:ext cx="3363456" cy="4968644"/>
            <a:chOff x="7048563" y="1400175"/>
            <a:chExt cx="3076575" cy="5019675"/>
          </a:xfrm>
        </p:grpSpPr>
        <p:pic>
          <p:nvPicPr>
            <p:cNvPr id="4" name="object 4"/>
            <p:cNvPicPr/>
            <p:nvPr/>
          </p:nvPicPr>
          <p:blipFill>
            <a:blip r:embed="rId2" cstate="print"/>
            <a:stretch>
              <a:fillRect/>
            </a:stretch>
          </p:blipFill>
          <p:spPr>
            <a:xfrm>
              <a:off x="7081139" y="1409700"/>
              <a:ext cx="3034410" cy="4987518"/>
            </a:xfrm>
            <a:prstGeom prst="rect">
              <a:avLst/>
            </a:prstGeom>
          </p:spPr>
        </p:pic>
        <p:sp>
          <p:nvSpPr>
            <p:cNvPr id="5" name="object 5"/>
            <p:cNvSpPr/>
            <p:nvPr/>
          </p:nvSpPr>
          <p:spPr>
            <a:xfrm>
              <a:off x="7053326" y="1404937"/>
              <a:ext cx="3067050" cy="5010150"/>
            </a:xfrm>
            <a:custGeom>
              <a:avLst/>
              <a:gdLst/>
              <a:ahLst/>
              <a:cxnLst/>
              <a:rect l="l" t="t" r="r" b="b"/>
              <a:pathLst>
                <a:path w="3067050" h="5010150">
                  <a:moveTo>
                    <a:pt x="0" y="5010150"/>
                  </a:moveTo>
                  <a:lnTo>
                    <a:pt x="3067050" y="5010150"/>
                  </a:lnTo>
                  <a:lnTo>
                    <a:pt x="3067050" y="0"/>
                  </a:lnTo>
                  <a:lnTo>
                    <a:pt x="0" y="0"/>
                  </a:lnTo>
                  <a:lnTo>
                    <a:pt x="0" y="5010150"/>
                  </a:lnTo>
                  <a:close/>
                </a:path>
              </a:pathLst>
            </a:custGeom>
            <a:ln w="9525">
              <a:solidFill>
                <a:srgbClr val="000000"/>
              </a:solidFill>
            </a:ln>
          </p:spPr>
          <p:txBody>
            <a:bodyPr wrap="square" lIns="0" tIns="0" rIns="0" bIns="0" rtlCol="0"/>
            <a:lstStyle/>
            <a:p>
              <a:endParaRPr sz="1350"/>
            </a:p>
          </p:txBody>
        </p:sp>
        <p:sp>
          <p:nvSpPr>
            <p:cNvPr id="6" name="object 6"/>
            <p:cNvSpPr/>
            <p:nvPr/>
          </p:nvSpPr>
          <p:spPr>
            <a:xfrm>
              <a:off x="8467725" y="1466850"/>
              <a:ext cx="628650" cy="600075"/>
            </a:xfrm>
            <a:custGeom>
              <a:avLst/>
              <a:gdLst/>
              <a:ahLst/>
              <a:cxnLst/>
              <a:rect l="l" t="t" r="r" b="b"/>
              <a:pathLst>
                <a:path w="628650" h="600075">
                  <a:moveTo>
                    <a:pt x="0" y="299974"/>
                  </a:moveTo>
                  <a:lnTo>
                    <a:pt x="3407" y="255660"/>
                  </a:lnTo>
                  <a:lnTo>
                    <a:pt x="13307" y="213360"/>
                  </a:lnTo>
                  <a:lnTo>
                    <a:pt x="29212" y="173539"/>
                  </a:lnTo>
                  <a:lnTo>
                    <a:pt x="50636" y="136662"/>
                  </a:lnTo>
                  <a:lnTo>
                    <a:pt x="77094" y="103194"/>
                  </a:lnTo>
                  <a:lnTo>
                    <a:pt x="108099" y="73599"/>
                  </a:lnTo>
                  <a:lnTo>
                    <a:pt x="143166" y="48343"/>
                  </a:lnTo>
                  <a:lnTo>
                    <a:pt x="181808" y="27890"/>
                  </a:lnTo>
                  <a:lnTo>
                    <a:pt x="223539" y="12705"/>
                  </a:lnTo>
                  <a:lnTo>
                    <a:pt x="267873" y="3253"/>
                  </a:lnTo>
                  <a:lnTo>
                    <a:pt x="314325" y="0"/>
                  </a:lnTo>
                  <a:lnTo>
                    <a:pt x="360776" y="3253"/>
                  </a:lnTo>
                  <a:lnTo>
                    <a:pt x="405110" y="12705"/>
                  </a:lnTo>
                  <a:lnTo>
                    <a:pt x="446841" y="27890"/>
                  </a:lnTo>
                  <a:lnTo>
                    <a:pt x="485483" y="48343"/>
                  </a:lnTo>
                  <a:lnTo>
                    <a:pt x="520550" y="73599"/>
                  </a:lnTo>
                  <a:lnTo>
                    <a:pt x="551555" y="103194"/>
                  </a:lnTo>
                  <a:lnTo>
                    <a:pt x="578013" y="136662"/>
                  </a:lnTo>
                  <a:lnTo>
                    <a:pt x="599437" y="173539"/>
                  </a:lnTo>
                  <a:lnTo>
                    <a:pt x="615342" y="213360"/>
                  </a:lnTo>
                  <a:lnTo>
                    <a:pt x="625242" y="255660"/>
                  </a:lnTo>
                  <a:lnTo>
                    <a:pt x="628650" y="299974"/>
                  </a:lnTo>
                  <a:lnTo>
                    <a:pt x="625242" y="344319"/>
                  </a:lnTo>
                  <a:lnTo>
                    <a:pt x="615342" y="386644"/>
                  </a:lnTo>
                  <a:lnTo>
                    <a:pt x="599437" y="426486"/>
                  </a:lnTo>
                  <a:lnTo>
                    <a:pt x="578013" y="463379"/>
                  </a:lnTo>
                  <a:lnTo>
                    <a:pt x="551555" y="496859"/>
                  </a:lnTo>
                  <a:lnTo>
                    <a:pt x="520550" y="526463"/>
                  </a:lnTo>
                  <a:lnTo>
                    <a:pt x="485483" y="551725"/>
                  </a:lnTo>
                  <a:lnTo>
                    <a:pt x="446841" y="572181"/>
                  </a:lnTo>
                  <a:lnTo>
                    <a:pt x="405110" y="587368"/>
                  </a:lnTo>
                  <a:lnTo>
                    <a:pt x="360776" y="596820"/>
                  </a:lnTo>
                  <a:lnTo>
                    <a:pt x="314325" y="600075"/>
                  </a:lnTo>
                  <a:lnTo>
                    <a:pt x="267873" y="596820"/>
                  </a:lnTo>
                  <a:lnTo>
                    <a:pt x="223539" y="587368"/>
                  </a:lnTo>
                  <a:lnTo>
                    <a:pt x="181808" y="572181"/>
                  </a:lnTo>
                  <a:lnTo>
                    <a:pt x="143166" y="551725"/>
                  </a:lnTo>
                  <a:lnTo>
                    <a:pt x="108099" y="526463"/>
                  </a:lnTo>
                  <a:lnTo>
                    <a:pt x="77094" y="496859"/>
                  </a:lnTo>
                  <a:lnTo>
                    <a:pt x="50636" y="463379"/>
                  </a:lnTo>
                  <a:lnTo>
                    <a:pt x="29212" y="426486"/>
                  </a:lnTo>
                  <a:lnTo>
                    <a:pt x="13307" y="386644"/>
                  </a:lnTo>
                  <a:lnTo>
                    <a:pt x="3407" y="344319"/>
                  </a:lnTo>
                  <a:lnTo>
                    <a:pt x="0" y="299974"/>
                  </a:lnTo>
                  <a:close/>
                </a:path>
              </a:pathLst>
            </a:custGeom>
            <a:ln w="38100">
              <a:solidFill>
                <a:srgbClr val="FF0000"/>
              </a:solidFill>
            </a:ln>
          </p:spPr>
          <p:txBody>
            <a:bodyPr wrap="square" lIns="0" tIns="0" rIns="0" bIns="0" rtlCol="0"/>
            <a:lstStyle/>
            <a:p>
              <a:endParaRPr sz="1350"/>
            </a:p>
          </p:txBody>
        </p:sp>
      </p:grpSp>
      <p:sp>
        <p:nvSpPr>
          <p:cNvPr id="7" name="object 7"/>
          <p:cNvSpPr txBox="1"/>
          <p:nvPr/>
        </p:nvSpPr>
        <p:spPr>
          <a:xfrm>
            <a:off x="494121" y="2326455"/>
            <a:ext cx="4761990" cy="1102545"/>
          </a:xfrm>
          <a:prstGeom prst="rect">
            <a:avLst/>
          </a:prstGeom>
        </p:spPr>
        <p:txBody>
          <a:bodyPr vert="horz" wrap="square" lIns="0" tIns="39052" rIns="0" bIns="0" rtlCol="0">
            <a:spAutoFit/>
          </a:bodyPr>
          <a:lstStyle/>
          <a:p>
            <a:pPr marL="180975" marR="3810" indent="-171926">
              <a:lnSpc>
                <a:spcPts val="2310"/>
              </a:lnSpc>
              <a:spcBef>
                <a:spcPts val="307"/>
              </a:spcBef>
              <a:buFont typeface="Arial"/>
              <a:buChar char="•"/>
              <a:tabLst>
                <a:tab pos="181451" algn="l"/>
              </a:tabLst>
            </a:pPr>
            <a:r>
              <a:rPr sz="2063" spc="-11" dirty="0">
                <a:latin typeface="Calibri"/>
                <a:cs typeface="Calibri"/>
              </a:rPr>
              <a:t>Successfully</a:t>
            </a:r>
            <a:r>
              <a:rPr sz="2063" spc="214" dirty="0">
                <a:latin typeface="Calibri"/>
                <a:cs typeface="Calibri"/>
              </a:rPr>
              <a:t> </a:t>
            </a:r>
            <a:r>
              <a:rPr sz="2063" spc="-11" dirty="0">
                <a:latin typeface="Calibri"/>
                <a:cs typeface="Calibri"/>
              </a:rPr>
              <a:t>attract</a:t>
            </a:r>
            <a:r>
              <a:rPr sz="2063" spc="68" dirty="0">
                <a:latin typeface="Calibri"/>
                <a:cs typeface="Calibri"/>
              </a:rPr>
              <a:t> </a:t>
            </a:r>
            <a:r>
              <a:rPr sz="2063" spc="4" dirty="0">
                <a:latin typeface="Calibri"/>
                <a:cs typeface="Calibri"/>
              </a:rPr>
              <a:t>social </a:t>
            </a:r>
            <a:r>
              <a:rPr sz="2063" spc="-454" dirty="0">
                <a:latin typeface="Calibri"/>
                <a:cs typeface="Calibri"/>
              </a:rPr>
              <a:t> </a:t>
            </a:r>
            <a:r>
              <a:rPr sz="2063" spc="-4" dirty="0">
                <a:latin typeface="Calibri"/>
                <a:cs typeface="Calibri"/>
              </a:rPr>
              <a:t>media</a:t>
            </a:r>
            <a:r>
              <a:rPr sz="2063" spc="101" dirty="0">
                <a:latin typeface="Calibri"/>
                <a:cs typeface="Calibri"/>
              </a:rPr>
              <a:t> </a:t>
            </a:r>
            <a:r>
              <a:rPr sz="2063" spc="-15" dirty="0">
                <a:latin typeface="Calibri"/>
                <a:cs typeface="Calibri"/>
              </a:rPr>
              <a:t>followers</a:t>
            </a:r>
            <a:endParaRPr sz="2063" dirty="0">
              <a:latin typeface="Calibri"/>
              <a:cs typeface="Calibri"/>
            </a:endParaRPr>
          </a:p>
          <a:p>
            <a:pPr>
              <a:spcBef>
                <a:spcPts val="4"/>
              </a:spcBef>
              <a:buFont typeface="Arial"/>
              <a:buChar char="•"/>
            </a:pPr>
            <a:endParaRPr sz="3075" dirty="0">
              <a:latin typeface="Calibri"/>
              <a:cs typeface="Calibri"/>
            </a:endParaRPr>
          </a:p>
          <a:p>
            <a:pPr marL="180975" marR="136208" indent="-171926">
              <a:lnSpc>
                <a:spcPts val="2258"/>
              </a:lnSpc>
              <a:spcBef>
                <a:spcPts val="4"/>
              </a:spcBef>
              <a:buFont typeface="Arial"/>
              <a:buChar char="•"/>
              <a:tabLst>
                <a:tab pos="181451" algn="l"/>
              </a:tabLst>
            </a:pPr>
            <a:r>
              <a:rPr sz="2063" spc="-4" dirty="0">
                <a:latin typeface="Calibri"/>
                <a:cs typeface="Calibri"/>
              </a:rPr>
              <a:t>But</a:t>
            </a:r>
            <a:r>
              <a:rPr sz="2063" spc="60" dirty="0">
                <a:latin typeface="Calibri"/>
                <a:cs typeface="Calibri"/>
              </a:rPr>
              <a:t> </a:t>
            </a:r>
            <a:r>
              <a:rPr sz="2063" spc="-4" dirty="0">
                <a:latin typeface="Calibri"/>
                <a:cs typeface="Calibri"/>
              </a:rPr>
              <a:t>no</a:t>
            </a:r>
            <a:r>
              <a:rPr sz="2063" spc="49" dirty="0">
                <a:latin typeface="Calibri"/>
                <a:cs typeface="Calibri"/>
              </a:rPr>
              <a:t> </a:t>
            </a:r>
            <a:r>
              <a:rPr sz="2063" spc="-8" dirty="0">
                <a:latin typeface="Calibri"/>
                <a:cs typeface="Calibri"/>
              </a:rPr>
              <a:t>sales</a:t>
            </a:r>
            <a:r>
              <a:rPr sz="2063" spc="56" dirty="0">
                <a:latin typeface="Calibri"/>
                <a:cs typeface="Calibri"/>
              </a:rPr>
              <a:t> </a:t>
            </a:r>
            <a:r>
              <a:rPr sz="2063" spc="-4" dirty="0">
                <a:latin typeface="Calibri"/>
                <a:cs typeface="Calibri"/>
              </a:rPr>
              <a:t>from</a:t>
            </a:r>
            <a:r>
              <a:rPr sz="2063" spc="45" dirty="0">
                <a:latin typeface="Calibri"/>
                <a:cs typeface="Calibri"/>
              </a:rPr>
              <a:t> </a:t>
            </a:r>
            <a:r>
              <a:rPr sz="2063" spc="-11" dirty="0">
                <a:latin typeface="Calibri"/>
                <a:cs typeface="Calibri"/>
              </a:rPr>
              <a:t>digital </a:t>
            </a:r>
            <a:r>
              <a:rPr sz="2063" spc="-454" dirty="0">
                <a:latin typeface="Calibri"/>
                <a:cs typeface="Calibri"/>
              </a:rPr>
              <a:t> </a:t>
            </a:r>
            <a:r>
              <a:rPr sz="2063" spc="-4" dirty="0">
                <a:latin typeface="Calibri"/>
                <a:cs typeface="Calibri"/>
              </a:rPr>
              <a:t>ads?????</a:t>
            </a:r>
            <a:endParaRPr sz="2063" dirty="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007" y="829340"/>
            <a:ext cx="6010275" cy="682944"/>
          </a:xfrm>
          <a:prstGeom prst="rect">
            <a:avLst/>
          </a:prstGeom>
        </p:spPr>
        <p:txBody>
          <a:bodyPr vert="horz" wrap="square" lIns="0" tIns="12383" rIns="0" bIns="0" rtlCol="0" anchor="ctr">
            <a:spAutoFit/>
          </a:bodyPr>
          <a:lstStyle/>
          <a:p>
            <a:pPr marL="9525">
              <a:lnSpc>
                <a:spcPts val="3521"/>
              </a:lnSpc>
              <a:spcBef>
                <a:spcPts val="98"/>
              </a:spcBef>
            </a:pPr>
            <a:r>
              <a:rPr sz="4400" spc="8" dirty="0">
                <a:solidFill>
                  <a:srgbClr val="000000"/>
                </a:solidFill>
                <a:latin typeface="Calibri Light"/>
                <a:cs typeface="Calibri Light"/>
              </a:rPr>
              <a:t>Case</a:t>
            </a:r>
            <a:r>
              <a:rPr sz="4400" spc="23" dirty="0">
                <a:solidFill>
                  <a:srgbClr val="000000"/>
                </a:solidFill>
                <a:latin typeface="Calibri Light"/>
                <a:cs typeface="Calibri Light"/>
              </a:rPr>
              <a:t> </a:t>
            </a:r>
            <a:r>
              <a:rPr sz="4400" spc="8" dirty="0">
                <a:solidFill>
                  <a:srgbClr val="000000"/>
                </a:solidFill>
                <a:latin typeface="Calibri Light"/>
                <a:cs typeface="Calibri Light"/>
              </a:rPr>
              <a:t>Study:</a:t>
            </a:r>
            <a:endParaRPr sz="4400" dirty="0">
              <a:latin typeface="Calibri Light"/>
              <a:cs typeface="Calibri Light"/>
            </a:endParaRPr>
          </a:p>
          <a:p>
            <a:pPr marL="9525">
              <a:lnSpc>
                <a:spcPts val="1631"/>
              </a:lnSpc>
            </a:pPr>
            <a:r>
              <a:rPr sz="2000" spc="8" dirty="0">
                <a:solidFill>
                  <a:srgbClr val="000000"/>
                </a:solidFill>
                <a:latin typeface="Calibri Light"/>
                <a:cs typeface="Calibri Light"/>
              </a:rPr>
              <a:t>Blue</a:t>
            </a:r>
            <a:r>
              <a:rPr sz="2000" spc="-4" dirty="0">
                <a:solidFill>
                  <a:srgbClr val="000000"/>
                </a:solidFill>
                <a:latin typeface="Calibri Light"/>
                <a:cs typeface="Calibri Light"/>
              </a:rPr>
              <a:t> </a:t>
            </a:r>
            <a:r>
              <a:rPr sz="2000" dirty="0">
                <a:solidFill>
                  <a:srgbClr val="000000"/>
                </a:solidFill>
                <a:latin typeface="Calibri Light"/>
                <a:cs typeface="Calibri Light"/>
              </a:rPr>
              <a:t>Feet</a:t>
            </a:r>
            <a:r>
              <a:rPr sz="2000" spc="56" dirty="0">
                <a:solidFill>
                  <a:srgbClr val="000000"/>
                </a:solidFill>
                <a:latin typeface="Calibri Light"/>
                <a:cs typeface="Calibri Light"/>
              </a:rPr>
              <a:t> </a:t>
            </a:r>
            <a:r>
              <a:rPr sz="2000" spc="11" dirty="0">
                <a:solidFill>
                  <a:srgbClr val="000000"/>
                </a:solidFill>
                <a:latin typeface="Calibri Light"/>
                <a:cs typeface="Calibri Light"/>
              </a:rPr>
              <a:t>Foundation</a:t>
            </a:r>
            <a:r>
              <a:rPr sz="2000" spc="-41" dirty="0">
                <a:solidFill>
                  <a:srgbClr val="000000"/>
                </a:solidFill>
                <a:latin typeface="Calibri Light"/>
                <a:cs typeface="Calibri Light"/>
              </a:rPr>
              <a:t> </a:t>
            </a:r>
            <a:r>
              <a:rPr sz="2000" spc="11" dirty="0">
                <a:solidFill>
                  <a:srgbClr val="000000"/>
                </a:solidFill>
                <a:latin typeface="Calibri Light"/>
                <a:cs typeface="Calibri Light"/>
              </a:rPr>
              <a:t>and</a:t>
            </a:r>
            <a:r>
              <a:rPr sz="2000" spc="15" dirty="0">
                <a:solidFill>
                  <a:srgbClr val="000000"/>
                </a:solidFill>
                <a:latin typeface="Calibri Light"/>
                <a:cs typeface="Calibri Light"/>
              </a:rPr>
              <a:t> </a:t>
            </a:r>
            <a:r>
              <a:rPr sz="2000" dirty="0">
                <a:solidFill>
                  <a:srgbClr val="000000"/>
                </a:solidFill>
                <a:latin typeface="Calibri Light"/>
                <a:cs typeface="Calibri Light"/>
              </a:rPr>
              <a:t>who</a:t>
            </a:r>
            <a:r>
              <a:rPr sz="2000" spc="68" dirty="0">
                <a:solidFill>
                  <a:srgbClr val="000000"/>
                </a:solidFill>
                <a:latin typeface="Calibri Light"/>
                <a:cs typeface="Calibri Light"/>
              </a:rPr>
              <a:t> </a:t>
            </a:r>
            <a:r>
              <a:rPr sz="2000" spc="15" dirty="0">
                <a:solidFill>
                  <a:srgbClr val="000000"/>
                </a:solidFill>
                <a:latin typeface="Calibri Light"/>
                <a:cs typeface="Calibri Light"/>
              </a:rPr>
              <a:t>is</a:t>
            </a:r>
            <a:r>
              <a:rPr sz="2000" spc="-23" dirty="0">
                <a:solidFill>
                  <a:srgbClr val="000000"/>
                </a:solidFill>
                <a:latin typeface="Calibri Light"/>
                <a:cs typeface="Calibri Light"/>
              </a:rPr>
              <a:t> </a:t>
            </a:r>
            <a:r>
              <a:rPr sz="2000" spc="4" dirty="0">
                <a:solidFill>
                  <a:srgbClr val="000000"/>
                </a:solidFill>
                <a:latin typeface="Calibri Light"/>
                <a:cs typeface="Calibri Light"/>
              </a:rPr>
              <a:t>the</a:t>
            </a:r>
            <a:r>
              <a:rPr sz="2000" spc="53" dirty="0">
                <a:solidFill>
                  <a:srgbClr val="000000"/>
                </a:solidFill>
                <a:latin typeface="Calibri Light"/>
                <a:cs typeface="Calibri Light"/>
              </a:rPr>
              <a:t> </a:t>
            </a:r>
            <a:r>
              <a:rPr sz="2000" spc="8" dirty="0">
                <a:solidFill>
                  <a:srgbClr val="000000"/>
                </a:solidFill>
                <a:latin typeface="Calibri Light"/>
                <a:cs typeface="Calibri Light"/>
              </a:rPr>
              <a:t>customer</a:t>
            </a:r>
            <a:endParaRPr sz="2000" dirty="0">
              <a:latin typeface="Calibri Light"/>
              <a:cs typeface="Calibri Light"/>
            </a:endParaRPr>
          </a:p>
        </p:txBody>
      </p:sp>
      <p:graphicFrame>
        <p:nvGraphicFramePr>
          <p:cNvPr id="3" name="object 3"/>
          <p:cNvGraphicFramePr>
            <a:graphicFrameLocks noGrp="1"/>
          </p:cNvGraphicFramePr>
          <p:nvPr>
            <p:extLst>
              <p:ext uri="{D42A27DB-BD31-4B8C-83A1-F6EECF244321}">
                <p14:modId xmlns:p14="http://schemas.microsoft.com/office/powerpoint/2010/main" val="1350808227"/>
              </p:ext>
            </p:extLst>
          </p:nvPr>
        </p:nvGraphicFramePr>
        <p:xfrm>
          <a:off x="3452259" y="2621775"/>
          <a:ext cx="2239482" cy="3671816"/>
        </p:xfrm>
        <a:graphic>
          <a:graphicData uri="http://schemas.openxmlformats.org/drawingml/2006/table">
            <a:tbl>
              <a:tblPr firstRow="1" bandRow="1">
                <a:tableStyleId>{2D5ABB26-0587-4C30-8999-92F81FD0307C}</a:tableStyleId>
              </a:tblPr>
              <a:tblGrid>
                <a:gridCol w="948083">
                  <a:extLst>
                    <a:ext uri="{9D8B030D-6E8A-4147-A177-3AD203B41FA5}">
                      <a16:colId xmlns:a16="http://schemas.microsoft.com/office/drawing/2014/main" val="20000"/>
                    </a:ext>
                  </a:extLst>
                </a:gridCol>
                <a:gridCol w="1291399">
                  <a:extLst>
                    <a:ext uri="{9D8B030D-6E8A-4147-A177-3AD203B41FA5}">
                      <a16:colId xmlns:a16="http://schemas.microsoft.com/office/drawing/2014/main" val="20001"/>
                    </a:ext>
                  </a:extLst>
                </a:gridCol>
              </a:tblGrid>
              <a:tr h="251741">
                <a:tc>
                  <a:txBody>
                    <a:bodyPr/>
                    <a:lstStyle/>
                    <a:p>
                      <a:pPr marL="71755">
                        <a:lnSpc>
                          <a:spcPct val="100000"/>
                        </a:lnSpc>
                        <a:spcBef>
                          <a:spcPts val="254"/>
                        </a:spcBef>
                      </a:pPr>
                      <a:r>
                        <a:rPr sz="2400" b="1" spc="5" dirty="0">
                          <a:solidFill>
                            <a:srgbClr val="FFFFFF"/>
                          </a:solidFill>
                          <a:latin typeface="Calibri"/>
                          <a:cs typeface="Calibri"/>
                        </a:rPr>
                        <a:t>Age</a:t>
                      </a:r>
                      <a:endParaRPr sz="1200" dirty="0">
                        <a:latin typeface="Calibri"/>
                        <a:cs typeface="Calibri"/>
                      </a:endParaRPr>
                    </a:p>
                  </a:txBody>
                  <a:tcPr marL="0" marR="0" marT="2428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nSpc>
                          <a:spcPct val="100000"/>
                        </a:lnSpc>
                      </a:pPr>
                      <a:endParaRPr sz="28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529876">
                <a:tc>
                  <a:txBody>
                    <a:bodyPr/>
                    <a:lstStyle/>
                    <a:p>
                      <a:pPr marL="29845">
                        <a:lnSpc>
                          <a:spcPts val="1590"/>
                        </a:lnSpc>
                        <a:spcBef>
                          <a:spcPts val="509"/>
                        </a:spcBef>
                      </a:pPr>
                      <a:r>
                        <a:rPr sz="1800" spc="30" dirty="0">
                          <a:latin typeface="Calibri"/>
                          <a:cs typeface="Calibri"/>
                        </a:rPr>
                        <a:t>13-17</a:t>
                      </a:r>
                      <a:endParaRPr sz="1800" dirty="0">
                        <a:latin typeface="Calibri"/>
                        <a:cs typeface="Calibri"/>
                      </a:endParaRPr>
                    </a:p>
                  </a:txBody>
                  <a:tcPr marL="0" marR="0" marT="48577"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algn="ctr">
                        <a:lnSpc>
                          <a:spcPts val="1590"/>
                        </a:lnSpc>
                        <a:spcBef>
                          <a:spcPts val="509"/>
                        </a:spcBef>
                      </a:pPr>
                      <a:r>
                        <a:rPr sz="1800" spc="40" dirty="0">
                          <a:latin typeface="Calibri"/>
                          <a:cs typeface="Calibri"/>
                        </a:rPr>
                        <a:t>0%</a:t>
                      </a:r>
                      <a:endParaRPr sz="1800" dirty="0">
                        <a:latin typeface="Calibri"/>
                        <a:cs typeface="Calibri"/>
                      </a:endParaRPr>
                    </a:p>
                  </a:txBody>
                  <a:tcPr marL="0" marR="0" marT="48577"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530448">
                <a:tc>
                  <a:txBody>
                    <a:bodyPr/>
                    <a:lstStyle/>
                    <a:p>
                      <a:pPr marL="29845">
                        <a:lnSpc>
                          <a:spcPts val="1590"/>
                        </a:lnSpc>
                        <a:spcBef>
                          <a:spcPts val="515"/>
                        </a:spcBef>
                      </a:pPr>
                      <a:r>
                        <a:rPr sz="1800" spc="30" dirty="0">
                          <a:latin typeface="Calibri"/>
                          <a:cs typeface="Calibri"/>
                        </a:rPr>
                        <a:t>18-24</a:t>
                      </a:r>
                      <a:endParaRPr sz="1800" dirty="0">
                        <a:latin typeface="Calibri"/>
                        <a:cs typeface="Calibri"/>
                      </a:endParaRPr>
                    </a:p>
                  </a:txBody>
                  <a:tcPr marL="0" marR="0" marT="4905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ts val="1590"/>
                        </a:lnSpc>
                        <a:spcBef>
                          <a:spcPts val="515"/>
                        </a:spcBef>
                      </a:pPr>
                      <a:r>
                        <a:rPr sz="1800" spc="40" dirty="0">
                          <a:latin typeface="Calibri"/>
                          <a:cs typeface="Calibri"/>
                        </a:rPr>
                        <a:t>3%</a:t>
                      </a:r>
                      <a:endParaRPr sz="1800" dirty="0">
                        <a:latin typeface="Calibri"/>
                        <a:cs typeface="Calibri"/>
                      </a:endParaRPr>
                    </a:p>
                  </a:txBody>
                  <a:tcPr marL="0" marR="0" marT="4905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530449">
                <a:tc>
                  <a:txBody>
                    <a:bodyPr/>
                    <a:lstStyle/>
                    <a:p>
                      <a:pPr marL="29845">
                        <a:lnSpc>
                          <a:spcPts val="1585"/>
                        </a:lnSpc>
                        <a:spcBef>
                          <a:spcPts val="515"/>
                        </a:spcBef>
                      </a:pPr>
                      <a:r>
                        <a:rPr sz="1800" spc="30">
                          <a:latin typeface="Calibri"/>
                          <a:cs typeface="Calibri"/>
                        </a:rPr>
                        <a:t>35-44</a:t>
                      </a:r>
                      <a:endParaRPr sz="1800">
                        <a:latin typeface="Calibri"/>
                        <a:cs typeface="Calibri"/>
                      </a:endParaRPr>
                    </a:p>
                  </a:txBody>
                  <a:tcPr marL="0" marR="0" marT="4905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gn="ctr">
                        <a:lnSpc>
                          <a:spcPts val="1585"/>
                        </a:lnSpc>
                        <a:spcBef>
                          <a:spcPts val="515"/>
                        </a:spcBef>
                      </a:pPr>
                      <a:r>
                        <a:rPr sz="1800" spc="40" dirty="0">
                          <a:latin typeface="Calibri"/>
                          <a:cs typeface="Calibri"/>
                        </a:rPr>
                        <a:t>6%</a:t>
                      </a:r>
                      <a:endParaRPr sz="1800" dirty="0">
                        <a:latin typeface="Calibri"/>
                        <a:cs typeface="Calibri"/>
                      </a:endParaRPr>
                    </a:p>
                  </a:txBody>
                  <a:tcPr marL="0" marR="0" marT="4905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r h="531021">
                <a:tc>
                  <a:txBody>
                    <a:bodyPr/>
                    <a:lstStyle/>
                    <a:p>
                      <a:pPr marL="29845">
                        <a:lnSpc>
                          <a:spcPts val="1580"/>
                        </a:lnSpc>
                        <a:spcBef>
                          <a:spcPts val="520"/>
                        </a:spcBef>
                      </a:pPr>
                      <a:r>
                        <a:rPr sz="1800" spc="30">
                          <a:latin typeface="Calibri"/>
                          <a:cs typeface="Calibri"/>
                        </a:rPr>
                        <a:t>45-54</a:t>
                      </a:r>
                      <a:endParaRPr sz="1800">
                        <a:latin typeface="Calibri"/>
                        <a:cs typeface="Calibri"/>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ts val="1580"/>
                        </a:lnSpc>
                        <a:spcBef>
                          <a:spcPts val="520"/>
                        </a:spcBef>
                      </a:pPr>
                      <a:r>
                        <a:rPr sz="1800" spc="35" dirty="0">
                          <a:latin typeface="Calibri"/>
                          <a:cs typeface="Calibri"/>
                        </a:rPr>
                        <a:t>19%</a:t>
                      </a:r>
                      <a:endParaRPr sz="1800" dirty="0">
                        <a:latin typeface="Calibri"/>
                        <a:cs typeface="Calibri"/>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4"/>
                  </a:ext>
                </a:extLst>
              </a:tr>
              <a:tr h="531021">
                <a:tc>
                  <a:txBody>
                    <a:bodyPr/>
                    <a:lstStyle/>
                    <a:p>
                      <a:pPr marL="29845">
                        <a:lnSpc>
                          <a:spcPts val="1580"/>
                        </a:lnSpc>
                        <a:spcBef>
                          <a:spcPts val="520"/>
                        </a:spcBef>
                      </a:pPr>
                      <a:r>
                        <a:rPr sz="1800" spc="30">
                          <a:latin typeface="Calibri"/>
                          <a:cs typeface="Calibri"/>
                        </a:rPr>
                        <a:t>55-64</a:t>
                      </a:r>
                      <a:endParaRPr sz="1800">
                        <a:latin typeface="Calibri"/>
                        <a:cs typeface="Calibri"/>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gn="ctr">
                        <a:lnSpc>
                          <a:spcPts val="1580"/>
                        </a:lnSpc>
                        <a:spcBef>
                          <a:spcPts val="520"/>
                        </a:spcBef>
                      </a:pPr>
                      <a:r>
                        <a:rPr sz="1800" spc="40" dirty="0">
                          <a:latin typeface="Calibri"/>
                          <a:cs typeface="Calibri"/>
                        </a:rPr>
                        <a:t>40%</a:t>
                      </a:r>
                      <a:endParaRPr sz="1800" dirty="0">
                        <a:latin typeface="Calibri"/>
                        <a:cs typeface="Calibri"/>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5"/>
                  </a:ext>
                </a:extLst>
              </a:tr>
              <a:tr h="287481">
                <a:tc>
                  <a:txBody>
                    <a:bodyPr/>
                    <a:lstStyle/>
                    <a:p>
                      <a:pPr marL="106045">
                        <a:lnSpc>
                          <a:spcPts val="1575"/>
                        </a:lnSpc>
                        <a:spcBef>
                          <a:spcPts val="525"/>
                        </a:spcBef>
                      </a:pPr>
                      <a:r>
                        <a:rPr sz="1800" spc="35">
                          <a:latin typeface="Calibri"/>
                          <a:cs typeface="Calibri"/>
                        </a:rPr>
                        <a:t>65+</a:t>
                      </a:r>
                      <a:endParaRPr sz="1800">
                        <a:latin typeface="Calibri"/>
                        <a:cs typeface="Calibri"/>
                      </a:endParaRPr>
                    </a:p>
                  </a:txBody>
                  <a:tcPr marL="0" marR="0" marT="5000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ts val="1575"/>
                        </a:lnSpc>
                        <a:spcBef>
                          <a:spcPts val="525"/>
                        </a:spcBef>
                      </a:pPr>
                      <a:r>
                        <a:rPr sz="1800" spc="40" dirty="0">
                          <a:latin typeface="Calibri"/>
                          <a:cs typeface="Calibri"/>
                        </a:rPr>
                        <a:t>32%</a:t>
                      </a:r>
                      <a:endParaRPr sz="1800" dirty="0">
                        <a:latin typeface="Calibri"/>
                        <a:cs typeface="Calibri"/>
                      </a:endParaRPr>
                    </a:p>
                  </a:txBody>
                  <a:tcPr marL="0" marR="0" marT="5000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6"/>
                  </a:ext>
                </a:extLst>
              </a:tr>
              <a:tr h="287481">
                <a:tc>
                  <a:txBody>
                    <a:bodyPr/>
                    <a:lstStyle/>
                    <a:p>
                      <a:pPr>
                        <a:lnSpc>
                          <a:spcPct val="100000"/>
                        </a:lnSpc>
                      </a:pPr>
                      <a:endParaRPr sz="20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gn="ctr">
                        <a:lnSpc>
                          <a:spcPts val="1575"/>
                        </a:lnSpc>
                        <a:spcBef>
                          <a:spcPts val="525"/>
                        </a:spcBef>
                      </a:pPr>
                      <a:r>
                        <a:rPr sz="1800" spc="40" dirty="0">
                          <a:latin typeface="Calibri"/>
                          <a:cs typeface="Calibri"/>
                        </a:rPr>
                        <a:t>100%</a:t>
                      </a:r>
                      <a:endParaRPr sz="1800" dirty="0">
                        <a:latin typeface="Calibri"/>
                        <a:cs typeface="Calibri"/>
                      </a:endParaRPr>
                    </a:p>
                  </a:txBody>
                  <a:tcPr marL="0" marR="0" marT="5000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7"/>
                  </a:ext>
                </a:extLst>
              </a:tr>
            </a:tbl>
          </a:graphicData>
        </a:graphic>
      </p:graphicFrame>
      <p:graphicFrame>
        <p:nvGraphicFramePr>
          <p:cNvPr id="4" name="object 4"/>
          <p:cNvGraphicFramePr>
            <a:graphicFrameLocks noGrp="1"/>
          </p:cNvGraphicFramePr>
          <p:nvPr>
            <p:extLst>
              <p:ext uri="{D42A27DB-BD31-4B8C-83A1-F6EECF244321}">
                <p14:modId xmlns:p14="http://schemas.microsoft.com/office/powerpoint/2010/main" val="2303379788"/>
              </p:ext>
            </p:extLst>
          </p:nvPr>
        </p:nvGraphicFramePr>
        <p:xfrm>
          <a:off x="295422" y="2971534"/>
          <a:ext cx="2239481" cy="1519466"/>
        </p:xfrm>
        <a:graphic>
          <a:graphicData uri="http://schemas.openxmlformats.org/drawingml/2006/table">
            <a:tbl>
              <a:tblPr firstRow="1" bandRow="1">
                <a:tableStyleId>{2D5ABB26-0587-4C30-8999-92F81FD0307C}</a:tableStyleId>
              </a:tblPr>
              <a:tblGrid>
                <a:gridCol w="1202327">
                  <a:extLst>
                    <a:ext uri="{9D8B030D-6E8A-4147-A177-3AD203B41FA5}">
                      <a16:colId xmlns:a16="http://schemas.microsoft.com/office/drawing/2014/main" val="20000"/>
                    </a:ext>
                  </a:extLst>
                </a:gridCol>
                <a:gridCol w="1037154">
                  <a:extLst>
                    <a:ext uri="{9D8B030D-6E8A-4147-A177-3AD203B41FA5}">
                      <a16:colId xmlns:a16="http://schemas.microsoft.com/office/drawing/2014/main" val="20001"/>
                    </a:ext>
                  </a:extLst>
                </a:gridCol>
              </a:tblGrid>
              <a:tr h="456598">
                <a:tc>
                  <a:txBody>
                    <a:bodyPr/>
                    <a:lstStyle/>
                    <a:p>
                      <a:pPr>
                        <a:lnSpc>
                          <a:spcPct val="100000"/>
                        </a:lnSpc>
                      </a:pPr>
                      <a:endParaRPr sz="40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nSpc>
                          <a:spcPct val="100000"/>
                        </a:lnSpc>
                      </a:pPr>
                      <a:endParaRPr sz="40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335314">
                <a:tc>
                  <a:txBody>
                    <a:bodyPr/>
                    <a:lstStyle/>
                    <a:p>
                      <a:pPr marL="70485">
                        <a:lnSpc>
                          <a:spcPct val="100000"/>
                        </a:lnSpc>
                        <a:spcBef>
                          <a:spcPts val="260"/>
                        </a:spcBef>
                      </a:pPr>
                      <a:r>
                        <a:rPr sz="2800" spc="40">
                          <a:latin typeface="Calibri"/>
                          <a:cs typeface="Calibri"/>
                        </a:rPr>
                        <a:t>Male</a:t>
                      </a:r>
                      <a:endParaRPr sz="2800">
                        <a:latin typeface="Calibri"/>
                        <a:cs typeface="Calibri"/>
                      </a:endParaRPr>
                    </a:p>
                  </a:txBody>
                  <a:tcPr marL="0" marR="0" marT="247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70485">
                        <a:lnSpc>
                          <a:spcPct val="100000"/>
                        </a:lnSpc>
                        <a:spcBef>
                          <a:spcPts val="260"/>
                        </a:spcBef>
                      </a:pPr>
                      <a:r>
                        <a:rPr sz="2800" spc="40">
                          <a:latin typeface="Calibri"/>
                          <a:cs typeface="Calibri"/>
                        </a:rPr>
                        <a:t>20%</a:t>
                      </a:r>
                      <a:endParaRPr sz="2800">
                        <a:latin typeface="Calibri"/>
                        <a:cs typeface="Calibri"/>
                      </a:endParaRPr>
                    </a:p>
                  </a:txBody>
                  <a:tcPr marL="0" marR="0" marT="247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458381">
                <a:tc>
                  <a:txBody>
                    <a:bodyPr/>
                    <a:lstStyle/>
                    <a:p>
                      <a:pPr marL="70485">
                        <a:lnSpc>
                          <a:spcPct val="100000"/>
                        </a:lnSpc>
                        <a:spcBef>
                          <a:spcPts val="260"/>
                        </a:spcBef>
                      </a:pPr>
                      <a:r>
                        <a:rPr sz="2800" spc="20">
                          <a:latin typeface="Calibri"/>
                          <a:cs typeface="Calibri"/>
                        </a:rPr>
                        <a:t>Female</a:t>
                      </a:r>
                      <a:endParaRPr sz="2800">
                        <a:latin typeface="Calibri"/>
                        <a:cs typeface="Calibri"/>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70485">
                        <a:lnSpc>
                          <a:spcPct val="100000"/>
                        </a:lnSpc>
                        <a:spcBef>
                          <a:spcPts val="260"/>
                        </a:spcBef>
                      </a:pPr>
                      <a:r>
                        <a:rPr sz="2800" spc="40" dirty="0">
                          <a:latin typeface="Calibri"/>
                          <a:cs typeface="Calibri"/>
                        </a:rPr>
                        <a:t>80%</a:t>
                      </a:r>
                      <a:endParaRPr sz="2800" dirty="0">
                        <a:latin typeface="Calibri"/>
                        <a:cs typeface="Calibri"/>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bl>
          </a:graphicData>
        </a:graphic>
      </p:graphicFrame>
      <p:sp>
        <p:nvSpPr>
          <p:cNvPr id="5" name="object 5"/>
          <p:cNvSpPr txBox="1"/>
          <p:nvPr/>
        </p:nvSpPr>
        <p:spPr>
          <a:xfrm>
            <a:off x="2055565" y="1814551"/>
            <a:ext cx="6010275" cy="1614449"/>
          </a:xfrm>
          <a:prstGeom prst="rect">
            <a:avLst/>
          </a:prstGeom>
        </p:spPr>
        <p:txBody>
          <a:bodyPr vert="horz" wrap="square" lIns="0" tIns="11906" rIns="0" bIns="0" rtlCol="0">
            <a:spAutoFit/>
          </a:bodyPr>
          <a:lstStyle/>
          <a:p>
            <a:pPr marL="180975" indent="-171926">
              <a:lnSpc>
                <a:spcPts val="2393"/>
              </a:lnSpc>
              <a:spcBef>
                <a:spcPts val="94"/>
              </a:spcBef>
              <a:buFont typeface="Arial"/>
              <a:buChar char="•"/>
              <a:tabLst>
                <a:tab pos="181451" algn="l"/>
              </a:tabLst>
            </a:pPr>
            <a:r>
              <a:rPr sz="2063" spc="-4" dirty="0">
                <a:latin typeface="Calibri"/>
                <a:cs typeface="Calibri"/>
              </a:rPr>
              <a:t>Used</a:t>
            </a:r>
            <a:r>
              <a:rPr sz="2063" spc="71" dirty="0">
                <a:latin typeface="Calibri"/>
                <a:cs typeface="Calibri"/>
              </a:rPr>
              <a:t> </a:t>
            </a:r>
            <a:r>
              <a:rPr sz="2063" spc="4" dirty="0">
                <a:latin typeface="Calibri"/>
                <a:cs typeface="Calibri"/>
              </a:rPr>
              <a:t>Facebook</a:t>
            </a:r>
            <a:r>
              <a:rPr sz="2063" spc="45" dirty="0">
                <a:latin typeface="Calibri"/>
                <a:cs typeface="Calibri"/>
              </a:rPr>
              <a:t> </a:t>
            </a:r>
            <a:r>
              <a:rPr sz="2063" spc="-8" dirty="0">
                <a:latin typeface="Calibri"/>
                <a:cs typeface="Calibri"/>
              </a:rPr>
              <a:t>to</a:t>
            </a:r>
            <a:r>
              <a:rPr sz="2063" spc="11" dirty="0">
                <a:latin typeface="Calibri"/>
                <a:cs typeface="Calibri"/>
              </a:rPr>
              <a:t> </a:t>
            </a:r>
            <a:r>
              <a:rPr sz="2063" spc="-4" dirty="0">
                <a:latin typeface="Calibri"/>
                <a:cs typeface="Calibri"/>
              </a:rPr>
              <a:t>analyze</a:t>
            </a:r>
            <a:r>
              <a:rPr sz="2063" spc="71" dirty="0">
                <a:latin typeface="Calibri"/>
                <a:cs typeface="Calibri"/>
              </a:rPr>
              <a:t> </a:t>
            </a:r>
            <a:r>
              <a:rPr sz="2063" spc="-23" dirty="0">
                <a:latin typeface="Calibri"/>
                <a:cs typeface="Calibri"/>
              </a:rPr>
              <a:t>existing</a:t>
            </a:r>
            <a:r>
              <a:rPr sz="2063" spc="184" dirty="0">
                <a:latin typeface="Calibri"/>
                <a:cs typeface="Calibri"/>
              </a:rPr>
              <a:t> </a:t>
            </a:r>
            <a:r>
              <a:rPr sz="2063" spc="-4" dirty="0">
                <a:latin typeface="Calibri"/>
                <a:cs typeface="Calibri"/>
              </a:rPr>
              <a:t>customers</a:t>
            </a:r>
            <a:r>
              <a:rPr sz="2063" spc="127" dirty="0">
                <a:latin typeface="Calibri"/>
                <a:cs typeface="Calibri"/>
              </a:rPr>
              <a:t> </a:t>
            </a:r>
            <a:r>
              <a:rPr sz="2063" spc="-8" dirty="0">
                <a:latin typeface="Calibri"/>
                <a:cs typeface="Calibri"/>
              </a:rPr>
              <a:t>to</a:t>
            </a:r>
            <a:r>
              <a:rPr sz="2063" spc="11" dirty="0">
                <a:latin typeface="Calibri"/>
                <a:cs typeface="Calibri"/>
              </a:rPr>
              <a:t> </a:t>
            </a:r>
            <a:r>
              <a:rPr sz="2063" spc="-11" dirty="0">
                <a:latin typeface="Calibri"/>
                <a:cs typeface="Calibri"/>
              </a:rPr>
              <a:t>figure</a:t>
            </a:r>
            <a:endParaRPr sz="2063" dirty="0">
              <a:latin typeface="Calibri"/>
              <a:cs typeface="Calibri"/>
            </a:endParaRPr>
          </a:p>
          <a:p>
            <a:pPr marL="180975">
              <a:lnSpc>
                <a:spcPts val="2393"/>
              </a:lnSpc>
            </a:pPr>
            <a:r>
              <a:rPr sz="2063" spc="8" dirty="0">
                <a:latin typeface="Calibri"/>
                <a:cs typeface="Calibri"/>
              </a:rPr>
              <a:t>out </a:t>
            </a:r>
            <a:r>
              <a:rPr sz="2063" spc="-8" dirty="0">
                <a:latin typeface="Calibri"/>
                <a:cs typeface="Calibri"/>
              </a:rPr>
              <a:t>who</a:t>
            </a:r>
            <a:r>
              <a:rPr sz="2063" spc="109" dirty="0">
                <a:latin typeface="Calibri"/>
                <a:cs typeface="Calibri"/>
              </a:rPr>
              <a:t> </a:t>
            </a:r>
            <a:r>
              <a:rPr sz="2063" spc="-11" dirty="0">
                <a:latin typeface="Calibri"/>
                <a:cs typeface="Calibri"/>
              </a:rPr>
              <a:t>the</a:t>
            </a:r>
            <a:r>
              <a:rPr sz="2063" spc="64" dirty="0">
                <a:latin typeface="Calibri"/>
                <a:cs typeface="Calibri"/>
              </a:rPr>
              <a:t> </a:t>
            </a:r>
            <a:r>
              <a:rPr sz="2063" spc="4" dirty="0">
                <a:latin typeface="Calibri"/>
                <a:cs typeface="Calibri"/>
              </a:rPr>
              <a:t>real</a:t>
            </a:r>
            <a:r>
              <a:rPr sz="2063" dirty="0">
                <a:latin typeface="Calibri"/>
                <a:cs typeface="Calibri"/>
              </a:rPr>
              <a:t> </a:t>
            </a:r>
            <a:r>
              <a:rPr sz="2063" spc="4" dirty="0">
                <a:latin typeface="Calibri"/>
                <a:cs typeface="Calibri"/>
              </a:rPr>
              <a:t>customer</a:t>
            </a:r>
            <a:r>
              <a:rPr sz="2063" spc="34" dirty="0">
                <a:latin typeface="Calibri"/>
                <a:cs typeface="Calibri"/>
              </a:rPr>
              <a:t> </a:t>
            </a:r>
            <a:r>
              <a:rPr sz="2063" dirty="0">
                <a:latin typeface="Calibri"/>
                <a:cs typeface="Calibri"/>
              </a:rPr>
              <a:t>was…..</a:t>
            </a:r>
          </a:p>
          <a:p>
            <a:pPr>
              <a:spcBef>
                <a:spcPts val="30"/>
              </a:spcBef>
            </a:pPr>
            <a:endParaRPr sz="3113" dirty="0">
              <a:latin typeface="Calibri"/>
              <a:cs typeface="Calibri"/>
            </a:endParaRPr>
          </a:p>
          <a:p>
            <a:pPr marR="668655" algn="ctr">
              <a:tabLst>
                <a:tab pos="1821656" algn="l"/>
              </a:tabLst>
            </a:pPr>
            <a:r>
              <a:rPr sz="3300" spc="8" dirty="0">
                <a:latin typeface="Calibri"/>
                <a:cs typeface="Calibri"/>
              </a:rPr>
              <a:t>+	</a:t>
            </a:r>
            <a:r>
              <a:rPr lang="en-US" sz="3300" spc="8" dirty="0">
                <a:latin typeface="Calibri"/>
                <a:cs typeface="Calibri"/>
              </a:rPr>
              <a:t>               =</a:t>
            </a:r>
            <a:endParaRPr sz="3300" dirty="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71352" y="3886201"/>
            <a:ext cx="1600200" cy="1664492"/>
          </a:xfrm>
          <a:prstGeom prst="rect">
            <a:avLst/>
          </a:prstGeom>
        </p:spPr>
      </p:pic>
      <p:sp>
        <p:nvSpPr>
          <p:cNvPr id="3" name="object 3"/>
          <p:cNvSpPr txBox="1">
            <a:spLocks noGrp="1"/>
          </p:cNvSpPr>
          <p:nvPr>
            <p:ph type="title"/>
          </p:nvPr>
        </p:nvSpPr>
        <p:spPr>
          <a:xfrm>
            <a:off x="1436656" y="1021190"/>
            <a:ext cx="3392805" cy="666529"/>
          </a:xfrm>
          <a:prstGeom prst="rect">
            <a:avLst/>
          </a:prstGeom>
        </p:spPr>
        <p:txBody>
          <a:bodyPr vert="horz" wrap="square" lIns="0" tIns="12383" rIns="0" bIns="0" rtlCol="0" anchor="ctr">
            <a:spAutoFit/>
          </a:bodyPr>
          <a:lstStyle/>
          <a:p>
            <a:pPr marL="9525">
              <a:lnSpc>
                <a:spcPts val="3521"/>
              </a:lnSpc>
              <a:spcBef>
                <a:spcPts val="98"/>
              </a:spcBef>
            </a:pPr>
            <a:r>
              <a:rPr sz="2963" spc="8">
                <a:solidFill>
                  <a:srgbClr val="000000"/>
                </a:solidFill>
                <a:latin typeface="Calibri Light"/>
                <a:cs typeface="Calibri Light"/>
              </a:rPr>
              <a:t>Case</a:t>
            </a:r>
            <a:r>
              <a:rPr sz="2963" spc="23">
                <a:solidFill>
                  <a:srgbClr val="000000"/>
                </a:solidFill>
                <a:latin typeface="Calibri Light"/>
                <a:cs typeface="Calibri Light"/>
              </a:rPr>
              <a:t> </a:t>
            </a:r>
            <a:r>
              <a:rPr sz="2963" spc="8">
                <a:solidFill>
                  <a:srgbClr val="000000"/>
                </a:solidFill>
                <a:latin typeface="Calibri Light"/>
                <a:cs typeface="Calibri Light"/>
              </a:rPr>
              <a:t>Study:</a:t>
            </a:r>
            <a:endParaRPr sz="2963">
              <a:latin typeface="Calibri Light"/>
              <a:cs typeface="Calibri Light"/>
            </a:endParaRPr>
          </a:p>
          <a:p>
            <a:pPr marL="9525">
              <a:lnSpc>
                <a:spcPts val="1631"/>
              </a:lnSpc>
            </a:pPr>
            <a:r>
              <a:rPr sz="1388" spc="8">
                <a:solidFill>
                  <a:srgbClr val="000000"/>
                </a:solidFill>
                <a:latin typeface="Calibri Light"/>
                <a:cs typeface="Calibri Light"/>
              </a:rPr>
              <a:t>Blue</a:t>
            </a:r>
            <a:r>
              <a:rPr sz="1388" spc="-4">
                <a:solidFill>
                  <a:srgbClr val="000000"/>
                </a:solidFill>
                <a:latin typeface="Calibri Light"/>
                <a:cs typeface="Calibri Light"/>
              </a:rPr>
              <a:t> </a:t>
            </a:r>
            <a:r>
              <a:rPr sz="1388">
                <a:solidFill>
                  <a:srgbClr val="000000"/>
                </a:solidFill>
                <a:latin typeface="Calibri Light"/>
                <a:cs typeface="Calibri Light"/>
              </a:rPr>
              <a:t>Feet</a:t>
            </a:r>
            <a:r>
              <a:rPr sz="1388" spc="56">
                <a:solidFill>
                  <a:srgbClr val="000000"/>
                </a:solidFill>
                <a:latin typeface="Calibri Light"/>
                <a:cs typeface="Calibri Light"/>
              </a:rPr>
              <a:t> </a:t>
            </a:r>
            <a:r>
              <a:rPr sz="1388" spc="11">
                <a:solidFill>
                  <a:srgbClr val="000000"/>
                </a:solidFill>
                <a:latin typeface="Calibri Light"/>
                <a:cs typeface="Calibri Light"/>
              </a:rPr>
              <a:t>Foundation</a:t>
            </a:r>
            <a:r>
              <a:rPr sz="1388" spc="-41">
                <a:solidFill>
                  <a:srgbClr val="000000"/>
                </a:solidFill>
                <a:latin typeface="Calibri Light"/>
                <a:cs typeface="Calibri Light"/>
              </a:rPr>
              <a:t> </a:t>
            </a:r>
            <a:r>
              <a:rPr sz="1388" spc="11">
                <a:solidFill>
                  <a:srgbClr val="000000"/>
                </a:solidFill>
                <a:latin typeface="Calibri Light"/>
                <a:cs typeface="Calibri Light"/>
              </a:rPr>
              <a:t>and</a:t>
            </a:r>
            <a:r>
              <a:rPr sz="1388" spc="15">
                <a:solidFill>
                  <a:srgbClr val="000000"/>
                </a:solidFill>
                <a:latin typeface="Calibri Light"/>
                <a:cs typeface="Calibri Light"/>
              </a:rPr>
              <a:t> </a:t>
            </a:r>
            <a:r>
              <a:rPr sz="1388">
                <a:solidFill>
                  <a:srgbClr val="000000"/>
                </a:solidFill>
                <a:latin typeface="Calibri Light"/>
                <a:cs typeface="Calibri Light"/>
              </a:rPr>
              <a:t>who</a:t>
            </a:r>
            <a:r>
              <a:rPr sz="1388" spc="68">
                <a:solidFill>
                  <a:srgbClr val="000000"/>
                </a:solidFill>
                <a:latin typeface="Calibri Light"/>
                <a:cs typeface="Calibri Light"/>
              </a:rPr>
              <a:t> </a:t>
            </a:r>
            <a:r>
              <a:rPr sz="1388" spc="15">
                <a:solidFill>
                  <a:srgbClr val="000000"/>
                </a:solidFill>
                <a:latin typeface="Calibri Light"/>
                <a:cs typeface="Calibri Light"/>
              </a:rPr>
              <a:t>is</a:t>
            </a:r>
            <a:r>
              <a:rPr sz="1388" spc="-23">
                <a:solidFill>
                  <a:srgbClr val="000000"/>
                </a:solidFill>
                <a:latin typeface="Calibri Light"/>
                <a:cs typeface="Calibri Light"/>
              </a:rPr>
              <a:t> </a:t>
            </a:r>
            <a:r>
              <a:rPr sz="1388" spc="4">
                <a:solidFill>
                  <a:srgbClr val="000000"/>
                </a:solidFill>
                <a:latin typeface="Calibri Light"/>
                <a:cs typeface="Calibri Light"/>
              </a:rPr>
              <a:t>the</a:t>
            </a:r>
            <a:r>
              <a:rPr sz="1388" spc="53">
                <a:solidFill>
                  <a:srgbClr val="000000"/>
                </a:solidFill>
                <a:latin typeface="Calibri Light"/>
                <a:cs typeface="Calibri Light"/>
              </a:rPr>
              <a:t> </a:t>
            </a:r>
            <a:r>
              <a:rPr sz="1388" spc="8">
                <a:solidFill>
                  <a:srgbClr val="000000"/>
                </a:solidFill>
                <a:latin typeface="Calibri Light"/>
                <a:cs typeface="Calibri Light"/>
              </a:rPr>
              <a:t>customer</a:t>
            </a:r>
            <a:endParaRPr sz="1388">
              <a:latin typeface="Calibri Light"/>
              <a:cs typeface="Calibri Light"/>
            </a:endParaRPr>
          </a:p>
        </p:txBody>
      </p:sp>
      <p:graphicFrame>
        <p:nvGraphicFramePr>
          <p:cNvPr id="4" name="object 4"/>
          <p:cNvGraphicFramePr>
            <a:graphicFrameLocks noGrp="1"/>
          </p:cNvGraphicFramePr>
          <p:nvPr/>
        </p:nvGraphicFramePr>
        <p:xfrm>
          <a:off x="3401663" y="3132296"/>
          <a:ext cx="872965" cy="2896364"/>
        </p:xfrm>
        <a:graphic>
          <a:graphicData uri="http://schemas.openxmlformats.org/drawingml/2006/table">
            <a:tbl>
              <a:tblPr firstRow="1" bandRow="1">
                <a:tableStyleId>{2D5ABB26-0587-4C30-8999-92F81FD0307C}</a:tableStyleId>
              </a:tblPr>
              <a:tblGrid>
                <a:gridCol w="369569">
                  <a:extLst>
                    <a:ext uri="{9D8B030D-6E8A-4147-A177-3AD203B41FA5}">
                      <a16:colId xmlns:a16="http://schemas.microsoft.com/office/drawing/2014/main" val="20000"/>
                    </a:ext>
                  </a:extLst>
                </a:gridCol>
                <a:gridCol w="503396">
                  <a:extLst>
                    <a:ext uri="{9D8B030D-6E8A-4147-A177-3AD203B41FA5}">
                      <a16:colId xmlns:a16="http://schemas.microsoft.com/office/drawing/2014/main" val="20001"/>
                    </a:ext>
                  </a:extLst>
                </a:gridCol>
              </a:tblGrid>
              <a:tr h="209550">
                <a:tc>
                  <a:txBody>
                    <a:bodyPr/>
                    <a:lstStyle/>
                    <a:p>
                      <a:pPr marL="71755">
                        <a:lnSpc>
                          <a:spcPct val="100000"/>
                        </a:lnSpc>
                        <a:spcBef>
                          <a:spcPts val="254"/>
                        </a:spcBef>
                      </a:pPr>
                      <a:r>
                        <a:rPr sz="700" b="1" spc="5">
                          <a:solidFill>
                            <a:srgbClr val="FFFFFF"/>
                          </a:solidFill>
                          <a:latin typeface="Calibri"/>
                          <a:cs typeface="Calibri"/>
                        </a:rPr>
                        <a:t>Age</a:t>
                      </a:r>
                      <a:endParaRPr sz="700">
                        <a:latin typeface="Calibri"/>
                        <a:cs typeface="Calibri"/>
                      </a:endParaRPr>
                    </a:p>
                  </a:txBody>
                  <a:tcPr marL="0" marR="0" marT="2428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nSpc>
                          <a:spcPct val="100000"/>
                        </a:lnSpc>
                      </a:pPr>
                      <a:endParaRPr sz="1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209550">
                <a:tc>
                  <a:txBody>
                    <a:bodyPr/>
                    <a:lstStyle/>
                    <a:p>
                      <a:pPr marL="29845">
                        <a:lnSpc>
                          <a:spcPts val="1590"/>
                        </a:lnSpc>
                        <a:spcBef>
                          <a:spcPts val="509"/>
                        </a:spcBef>
                      </a:pPr>
                      <a:r>
                        <a:rPr sz="1100" spc="30">
                          <a:latin typeface="Calibri"/>
                          <a:cs typeface="Calibri"/>
                        </a:rPr>
                        <a:t>13-17</a:t>
                      </a:r>
                      <a:endParaRPr sz="1100">
                        <a:latin typeface="Calibri"/>
                        <a:cs typeface="Calibri"/>
                      </a:endParaRPr>
                    </a:p>
                  </a:txBody>
                  <a:tcPr marL="0" marR="0" marT="48577"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algn="ctr">
                        <a:lnSpc>
                          <a:spcPts val="1590"/>
                        </a:lnSpc>
                        <a:spcBef>
                          <a:spcPts val="509"/>
                        </a:spcBef>
                      </a:pPr>
                      <a:r>
                        <a:rPr sz="1100" spc="40">
                          <a:latin typeface="Calibri"/>
                          <a:cs typeface="Calibri"/>
                        </a:rPr>
                        <a:t>0%</a:t>
                      </a:r>
                      <a:endParaRPr sz="1100">
                        <a:latin typeface="Calibri"/>
                        <a:cs typeface="Calibri"/>
                      </a:endParaRPr>
                    </a:p>
                  </a:txBody>
                  <a:tcPr marL="0" marR="0" marT="48577"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209550">
                <a:tc>
                  <a:txBody>
                    <a:bodyPr/>
                    <a:lstStyle/>
                    <a:p>
                      <a:pPr marL="29845">
                        <a:lnSpc>
                          <a:spcPts val="1590"/>
                        </a:lnSpc>
                        <a:spcBef>
                          <a:spcPts val="515"/>
                        </a:spcBef>
                      </a:pPr>
                      <a:r>
                        <a:rPr sz="1100" spc="30">
                          <a:latin typeface="Calibri"/>
                          <a:cs typeface="Calibri"/>
                        </a:rPr>
                        <a:t>18-24</a:t>
                      </a:r>
                      <a:endParaRPr sz="1100">
                        <a:latin typeface="Calibri"/>
                        <a:cs typeface="Calibri"/>
                      </a:endParaRPr>
                    </a:p>
                  </a:txBody>
                  <a:tcPr marL="0" marR="0" marT="4905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ts val="1590"/>
                        </a:lnSpc>
                        <a:spcBef>
                          <a:spcPts val="515"/>
                        </a:spcBef>
                      </a:pPr>
                      <a:r>
                        <a:rPr sz="1100" spc="40">
                          <a:latin typeface="Calibri"/>
                          <a:cs typeface="Calibri"/>
                        </a:rPr>
                        <a:t>3%</a:t>
                      </a:r>
                      <a:endParaRPr sz="1100">
                        <a:latin typeface="Calibri"/>
                        <a:cs typeface="Calibri"/>
                      </a:endParaRPr>
                    </a:p>
                  </a:txBody>
                  <a:tcPr marL="0" marR="0" marT="4905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209550">
                <a:tc>
                  <a:txBody>
                    <a:bodyPr/>
                    <a:lstStyle/>
                    <a:p>
                      <a:pPr marL="29845">
                        <a:lnSpc>
                          <a:spcPts val="1585"/>
                        </a:lnSpc>
                        <a:spcBef>
                          <a:spcPts val="515"/>
                        </a:spcBef>
                      </a:pPr>
                      <a:r>
                        <a:rPr sz="1100" spc="30">
                          <a:latin typeface="Calibri"/>
                          <a:cs typeface="Calibri"/>
                        </a:rPr>
                        <a:t>35-44</a:t>
                      </a:r>
                      <a:endParaRPr sz="1100">
                        <a:latin typeface="Calibri"/>
                        <a:cs typeface="Calibri"/>
                      </a:endParaRPr>
                    </a:p>
                  </a:txBody>
                  <a:tcPr marL="0" marR="0" marT="4905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gn="ctr">
                        <a:lnSpc>
                          <a:spcPts val="1585"/>
                        </a:lnSpc>
                        <a:spcBef>
                          <a:spcPts val="515"/>
                        </a:spcBef>
                      </a:pPr>
                      <a:r>
                        <a:rPr sz="1100" spc="40">
                          <a:latin typeface="Calibri"/>
                          <a:cs typeface="Calibri"/>
                        </a:rPr>
                        <a:t>6%</a:t>
                      </a:r>
                      <a:endParaRPr sz="1100">
                        <a:latin typeface="Calibri"/>
                        <a:cs typeface="Calibri"/>
                      </a:endParaRPr>
                    </a:p>
                  </a:txBody>
                  <a:tcPr marL="0" marR="0" marT="4905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r h="209550">
                <a:tc>
                  <a:txBody>
                    <a:bodyPr/>
                    <a:lstStyle/>
                    <a:p>
                      <a:pPr marL="29845">
                        <a:lnSpc>
                          <a:spcPts val="1580"/>
                        </a:lnSpc>
                        <a:spcBef>
                          <a:spcPts val="520"/>
                        </a:spcBef>
                      </a:pPr>
                      <a:r>
                        <a:rPr sz="1100" spc="30">
                          <a:latin typeface="Calibri"/>
                          <a:cs typeface="Calibri"/>
                        </a:rPr>
                        <a:t>45-54</a:t>
                      </a:r>
                      <a:endParaRPr sz="1100">
                        <a:latin typeface="Calibri"/>
                        <a:cs typeface="Calibri"/>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ts val="1580"/>
                        </a:lnSpc>
                        <a:spcBef>
                          <a:spcPts val="520"/>
                        </a:spcBef>
                      </a:pPr>
                      <a:r>
                        <a:rPr sz="1100" spc="35">
                          <a:latin typeface="Calibri"/>
                          <a:cs typeface="Calibri"/>
                        </a:rPr>
                        <a:t>19%</a:t>
                      </a:r>
                      <a:endParaRPr sz="1100">
                        <a:latin typeface="Calibri"/>
                        <a:cs typeface="Calibri"/>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4"/>
                  </a:ext>
                </a:extLst>
              </a:tr>
              <a:tr h="209550">
                <a:tc>
                  <a:txBody>
                    <a:bodyPr/>
                    <a:lstStyle/>
                    <a:p>
                      <a:pPr marL="29845">
                        <a:lnSpc>
                          <a:spcPts val="1580"/>
                        </a:lnSpc>
                        <a:spcBef>
                          <a:spcPts val="520"/>
                        </a:spcBef>
                      </a:pPr>
                      <a:r>
                        <a:rPr sz="1100" spc="30">
                          <a:latin typeface="Calibri"/>
                          <a:cs typeface="Calibri"/>
                        </a:rPr>
                        <a:t>55-64</a:t>
                      </a:r>
                      <a:endParaRPr sz="1100">
                        <a:latin typeface="Calibri"/>
                        <a:cs typeface="Calibri"/>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gn="ctr">
                        <a:lnSpc>
                          <a:spcPts val="1580"/>
                        </a:lnSpc>
                        <a:spcBef>
                          <a:spcPts val="520"/>
                        </a:spcBef>
                      </a:pPr>
                      <a:r>
                        <a:rPr sz="1100" spc="40">
                          <a:latin typeface="Calibri"/>
                          <a:cs typeface="Calibri"/>
                        </a:rPr>
                        <a:t>40%</a:t>
                      </a:r>
                      <a:endParaRPr sz="1100">
                        <a:latin typeface="Calibri"/>
                        <a:cs typeface="Calibri"/>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5"/>
                  </a:ext>
                </a:extLst>
              </a:tr>
              <a:tr h="209550">
                <a:tc>
                  <a:txBody>
                    <a:bodyPr/>
                    <a:lstStyle/>
                    <a:p>
                      <a:pPr marL="106045">
                        <a:lnSpc>
                          <a:spcPts val="1575"/>
                        </a:lnSpc>
                        <a:spcBef>
                          <a:spcPts val="525"/>
                        </a:spcBef>
                      </a:pPr>
                      <a:r>
                        <a:rPr sz="1100" spc="35">
                          <a:latin typeface="Calibri"/>
                          <a:cs typeface="Calibri"/>
                        </a:rPr>
                        <a:t>65+</a:t>
                      </a:r>
                      <a:endParaRPr sz="1100">
                        <a:latin typeface="Calibri"/>
                        <a:cs typeface="Calibri"/>
                      </a:endParaRPr>
                    </a:p>
                  </a:txBody>
                  <a:tcPr marL="0" marR="0" marT="5000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algn="ctr">
                        <a:lnSpc>
                          <a:spcPts val="1575"/>
                        </a:lnSpc>
                        <a:spcBef>
                          <a:spcPts val="525"/>
                        </a:spcBef>
                      </a:pPr>
                      <a:r>
                        <a:rPr sz="1100" spc="40">
                          <a:latin typeface="Calibri"/>
                          <a:cs typeface="Calibri"/>
                        </a:rPr>
                        <a:t>32%</a:t>
                      </a:r>
                      <a:endParaRPr sz="1100">
                        <a:latin typeface="Calibri"/>
                        <a:cs typeface="Calibri"/>
                      </a:endParaRPr>
                    </a:p>
                  </a:txBody>
                  <a:tcPr marL="0" marR="0" marT="5000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6"/>
                  </a:ext>
                </a:extLst>
              </a:tr>
              <a:tr h="209550">
                <a:tc>
                  <a:txBody>
                    <a:bodyPr/>
                    <a:lstStyle/>
                    <a:p>
                      <a:pPr>
                        <a:lnSpc>
                          <a:spcPct val="100000"/>
                        </a:lnSpc>
                      </a:pPr>
                      <a:endParaRPr sz="1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algn="ctr">
                        <a:lnSpc>
                          <a:spcPts val="1575"/>
                        </a:lnSpc>
                        <a:spcBef>
                          <a:spcPts val="525"/>
                        </a:spcBef>
                      </a:pPr>
                      <a:r>
                        <a:rPr sz="1100" spc="40">
                          <a:latin typeface="Calibri"/>
                          <a:cs typeface="Calibri"/>
                        </a:rPr>
                        <a:t>100%</a:t>
                      </a:r>
                      <a:endParaRPr sz="1100">
                        <a:latin typeface="Calibri"/>
                        <a:cs typeface="Calibri"/>
                      </a:endParaRPr>
                    </a:p>
                  </a:txBody>
                  <a:tcPr marL="0" marR="0" marT="5000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7"/>
                  </a:ext>
                </a:extLst>
              </a:tr>
            </a:tbl>
          </a:graphicData>
        </a:graphic>
      </p:graphicFrame>
      <p:graphicFrame>
        <p:nvGraphicFramePr>
          <p:cNvPr id="5" name="object 5"/>
          <p:cNvGraphicFramePr>
            <a:graphicFrameLocks noGrp="1"/>
          </p:cNvGraphicFramePr>
          <p:nvPr/>
        </p:nvGraphicFramePr>
        <p:xfrm>
          <a:off x="1755362" y="3363277"/>
          <a:ext cx="994410" cy="747713"/>
        </p:xfrm>
        <a:graphic>
          <a:graphicData uri="http://schemas.openxmlformats.org/drawingml/2006/table">
            <a:tbl>
              <a:tblPr firstRow="1" bandRow="1">
                <a:tableStyleId>{2D5ABB26-0587-4C30-8999-92F81FD0307C}</a:tableStyleId>
              </a:tblPr>
              <a:tblGrid>
                <a:gridCol w="533876">
                  <a:extLst>
                    <a:ext uri="{9D8B030D-6E8A-4147-A177-3AD203B41FA5}">
                      <a16:colId xmlns:a16="http://schemas.microsoft.com/office/drawing/2014/main" val="20000"/>
                    </a:ext>
                  </a:extLst>
                </a:gridCol>
                <a:gridCol w="460534">
                  <a:extLst>
                    <a:ext uri="{9D8B030D-6E8A-4147-A177-3AD203B41FA5}">
                      <a16:colId xmlns:a16="http://schemas.microsoft.com/office/drawing/2014/main" val="20001"/>
                    </a:ext>
                  </a:extLst>
                </a:gridCol>
              </a:tblGrid>
              <a:tr h="165259">
                <a:tc>
                  <a:txBody>
                    <a:bodyPr/>
                    <a:lstStyle/>
                    <a:p>
                      <a:pPr>
                        <a:lnSpc>
                          <a:spcPct val="100000"/>
                        </a:lnSpc>
                      </a:pPr>
                      <a:endParaRPr sz="10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nSpc>
                          <a:spcPct val="100000"/>
                        </a:lnSpc>
                      </a:pPr>
                      <a:endParaRPr sz="10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210979">
                <a:tc>
                  <a:txBody>
                    <a:bodyPr/>
                    <a:lstStyle/>
                    <a:p>
                      <a:pPr marL="70485">
                        <a:lnSpc>
                          <a:spcPct val="100000"/>
                        </a:lnSpc>
                        <a:spcBef>
                          <a:spcPts val="185"/>
                        </a:spcBef>
                      </a:pPr>
                      <a:r>
                        <a:rPr sz="1100" spc="-5">
                          <a:latin typeface="Calibri"/>
                          <a:cs typeface="Calibri"/>
                        </a:rPr>
                        <a:t>Male</a:t>
                      </a:r>
                      <a:endParaRPr sz="1100">
                        <a:latin typeface="Calibri"/>
                        <a:cs typeface="Calibri"/>
                      </a:endParaRPr>
                    </a:p>
                  </a:txBody>
                  <a:tcPr marL="0" marR="0" marT="1762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70485">
                        <a:lnSpc>
                          <a:spcPct val="100000"/>
                        </a:lnSpc>
                        <a:spcBef>
                          <a:spcPts val="185"/>
                        </a:spcBef>
                      </a:pPr>
                      <a:r>
                        <a:rPr sz="1100" spc="40">
                          <a:latin typeface="Calibri"/>
                          <a:cs typeface="Calibri"/>
                        </a:rPr>
                        <a:t>20%</a:t>
                      </a:r>
                      <a:endParaRPr sz="1100">
                        <a:latin typeface="Calibri"/>
                        <a:cs typeface="Calibri"/>
                      </a:endParaRPr>
                    </a:p>
                  </a:txBody>
                  <a:tcPr marL="0" marR="0" marT="1762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371475">
                <a:tc>
                  <a:txBody>
                    <a:bodyPr/>
                    <a:lstStyle/>
                    <a:p>
                      <a:pPr marL="70485">
                        <a:lnSpc>
                          <a:spcPct val="100000"/>
                        </a:lnSpc>
                        <a:spcBef>
                          <a:spcPts val="190"/>
                        </a:spcBef>
                      </a:pPr>
                      <a:r>
                        <a:rPr sz="1100" spc="-5">
                          <a:latin typeface="Calibri"/>
                          <a:cs typeface="Calibri"/>
                        </a:rPr>
                        <a:t>Female</a:t>
                      </a:r>
                      <a:endParaRPr sz="1100">
                        <a:latin typeface="Calibri"/>
                        <a:cs typeface="Calibri"/>
                      </a:endParaRPr>
                    </a:p>
                  </a:txBody>
                  <a:tcPr marL="0" marR="0" marT="1809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70485">
                        <a:lnSpc>
                          <a:spcPct val="100000"/>
                        </a:lnSpc>
                        <a:spcBef>
                          <a:spcPts val="190"/>
                        </a:spcBef>
                      </a:pPr>
                      <a:r>
                        <a:rPr sz="1100" spc="35">
                          <a:latin typeface="Calibri"/>
                          <a:cs typeface="Calibri"/>
                        </a:rPr>
                        <a:t>80%</a:t>
                      </a:r>
                      <a:endParaRPr sz="1100">
                        <a:latin typeface="Calibri"/>
                        <a:cs typeface="Calibri"/>
                      </a:endParaRPr>
                    </a:p>
                  </a:txBody>
                  <a:tcPr marL="0" marR="0" marT="1809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bl>
          </a:graphicData>
        </a:graphic>
      </p:graphicFrame>
      <p:sp>
        <p:nvSpPr>
          <p:cNvPr id="6" name="object 6"/>
          <p:cNvSpPr txBox="1"/>
          <p:nvPr/>
        </p:nvSpPr>
        <p:spPr>
          <a:xfrm>
            <a:off x="1322832" y="2357390"/>
            <a:ext cx="6010275" cy="1614449"/>
          </a:xfrm>
          <a:prstGeom prst="rect">
            <a:avLst/>
          </a:prstGeom>
        </p:spPr>
        <p:txBody>
          <a:bodyPr vert="horz" wrap="square" lIns="0" tIns="11906" rIns="0" bIns="0" rtlCol="0">
            <a:spAutoFit/>
          </a:bodyPr>
          <a:lstStyle/>
          <a:p>
            <a:pPr marL="180975" indent="-171926">
              <a:lnSpc>
                <a:spcPts val="2393"/>
              </a:lnSpc>
              <a:spcBef>
                <a:spcPts val="94"/>
              </a:spcBef>
              <a:buFont typeface="Arial"/>
              <a:buChar char="•"/>
              <a:tabLst>
                <a:tab pos="181451" algn="l"/>
              </a:tabLst>
            </a:pPr>
            <a:r>
              <a:rPr sz="2063" spc="-4">
                <a:latin typeface="Calibri"/>
                <a:cs typeface="Calibri"/>
              </a:rPr>
              <a:t>Used</a:t>
            </a:r>
            <a:r>
              <a:rPr sz="2063" spc="71">
                <a:latin typeface="Calibri"/>
                <a:cs typeface="Calibri"/>
              </a:rPr>
              <a:t> </a:t>
            </a:r>
            <a:r>
              <a:rPr sz="2063" spc="4">
                <a:latin typeface="Calibri"/>
                <a:cs typeface="Calibri"/>
              </a:rPr>
              <a:t>Facebook</a:t>
            </a:r>
            <a:r>
              <a:rPr sz="2063" spc="45">
                <a:latin typeface="Calibri"/>
                <a:cs typeface="Calibri"/>
              </a:rPr>
              <a:t> </a:t>
            </a:r>
            <a:r>
              <a:rPr sz="2063" spc="-8">
                <a:latin typeface="Calibri"/>
                <a:cs typeface="Calibri"/>
              </a:rPr>
              <a:t>to</a:t>
            </a:r>
            <a:r>
              <a:rPr sz="2063" spc="11">
                <a:latin typeface="Calibri"/>
                <a:cs typeface="Calibri"/>
              </a:rPr>
              <a:t> </a:t>
            </a:r>
            <a:r>
              <a:rPr sz="2063" spc="-4">
                <a:latin typeface="Calibri"/>
                <a:cs typeface="Calibri"/>
              </a:rPr>
              <a:t>analyze</a:t>
            </a:r>
            <a:r>
              <a:rPr sz="2063" spc="71">
                <a:latin typeface="Calibri"/>
                <a:cs typeface="Calibri"/>
              </a:rPr>
              <a:t> </a:t>
            </a:r>
            <a:r>
              <a:rPr sz="2063" spc="-23">
                <a:latin typeface="Calibri"/>
                <a:cs typeface="Calibri"/>
              </a:rPr>
              <a:t>existing</a:t>
            </a:r>
            <a:r>
              <a:rPr sz="2063" spc="184">
                <a:latin typeface="Calibri"/>
                <a:cs typeface="Calibri"/>
              </a:rPr>
              <a:t> </a:t>
            </a:r>
            <a:r>
              <a:rPr sz="2063" spc="-4">
                <a:latin typeface="Calibri"/>
                <a:cs typeface="Calibri"/>
              </a:rPr>
              <a:t>customers</a:t>
            </a:r>
            <a:r>
              <a:rPr sz="2063" spc="127">
                <a:latin typeface="Calibri"/>
                <a:cs typeface="Calibri"/>
              </a:rPr>
              <a:t> </a:t>
            </a:r>
            <a:r>
              <a:rPr sz="2063" spc="-8">
                <a:latin typeface="Calibri"/>
                <a:cs typeface="Calibri"/>
              </a:rPr>
              <a:t>to</a:t>
            </a:r>
            <a:r>
              <a:rPr sz="2063" spc="11">
                <a:latin typeface="Calibri"/>
                <a:cs typeface="Calibri"/>
              </a:rPr>
              <a:t> </a:t>
            </a:r>
            <a:r>
              <a:rPr sz="2063" spc="-11">
                <a:latin typeface="Calibri"/>
                <a:cs typeface="Calibri"/>
              </a:rPr>
              <a:t>figure</a:t>
            </a:r>
            <a:endParaRPr sz="2063">
              <a:latin typeface="Calibri"/>
              <a:cs typeface="Calibri"/>
            </a:endParaRPr>
          </a:p>
          <a:p>
            <a:pPr marL="180975">
              <a:lnSpc>
                <a:spcPts val="2393"/>
              </a:lnSpc>
            </a:pPr>
            <a:r>
              <a:rPr sz="2063" spc="8">
                <a:latin typeface="Calibri"/>
                <a:cs typeface="Calibri"/>
              </a:rPr>
              <a:t>out </a:t>
            </a:r>
            <a:r>
              <a:rPr sz="2063" spc="-8">
                <a:latin typeface="Calibri"/>
                <a:cs typeface="Calibri"/>
              </a:rPr>
              <a:t>who</a:t>
            </a:r>
            <a:r>
              <a:rPr sz="2063" spc="109">
                <a:latin typeface="Calibri"/>
                <a:cs typeface="Calibri"/>
              </a:rPr>
              <a:t> </a:t>
            </a:r>
            <a:r>
              <a:rPr sz="2063" spc="-11">
                <a:latin typeface="Calibri"/>
                <a:cs typeface="Calibri"/>
              </a:rPr>
              <a:t>the</a:t>
            </a:r>
            <a:r>
              <a:rPr sz="2063" spc="64">
                <a:latin typeface="Calibri"/>
                <a:cs typeface="Calibri"/>
              </a:rPr>
              <a:t> </a:t>
            </a:r>
            <a:r>
              <a:rPr sz="2063" spc="4">
                <a:latin typeface="Calibri"/>
                <a:cs typeface="Calibri"/>
              </a:rPr>
              <a:t>real</a:t>
            </a:r>
            <a:r>
              <a:rPr sz="2063">
                <a:latin typeface="Calibri"/>
                <a:cs typeface="Calibri"/>
              </a:rPr>
              <a:t> </a:t>
            </a:r>
            <a:r>
              <a:rPr sz="2063" spc="4">
                <a:latin typeface="Calibri"/>
                <a:cs typeface="Calibri"/>
              </a:rPr>
              <a:t>customer</a:t>
            </a:r>
            <a:r>
              <a:rPr sz="2063" spc="34">
                <a:latin typeface="Calibri"/>
                <a:cs typeface="Calibri"/>
              </a:rPr>
              <a:t> </a:t>
            </a:r>
            <a:r>
              <a:rPr sz="2063">
                <a:latin typeface="Calibri"/>
                <a:cs typeface="Calibri"/>
              </a:rPr>
              <a:t>was…..</a:t>
            </a:r>
          </a:p>
          <a:p>
            <a:pPr>
              <a:spcBef>
                <a:spcPts val="30"/>
              </a:spcBef>
            </a:pPr>
            <a:endParaRPr sz="3113">
              <a:latin typeface="Calibri"/>
              <a:cs typeface="Calibri"/>
            </a:endParaRPr>
          </a:p>
          <a:p>
            <a:pPr marR="668655" algn="ctr">
              <a:tabLst>
                <a:tab pos="1821656" algn="l"/>
              </a:tabLst>
            </a:pPr>
            <a:r>
              <a:rPr sz="3300" spc="8">
                <a:latin typeface="Calibri"/>
                <a:cs typeface="Calibri"/>
              </a:rPr>
              <a:t>+	=</a:t>
            </a:r>
            <a:endParaRPr sz="3300">
              <a:latin typeface="Calibri"/>
              <a:cs typeface="Calibri"/>
            </a:endParaRPr>
          </a:p>
        </p:txBody>
      </p:sp>
      <p:pic>
        <p:nvPicPr>
          <p:cNvPr id="7" name="object 7"/>
          <p:cNvPicPr/>
          <p:nvPr/>
        </p:nvPicPr>
        <p:blipFill>
          <a:blip r:embed="rId3" cstate="print"/>
          <a:stretch>
            <a:fillRect/>
          </a:stretch>
        </p:blipFill>
        <p:spPr>
          <a:xfrm>
            <a:off x="5343525" y="3036094"/>
            <a:ext cx="1357313" cy="143589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53" y="473236"/>
            <a:ext cx="7721412" cy="1158843"/>
          </a:xfrm>
          <a:prstGeom prst="rect">
            <a:avLst/>
          </a:prstGeom>
        </p:spPr>
        <p:txBody>
          <a:bodyPr vert="horz" wrap="square" lIns="0" tIns="12383" rIns="0" bIns="0" rtlCol="0" anchor="ctr">
            <a:spAutoFit/>
          </a:bodyPr>
          <a:lstStyle/>
          <a:p>
            <a:pPr marL="9525">
              <a:lnSpc>
                <a:spcPts val="3521"/>
              </a:lnSpc>
              <a:spcBef>
                <a:spcPts val="98"/>
              </a:spcBef>
            </a:pPr>
            <a:r>
              <a:rPr sz="5400" spc="8" dirty="0">
                <a:solidFill>
                  <a:srgbClr val="000000"/>
                </a:solidFill>
                <a:latin typeface="Calibri Light"/>
                <a:cs typeface="Calibri Light"/>
              </a:rPr>
              <a:t>Case</a:t>
            </a:r>
            <a:r>
              <a:rPr sz="5400" spc="23" dirty="0">
                <a:solidFill>
                  <a:srgbClr val="000000"/>
                </a:solidFill>
                <a:latin typeface="Calibri Light"/>
                <a:cs typeface="Calibri Light"/>
              </a:rPr>
              <a:t> </a:t>
            </a:r>
            <a:r>
              <a:rPr sz="5400" spc="8" dirty="0">
                <a:solidFill>
                  <a:srgbClr val="000000"/>
                </a:solidFill>
                <a:latin typeface="Calibri Light"/>
                <a:cs typeface="Calibri Light"/>
              </a:rPr>
              <a:t>Study:</a:t>
            </a:r>
            <a:br>
              <a:rPr lang="en-US" sz="5400" spc="8" dirty="0">
                <a:solidFill>
                  <a:srgbClr val="000000"/>
                </a:solidFill>
                <a:latin typeface="Calibri Light"/>
                <a:cs typeface="Calibri Light"/>
              </a:rPr>
            </a:br>
            <a:endParaRPr sz="5400" dirty="0">
              <a:latin typeface="Calibri Light"/>
              <a:cs typeface="Calibri Light"/>
            </a:endParaRPr>
          </a:p>
          <a:p>
            <a:pPr marL="9525">
              <a:lnSpc>
                <a:spcPts val="1631"/>
              </a:lnSpc>
            </a:pPr>
            <a:r>
              <a:rPr sz="2800" spc="8" dirty="0">
                <a:solidFill>
                  <a:srgbClr val="000000"/>
                </a:solidFill>
                <a:latin typeface="Calibri Light"/>
                <a:cs typeface="Calibri Light"/>
              </a:rPr>
              <a:t>Blue</a:t>
            </a:r>
            <a:r>
              <a:rPr sz="2800" spc="-4" dirty="0">
                <a:solidFill>
                  <a:srgbClr val="000000"/>
                </a:solidFill>
                <a:latin typeface="Calibri Light"/>
                <a:cs typeface="Calibri Light"/>
              </a:rPr>
              <a:t> </a:t>
            </a:r>
            <a:r>
              <a:rPr sz="2800" dirty="0">
                <a:solidFill>
                  <a:srgbClr val="000000"/>
                </a:solidFill>
                <a:latin typeface="Calibri Light"/>
                <a:cs typeface="Calibri Light"/>
              </a:rPr>
              <a:t>Feet</a:t>
            </a:r>
            <a:r>
              <a:rPr sz="2800" spc="56" dirty="0">
                <a:solidFill>
                  <a:srgbClr val="000000"/>
                </a:solidFill>
                <a:latin typeface="Calibri Light"/>
                <a:cs typeface="Calibri Light"/>
              </a:rPr>
              <a:t> </a:t>
            </a:r>
            <a:r>
              <a:rPr sz="2800" spc="11" dirty="0">
                <a:solidFill>
                  <a:srgbClr val="000000"/>
                </a:solidFill>
                <a:latin typeface="Calibri Light"/>
                <a:cs typeface="Calibri Light"/>
              </a:rPr>
              <a:t>Foundation</a:t>
            </a:r>
            <a:r>
              <a:rPr sz="2800" spc="-41" dirty="0">
                <a:solidFill>
                  <a:srgbClr val="000000"/>
                </a:solidFill>
                <a:latin typeface="Calibri Light"/>
                <a:cs typeface="Calibri Light"/>
              </a:rPr>
              <a:t> </a:t>
            </a:r>
            <a:r>
              <a:rPr sz="2800" spc="11" dirty="0">
                <a:solidFill>
                  <a:srgbClr val="000000"/>
                </a:solidFill>
                <a:latin typeface="Calibri Light"/>
                <a:cs typeface="Calibri Light"/>
              </a:rPr>
              <a:t>and</a:t>
            </a:r>
            <a:r>
              <a:rPr sz="2800" spc="15" dirty="0">
                <a:solidFill>
                  <a:srgbClr val="000000"/>
                </a:solidFill>
                <a:latin typeface="Calibri Light"/>
                <a:cs typeface="Calibri Light"/>
              </a:rPr>
              <a:t> </a:t>
            </a:r>
            <a:r>
              <a:rPr sz="2800" dirty="0">
                <a:solidFill>
                  <a:srgbClr val="000000"/>
                </a:solidFill>
                <a:latin typeface="Calibri Light"/>
                <a:cs typeface="Calibri Light"/>
              </a:rPr>
              <a:t>who</a:t>
            </a:r>
            <a:r>
              <a:rPr sz="2800" spc="68" dirty="0">
                <a:solidFill>
                  <a:srgbClr val="000000"/>
                </a:solidFill>
                <a:latin typeface="Calibri Light"/>
                <a:cs typeface="Calibri Light"/>
              </a:rPr>
              <a:t> </a:t>
            </a:r>
            <a:r>
              <a:rPr sz="2800" spc="15" dirty="0">
                <a:solidFill>
                  <a:srgbClr val="000000"/>
                </a:solidFill>
                <a:latin typeface="Calibri Light"/>
                <a:cs typeface="Calibri Light"/>
              </a:rPr>
              <a:t>is</a:t>
            </a:r>
            <a:r>
              <a:rPr sz="2800" spc="-23" dirty="0">
                <a:solidFill>
                  <a:srgbClr val="000000"/>
                </a:solidFill>
                <a:latin typeface="Calibri Light"/>
                <a:cs typeface="Calibri Light"/>
              </a:rPr>
              <a:t> </a:t>
            </a:r>
            <a:r>
              <a:rPr sz="2800" spc="4" dirty="0">
                <a:solidFill>
                  <a:srgbClr val="000000"/>
                </a:solidFill>
                <a:latin typeface="Calibri Light"/>
                <a:cs typeface="Calibri Light"/>
              </a:rPr>
              <a:t>the</a:t>
            </a:r>
            <a:r>
              <a:rPr sz="2800" spc="53" dirty="0">
                <a:solidFill>
                  <a:srgbClr val="000000"/>
                </a:solidFill>
                <a:latin typeface="Calibri Light"/>
                <a:cs typeface="Calibri Light"/>
              </a:rPr>
              <a:t> </a:t>
            </a:r>
            <a:r>
              <a:rPr sz="2800" spc="8" dirty="0">
                <a:solidFill>
                  <a:srgbClr val="000000"/>
                </a:solidFill>
                <a:latin typeface="Calibri Light"/>
                <a:cs typeface="Calibri Light"/>
              </a:rPr>
              <a:t>customer</a:t>
            </a:r>
            <a:endParaRPr sz="2800" dirty="0">
              <a:latin typeface="Calibri Light"/>
              <a:cs typeface="Calibri Light"/>
            </a:endParaRPr>
          </a:p>
        </p:txBody>
      </p:sp>
      <p:sp>
        <p:nvSpPr>
          <p:cNvPr id="3" name="object 3"/>
          <p:cNvSpPr txBox="1"/>
          <p:nvPr/>
        </p:nvSpPr>
        <p:spPr>
          <a:xfrm>
            <a:off x="1436656" y="1939338"/>
            <a:ext cx="7158704" cy="799899"/>
          </a:xfrm>
          <a:prstGeom prst="rect">
            <a:avLst/>
          </a:prstGeom>
        </p:spPr>
        <p:txBody>
          <a:bodyPr vert="horz" wrap="square" lIns="0" tIns="35243" rIns="0" bIns="0" rtlCol="0">
            <a:spAutoFit/>
          </a:bodyPr>
          <a:lstStyle/>
          <a:p>
            <a:pPr marL="180975" indent="-171926">
              <a:spcBef>
                <a:spcPts val="278"/>
              </a:spcBef>
              <a:buFont typeface="Arial"/>
              <a:buChar char="•"/>
              <a:tabLst>
                <a:tab pos="180975" algn="l"/>
                <a:tab pos="181451" algn="l"/>
              </a:tabLst>
            </a:pPr>
            <a:r>
              <a:rPr sz="2400" spc="-8" dirty="0">
                <a:latin typeface="Calibri"/>
                <a:cs typeface="Calibri"/>
              </a:rPr>
              <a:t>Targeting</a:t>
            </a:r>
            <a:r>
              <a:rPr sz="2400" spc="-23" dirty="0">
                <a:latin typeface="Calibri"/>
                <a:cs typeface="Calibri"/>
              </a:rPr>
              <a:t> </a:t>
            </a:r>
            <a:r>
              <a:rPr sz="2400" spc="8" dirty="0">
                <a:latin typeface="Calibri"/>
                <a:cs typeface="Calibri"/>
              </a:rPr>
              <a:t>the</a:t>
            </a:r>
            <a:r>
              <a:rPr sz="2400" spc="45" dirty="0">
                <a:latin typeface="Calibri"/>
                <a:cs typeface="Calibri"/>
              </a:rPr>
              <a:t> </a:t>
            </a:r>
            <a:r>
              <a:rPr sz="2400" spc="-4" dirty="0">
                <a:latin typeface="Calibri"/>
                <a:cs typeface="Calibri"/>
              </a:rPr>
              <a:t>real</a:t>
            </a:r>
            <a:r>
              <a:rPr sz="2400" spc="30" dirty="0">
                <a:latin typeface="Calibri"/>
                <a:cs typeface="Calibri"/>
              </a:rPr>
              <a:t> </a:t>
            </a:r>
            <a:r>
              <a:rPr sz="2400" spc="-4" dirty="0">
                <a:latin typeface="Calibri"/>
                <a:cs typeface="Calibri"/>
              </a:rPr>
              <a:t>customer:</a:t>
            </a:r>
            <a:endParaRPr sz="2400" dirty="0">
              <a:latin typeface="Calibri"/>
              <a:cs typeface="Calibri"/>
            </a:endParaRPr>
          </a:p>
          <a:p>
            <a:pPr marL="9525">
              <a:spcBef>
                <a:spcPts val="206"/>
              </a:spcBef>
              <a:tabLst>
                <a:tab pos="352425" algn="l"/>
              </a:tabLst>
            </a:pPr>
            <a:r>
              <a:rPr sz="2400" spc="15" dirty="0">
                <a:latin typeface="Calibri"/>
                <a:cs typeface="Calibri"/>
              </a:rPr>
              <a:t>1.	</a:t>
            </a:r>
            <a:r>
              <a:rPr sz="2400" dirty="0">
                <a:latin typeface="Calibri"/>
                <a:cs typeface="Calibri"/>
              </a:rPr>
              <a:t>Change</a:t>
            </a:r>
            <a:r>
              <a:rPr sz="2400" spc="53" dirty="0">
                <a:latin typeface="Calibri"/>
                <a:cs typeface="Calibri"/>
              </a:rPr>
              <a:t> </a:t>
            </a:r>
            <a:r>
              <a:rPr sz="2400" spc="4" dirty="0">
                <a:latin typeface="Calibri"/>
                <a:cs typeface="Calibri"/>
              </a:rPr>
              <a:t>primary</a:t>
            </a:r>
            <a:r>
              <a:rPr sz="2400" spc="75" dirty="0">
                <a:latin typeface="Calibri"/>
                <a:cs typeface="Calibri"/>
              </a:rPr>
              <a:t> </a:t>
            </a:r>
            <a:r>
              <a:rPr sz="2400" dirty="0">
                <a:latin typeface="Calibri"/>
                <a:cs typeface="Calibri"/>
              </a:rPr>
              <a:t>messaging</a:t>
            </a:r>
            <a:r>
              <a:rPr sz="2400" spc="150" dirty="0">
                <a:latin typeface="Calibri"/>
                <a:cs typeface="Calibri"/>
              </a:rPr>
              <a:t> </a:t>
            </a:r>
            <a:r>
              <a:rPr sz="2400" dirty="0">
                <a:latin typeface="Calibri"/>
                <a:cs typeface="Calibri"/>
              </a:rPr>
              <a:t>from</a:t>
            </a:r>
            <a:r>
              <a:rPr sz="2400" spc="15" dirty="0">
                <a:latin typeface="Calibri"/>
                <a:cs typeface="Calibri"/>
              </a:rPr>
              <a:t> </a:t>
            </a:r>
            <a:r>
              <a:rPr sz="2400" spc="11" dirty="0">
                <a:latin typeface="Calibri"/>
                <a:cs typeface="Calibri"/>
              </a:rPr>
              <a:t>Bird to</a:t>
            </a:r>
            <a:r>
              <a:rPr sz="2400" spc="-49" dirty="0">
                <a:latin typeface="Calibri"/>
                <a:cs typeface="Calibri"/>
              </a:rPr>
              <a:t> </a:t>
            </a:r>
            <a:r>
              <a:rPr sz="2400" spc="4" dirty="0">
                <a:latin typeface="Calibri"/>
                <a:cs typeface="Calibri"/>
              </a:rPr>
              <a:t>Boys</a:t>
            </a:r>
            <a:endParaRPr sz="2400" dirty="0">
              <a:latin typeface="Calibri"/>
              <a:cs typeface="Calibri"/>
            </a:endParaRPr>
          </a:p>
        </p:txBody>
      </p:sp>
      <p:sp>
        <p:nvSpPr>
          <p:cNvPr id="4" name="object 4"/>
          <p:cNvSpPr txBox="1"/>
          <p:nvPr/>
        </p:nvSpPr>
        <p:spPr>
          <a:xfrm>
            <a:off x="749973" y="5128211"/>
            <a:ext cx="7454126" cy="1419299"/>
          </a:xfrm>
          <a:prstGeom prst="rect">
            <a:avLst/>
          </a:prstGeom>
        </p:spPr>
        <p:txBody>
          <a:bodyPr vert="horz" wrap="square" lIns="0" tIns="79058" rIns="0" bIns="0" rtlCol="0">
            <a:spAutoFit/>
          </a:bodyPr>
          <a:lstStyle/>
          <a:p>
            <a:pPr marL="180975" marR="3810" indent="-171926">
              <a:lnSpc>
                <a:spcPct val="72800"/>
              </a:lnSpc>
              <a:spcBef>
                <a:spcPts val="623"/>
              </a:spcBef>
              <a:buFont typeface="Arial"/>
              <a:buChar char="•"/>
              <a:tabLst>
                <a:tab pos="180975" algn="l"/>
                <a:tab pos="181451" algn="l"/>
              </a:tabLst>
            </a:pPr>
            <a:r>
              <a:rPr sz="2400" spc="-8" dirty="0">
                <a:latin typeface="Calibri"/>
                <a:cs typeface="Calibri"/>
              </a:rPr>
              <a:t>Focus</a:t>
            </a:r>
            <a:r>
              <a:rPr sz="2400" spc="68" dirty="0">
                <a:latin typeface="Calibri"/>
                <a:cs typeface="Calibri"/>
              </a:rPr>
              <a:t> </a:t>
            </a:r>
            <a:r>
              <a:rPr sz="2400" dirty="0">
                <a:latin typeface="Calibri"/>
                <a:cs typeface="Calibri"/>
              </a:rPr>
              <a:t>on</a:t>
            </a:r>
            <a:r>
              <a:rPr sz="2400" spc="71" dirty="0">
                <a:latin typeface="Calibri"/>
                <a:cs typeface="Calibri"/>
              </a:rPr>
              <a:t> </a:t>
            </a:r>
            <a:r>
              <a:rPr sz="2400" spc="-15" dirty="0">
                <a:latin typeface="Calibri"/>
                <a:cs typeface="Calibri"/>
              </a:rPr>
              <a:t>Facebook</a:t>
            </a:r>
            <a:r>
              <a:rPr sz="2400" spc="191" dirty="0">
                <a:latin typeface="Calibri"/>
                <a:cs typeface="Calibri"/>
              </a:rPr>
              <a:t> </a:t>
            </a:r>
            <a:r>
              <a:rPr sz="2400" spc="-4" dirty="0">
                <a:latin typeface="Calibri"/>
                <a:cs typeface="Calibri"/>
              </a:rPr>
              <a:t>not</a:t>
            </a:r>
            <a:r>
              <a:rPr sz="2400" spc="41" dirty="0">
                <a:latin typeface="Calibri"/>
                <a:cs typeface="Calibri"/>
              </a:rPr>
              <a:t> </a:t>
            </a:r>
            <a:r>
              <a:rPr sz="2400" spc="-4" dirty="0">
                <a:latin typeface="Calibri"/>
                <a:cs typeface="Calibri"/>
              </a:rPr>
              <a:t>Instagram</a:t>
            </a:r>
            <a:r>
              <a:rPr sz="2400" spc="109" dirty="0">
                <a:latin typeface="Calibri"/>
                <a:cs typeface="Calibri"/>
              </a:rPr>
              <a:t> </a:t>
            </a:r>
            <a:r>
              <a:rPr sz="2400" spc="8" dirty="0">
                <a:latin typeface="Calibri"/>
                <a:cs typeface="Calibri"/>
              </a:rPr>
              <a:t>–</a:t>
            </a:r>
            <a:r>
              <a:rPr sz="2400" spc="64" dirty="0">
                <a:latin typeface="Calibri"/>
                <a:cs typeface="Calibri"/>
              </a:rPr>
              <a:t> </a:t>
            </a:r>
            <a:r>
              <a:rPr sz="2400" spc="-8" dirty="0">
                <a:latin typeface="Calibri"/>
                <a:cs typeface="Calibri"/>
              </a:rPr>
              <a:t>Grandmothers</a:t>
            </a:r>
            <a:r>
              <a:rPr sz="2400" spc="184" dirty="0">
                <a:latin typeface="Calibri"/>
                <a:cs typeface="Calibri"/>
              </a:rPr>
              <a:t> </a:t>
            </a:r>
            <a:r>
              <a:rPr sz="2400" spc="8" dirty="0">
                <a:latin typeface="Calibri"/>
                <a:cs typeface="Calibri"/>
              </a:rPr>
              <a:t>are </a:t>
            </a:r>
            <a:r>
              <a:rPr sz="2400" dirty="0">
                <a:latin typeface="Calibri"/>
                <a:cs typeface="Calibri"/>
              </a:rPr>
              <a:t>on</a:t>
            </a:r>
            <a:r>
              <a:rPr sz="2400" spc="75" dirty="0">
                <a:latin typeface="Calibri"/>
                <a:cs typeface="Calibri"/>
              </a:rPr>
              <a:t> </a:t>
            </a:r>
            <a:r>
              <a:rPr sz="2400" dirty="0">
                <a:latin typeface="Calibri"/>
                <a:cs typeface="Calibri"/>
              </a:rPr>
              <a:t>FB </a:t>
            </a:r>
            <a:r>
              <a:rPr sz="2400" spc="-353" dirty="0">
                <a:latin typeface="Calibri"/>
                <a:cs typeface="Calibri"/>
              </a:rPr>
              <a:t> </a:t>
            </a:r>
            <a:r>
              <a:rPr sz="2400" spc="-4" dirty="0">
                <a:latin typeface="Calibri"/>
                <a:cs typeface="Calibri"/>
              </a:rPr>
              <a:t>not</a:t>
            </a:r>
            <a:r>
              <a:rPr sz="2400" spc="34" dirty="0">
                <a:latin typeface="Calibri"/>
                <a:cs typeface="Calibri"/>
              </a:rPr>
              <a:t> </a:t>
            </a:r>
            <a:r>
              <a:rPr sz="2400" spc="-4" dirty="0">
                <a:latin typeface="Calibri"/>
                <a:cs typeface="Calibri"/>
              </a:rPr>
              <a:t>Instagram</a:t>
            </a:r>
            <a:endParaRPr sz="2400" dirty="0">
              <a:latin typeface="Calibri"/>
              <a:cs typeface="Calibri"/>
            </a:endParaRPr>
          </a:p>
          <a:p>
            <a:pPr>
              <a:spcBef>
                <a:spcPts val="8"/>
              </a:spcBef>
              <a:buFont typeface="Arial"/>
              <a:buChar char="•"/>
            </a:pPr>
            <a:endParaRPr sz="2800" dirty="0">
              <a:latin typeface="Calibri"/>
              <a:cs typeface="Calibri"/>
            </a:endParaRPr>
          </a:p>
          <a:p>
            <a:pPr marL="180975" indent="-171926">
              <a:buFont typeface="Arial"/>
              <a:buChar char="•"/>
              <a:tabLst>
                <a:tab pos="180975" algn="l"/>
                <a:tab pos="181451" algn="l"/>
              </a:tabLst>
            </a:pPr>
            <a:r>
              <a:rPr sz="2400" spc="-4" dirty="0">
                <a:latin typeface="Calibri"/>
                <a:cs typeface="Calibri"/>
              </a:rPr>
              <a:t>Result:</a:t>
            </a:r>
            <a:r>
              <a:rPr sz="2400" spc="90" dirty="0">
                <a:latin typeface="Calibri"/>
                <a:cs typeface="Calibri"/>
              </a:rPr>
              <a:t> </a:t>
            </a:r>
            <a:r>
              <a:rPr sz="2400" spc="-4" dirty="0">
                <a:latin typeface="Calibri"/>
                <a:cs typeface="Calibri"/>
              </a:rPr>
              <a:t>over</a:t>
            </a:r>
            <a:r>
              <a:rPr sz="2400" spc="75" dirty="0">
                <a:latin typeface="Calibri"/>
                <a:cs typeface="Calibri"/>
              </a:rPr>
              <a:t> </a:t>
            </a:r>
            <a:r>
              <a:rPr sz="2400" spc="15" dirty="0">
                <a:latin typeface="Calibri"/>
                <a:cs typeface="Calibri"/>
              </a:rPr>
              <a:t>30,000</a:t>
            </a:r>
            <a:r>
              <a:rPr sz="2400" spc="-15" dirty="0">
                <a:latin typeface="Calibri"/>
                <a:cs typeface="Calibri"/>
              </a:rPr>
              <a:t> </a:t>
            </a:r>
            <a:r>
              <a:rPr sz="2400" spc="4" dirty="0">
                <a:latin typeface="Calibri"/>
                <a:cs typeface="Calibri"/>
              </a:rPr>
              <a:t>pairs</a:t>
            </a:r>
            <a:r>
              <a:rPr sz="2400" spc="8" dirty="0">
                <a:latin typeface="Calibri"/>
                <a:cs typeface="Calibri"/>
              </a:rPr>
              <a:t> </a:t>
            </a:r>
            <a:r>
              <a:rPr sz="2400" spc="-4" dirty="0">
                <a:latin typeface="Calibri"/>
                <a:cs typeface="Calibri"/>
              </a:rPr>
              <a:t>of</a:t>
            </a:r>
            <a:r>
              <a:rPr sz="2400" spc="30" dirty="0">
                <a:latin typeface="Calibri"/>
                <a:cs typeface="Calibri"/>
              </a:rPr>
              <a:t> </a:t>
            </a:r>
            <a:r>
              <a:rPr sz="2400" spc="-8" dirty="0">
                <a:latin typeface="Calibri"/>
                <a:cs typeface="Calibri"/>
              </a:rPr>
              <a:t>socks</a:t>
            </a:r>
            <a:r>
              <a:rPr sz="2400" spc="64" dirty="0">
                <a:latin typeface="Calibri"/>
                <a:cs typeface="Calibri"/>
              </a:rPr>
              <a:t> </a:t>
            </a:r>
            <a:r>
              <a:rPr sz="2400" dirty="0">
                <a:latin typeface="Calibri"/>
                <a:cs typeface="Calibri"/>
              </a:rPr>
              <a:t>sold</a:t>
            </a:r>
            <a:r>
              <a:rPr sz="2400" spc="64" dirty="0">
                <a:latin typeface="Calibri"/>
                <a:cs typeface="Calibri"/>
              </a:rPr>
              <a:t> </a:t>
            </a:r>
            <a:r>
              <a:rPr sz="2400" spc="15" dirty="0">
                <a:latin typeface="Calibri"/>
                <a:cs typeface="Calibri"/>
              </a:rPr>
              <a:t>($500K)</a:t>
            </a:r>
            <a:endParaRPr sz="2400" dirty="0">
              <a:latin typeface="Calibri"/>
              <a:cs typeface="Calibri"/>
            </a:endParaRPr>
          </a:p>
        </p:txBody>
      </p:sp>
      <p:sp>
        <p:nvSpPr>
          <p:cNvPr id="5" name="object 5"/>
          <p:cNvSpPr txBox="1"/>
          <p:nvPr/>
        </p:nvSpPr>
        <p:spPr>
          <a:xfrm>
            <a:off x="1924241" y="2759345"/>
            <a:ext cx="2233422" cy="194284"/>
          </a:xfrm>
          <a:prstGeom prst="rect">
            <a:avLst/>
          </a:prstGeom>
        </p:spPr>
        <p:txBody>
          <a:bodyPr vert="horz" wrap="square" lIns="0" tIns="9525" rIns="0" bIns="0" rtlCol="0">
            <a:spAutoFit/>
          </a:bodyPr>
          <a:lstStyle/>
          <a:p>
            <a:pPr marL="9525">
              <a:spcBef>
                <a:spcPts val="75"/>
              </a:spcBef>
            </a:pPr>
            <a:r>
              <a:rPr sz="900" spc="-4" dirty="0">
                <a:latin typeface="Calibri"/>
                <a:cs typeface="Calibri"/>
              </a:rPr>
              <a:t>1</a:t>
            </a:r>
            <a:r>
              <a:rPr sz="1200" spc="-4" dirty="0">
                <a:latin typeface="Calibri"/>
                <a:cs typeface="Calibri"/>
              </a:rPr>
              <a:t>.</a:t>
            </a:r>
            <a:r>
              <a:rPr sz="1200" spc="4" dirty="0">
                <a:latin typeface="Calibri"/>
                <a:cs typeface="Calibri"/>
              </a:rPr>
              <a:t> </a:t>
            </a:r>
            <a:r>
              <a:rPr sz="1200" dirty="0">
                <a:latin typeface="Calibri"/>
                <a:cs typeface="Calibri"/>
              </a:rPr>
              <a:t>Help</a:t>
            </a:r>
            <a:r>
              <a:rPr sz="1200" spc="-11" dirty="0">
                <a:latin typeface="Calibri"/>
                <a:cs typeface="Calibri"/>
              </a:rPr>
              <a:t> </a:t>
            </a:r>
            <a:r>
              <a:rPr sz="1200" spc="8" dirty="0">
                <a:latin typeface="Calibri"/>
                <a:cs typeface="Calibri"/>
              </a:rPr>
              <a:t>save</a:t>
            </a:r>
            <a:r>
              <a:rPr sz="1200" spc="-41" dirty="0">
                <a:latin typeface="Calibri"/>
                <a:cs typeface="Calibri"/>
              </a:rPr>
              <a:t> </a:t>
            </a:r>
            <a:r>
              <a:rPr sz="1200" dirty="0">
                <a:latin typeface="Calibri"/>
                <a:cs typeface="Calibri"/>
              </a:rPr>
              <a:t>a</a:t>
            </a:r>
            <a:r>
              <a:rPr sz="1200" spc="-26" dirty="0">
                <a:latin typeface="Calibri"/>
                <a:cs typeface="Calibri"/>
              </a:rPr>
              <a:t> </a:t>
            </a:r>
            <a:r>
              <a:rPr sz="1200" spc="8" dirty="0">
                <a:latin typeface="Calibri"/>
                <a:cs typeface="Calibri"/>
              </a:rPr>
              <a:t>special</a:t>
            </a:r>
            <a:r>
              <a:rPr sz="1200" spc="-26" dirty="0">
                <a:latin typeface="Calibri"/>
                <a:cs typeface="Calibri"/>
              </a:rPr>
              <a:t> </a:t>
            </a:r>
            <a:r>
              <a:rPr sz="1200" spc="-11" dirty="0">
                <a:latin typeface="Calibri"/>
                <a:cs typeface="Calibri"/>
              </a:rPr>
              <a:t>bird</a:t>
            </a:r>
            <a:endParaRPr sz="900" dirty="0">
              <a:latin typeface="Calibri"/>
              <a:cs typeface="Calibri"/>
            </a:endParaRPr>
          </a:p>
        </p:txBody>
      </p:sp>
      <p:sp>
        <p:nvSpPr>
          <p:cNvPr id="6" name="object 6"/>
          <p:cNvSpPr txBox="1"/>
          <p:nvPr/>
        </p:nvSpPr>
        <p:spPr>
          <a:xfrm>
            <a:off x="3992403" y="2759631"/>
            <a:ext cx="2366194" cy="225062"/>
          </a:xfrm>
          <a:prstGeom prst="rect">
            <a:avLst/>
          </a:prstGeom>
        </p:spPr>
        <p:txBody>
          <a:bodyPr vert="horz" wrap="square" lIns="0" tIns="9525" rIns="0" bIns="0" rtlCol="0">
            <a:spAutoFit/>
          </a:bodyPr>
          <a:lstStyle/>
          <a:p>
            <a:pPr marL="9525">
              <a:spcBef>
                <a:spcPts val="75"/>
              </a:spcBef>
            </a:pPr>
            <a:r>
              <a:rPr sz="1100" spc="-4" dirty="0">
                <a:latin typeface="Calibri"/>
                <a:cs typeface="Calibri"/>
              </a:rPr>
              <a:t>2.</a:t>
            </a:r>
            <a:r>
              <a:rPr sz="1100" spc="11" dirty="0">
                <a:latin typeface="Calibri"/>
                <a:cs typeface="Calibri"/>
              </a:rPr>
              <a:t> </a:t>
            </a:r>
            <a:r>
              <a:rPr sz="1400" spc="-26" dirty="0">
                <a:latin typeface="Calibri"/>
                <a:cs typeface="Calibri"/>
              </a:rPr>
              <a:t>Two</a:t>
            </a:r>
            <a:r>
              <a:rPr sz="1400" spc="45" dirty="0">
                <a:latin typeface="Calibri"/>
                <a:cs typeface="Calibri"/>
              </a:rPr>
              <a:t> </a:t>
            </a:r>
            <a:r>
              <a:rPr sz="1400" spc="-19" dirty="0">
                <a:latin typeface="Calibri"/>
                <a:cs typeface="Calibri"/>
              </a:rPr>
              <a:t>boys</a:t>
            </a:r>
            <a:r>
              <a:rPr sz="1400" spc="53" dirty="0">
                <a:latin typeface="Calibri"/>
                <a:cs typeface="Calibri"/>
              </a:rPr>
              <a:t> </a:t>
            </a:r>
            <a:r>
              <a:rPr sz="1400" spc="-15" dirty="0">
                <a:latin typeface="Calibri"/>
                <a:cs typeface="Calibri"/>
              </a:rPr>
              <a:t>trying</a:t>
            </a:r>
            <a:r>
              <a:rPr sz="1400" spc="98" dirty="0">
                <a:latin typeface="Calibri"/>
                <a:cs typeface="Calibri"/>
              </a:rPr>
              <a:t> </a:t>
            </a:r>
            <a:r>
              <a:rPr sz="1400" spc="-11" dirty="0">
                <a:latin typeface="Calibri"/>
                <a:cs typeface="Calibri"/>
              </a:rPr>
              <a:t>to </a:t>
            </a:r>
            <a:r>
              <a:rPr sz="1400" spc="8" dirty="0">
                <a:latin typeface="Calibri"/>
                <a:cs typeface="Calibri"/>
              </a:rPr>
              <a:t>save</a:t>
            </a:r>
            <a:r>
              <a:rPr sz="1400" spc="-34" dirty="0">
                <a:latin typeface="Calibri"/>
                <a:cs typeface="Calibri"/>
              </a:rPr>
              <a:t> </a:t>
            </a:r>
            <a:r>
              <a:rPr sz="1400" dirty="0">
                <a:latin typeface="Calibri"/>
                <a:cs typeface="Calibri"/>
              </a:rPr>
              <a:t>a</a:t>
            </a:r>
            <a:r>
              <a:rPr sz="1400" spc="30" dirty="0">
                <a:latin typeface="Calibri"/>
                <a:cs typeface="Calibri"/>
              </a:rPr>
              <a:t> </a:t>
            </a:r>
            <a:r>
              <a:rPr sz="1400" spc="-11" dirty="0">
                <a:latin typeface="Calibri"/>
                <a:cs typeface="Calibri"/>
              </a:rPr>
              <a:t>bird</a:t>
            </a:r>
            <a:endParaRPr sz="1100" dirty="0">
              <a:latin typeface="Calibri"/>
              <a:cs typeface="Calibri"/>
            </a:endParaRPr>
          </a:p>
        </p:txBody>
      </p:sp>
      <p:pic>
        <p:nvPicPr>
          <p:cNvPr id="7" name="object 7"/>
          <p:cNvPicPr/>
          <p:nvPr/>
        </p:nvPicPr>
        <p:blipFill>
          <a:blip r:embed="rId2" cstate="print"/>
          <a:stretch>
            <a:fillRect/>
          </a:stretch>
        </p:blipFill>
        <p:spPr>
          <a:xfrm>
            <a:off x="1985963" y="2952709"/>
            <a:ext cx="1629434" cy="1950439"/>
          </a:xfrm>
          <a:prstGeom prst="rect">
            <a:avLst/>
          </a:prstGeom>
        </p:spPr>
      </p:pic>
      <p:pic>
        <p:nvPicPr>
          <p:cNvPr id="8" name="object 8"/>
          <p:cNvPicPr/>
          <p:nvPr/>
        </p:nvPicPr>
        <p:blipFill>
          <a:blip r:embed="rId3" cstate="print"/>
          <a:stretch>
            <a:fillRect/>
          </a:stretch>
        </p:blipFill>
        <p:spPr>
          <a:xfrm>
            <a:off x="4157663" y="2976373"/>
            <a:ext cx="1525896" cy="195784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480060" y="329184"/>
            <a:ext cx="8448298" cy="1783080"/>
          </a:xfrm>
        </p:spPr>
        <p:txBody>
          <a:bodyPr anchor="b">
            <a:normAutofit/>
          </a:bodyPr>
          <a:lstStyle/>
          <a:p>
            <a:r>
              <a:rPr lang="en-US" sz="4000" dirty="0">
                <a:latin typeface="Beatrice Semibold"/>
                <a:ea typeface="+mj-lt"/>
                <a:cs typeface="+mj-lt"/>
              </a:rPr>
              <a:t>Exercise 2: </a:t>
            </a:r>
            <a:br>
              <a:rPr lang="en-US" sz="4000" dirty="0">
                <a:latin typeface="Beatrice Semibold"/>
                <a:ea typeface="+mj-lt"/>
                <a:cs typeface="+mj-lt"/>
              </a:rPr>
            </a:br>
            <a:r>
              <a:rPr lang="en-US" sz="4000" dirty="0">
                <a:latin typeface="Beatrice Semibold"/>
                <a:ea typeface="+mj-lt"/>
                <a:cs typeface="+mj-lt"/>
              </a:rPr>
              <a:t>Validating your offering</a:t>
            </a:r>
            <a:endParaRPr lang="en-US" sz="4000" dirty="0">
              <a:latin typeface="Beatrice Semibold"/>
              <a:ea typeface="Calibri Light"/>
              <a:cs typeface="Calibri Light"/>
            </a:endParaRP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2"/>
          <a:stretch>
            <a:fillRect/>
          </a:stretch>
        </p:blipFill>
        <p:spPr>
          <a:xfrm>
            <a:off x="-1115" y="2830"/>
            <a:ext cx="2996946" cy="382109"/>
          </a:xfrm>
          <a:prstGeom prst="rect">
            <a:avLst/>
          </a:prstGeom>
        </p:spPr>
      </p:pic>
      <p:sp>
        <p:nvSpPr>
          <p:cNvPr id="3" name="Content Placeholder 2">
            <a:extLst>
              <a:ext uri="{FF2B5EF4-FFF2-40B4-BE49-F238E27FC236}">
                <a16:creationId xmlns:a16="http://schemas.microsoft.com/office/drawing/2014/main" id="{4AA0884F-00A3-BAC1-44EA-8494677385C9}"/>
              </a:ext>
            </a:extLst>
          </p:cNvPr>
          <p:cNvSpPr>
            <a:spLocks noGrp="1"/>
          </p:cNvSpPr>
          <p:nvPr>
            <p:ph idx="1"/>
          </p:nvPr>
        </p:nvSpPr>
        <p:spPr>
          <a:xfrm>
            <a:off x="480060" y="2706624"/>
            <a:ext cx="7679924" cy="3483864"/>
          </a:xfrm>
        </p:spPr>
        <p:txBody>
          <a:bodyPr vert="horz" lIns="91440" tIns="45720" rIns="91440" bIns="45720" rtlCol="0" anchor="t">
            <a:normAutofit/>
          </a:bodyPr>
          <a:lstStyle/>
          <a:p>
            <a:pPr marL="342900" indent="-342900">
              <a:buFont typeface="Arial"/>
              <a:buChar char="•"/>
            </a:pPr>
            <a:r>
              <a:rPr lang="en-US" dirty="0">
                <a:solidFill>
                  <a:srgbClr val="000000"/>
                </a:solidFill>
                <a:latin typeface="Arial"/>
                <a:cs typeface="Arial"/>
              </a:rPr>
              <a:t>I need volunteers</a:t>
            </a:r>
          </a:p>
          <a:p>
            <a:pPr marL="342900" indent="-342900">
              <a:buFont typeface="Arial"/>
              <a:buChar char="•"/>
            </a:pPr>
            <a:endParaRPr lang="en-US" sz="2000" dirty="0">
              <a:solidFill>
                <a:srgbClr val="444444"/>
              </a:solidFill>
              <a:latin typeface="Arial"/>
              <a:ea typeface="Calibri" panose="020F0502020204030204"/>
              <a:cs typeface="Calibri"/>
            </a:endParaRPr>
          </a:p>
          <a:p>
            <a:pPr marL="342900" indent="-342900">
              <a:buFont typeface="Arial"/>
              <a:buChar char="•"/>
            </a:pPr>
            <a:r>
              <a:rPr lang="en-US" sz="2000" dirty="0">
                <a:solidFill>
                  <a:srgbClr val="444444"/>
                </a:solidFill>
                <a:latin typeface="Arial"/>
                <a:ea typeface="Calibri" panose="020F0502020204030204"/>
                <a:cs typeface="Calibri"/>
              </a:rPr>
              <a:t>How could you test your solution today without having it?</a:t>
            </a:r>
            <a:endParaRPr lang="en-US" dirty="0">
              <a:ea typeface="Calibri"/>
              <a:cs typeface="Calibri"/>
            </a:endParaRPr>
          </a:p>
        </p:txBody>
      </p:sp>
    </p:spTree>
    <p:extLst>
      <p:ext uri="{BB962C8B-B14F-4D97-AF65-F5344CB8AC3E}">
        <p14:creationId xmlns:p14="http://schemas.microsoft.com/office/powerpoint/2010/main" val="33300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339C-DA39-45B2-CDCB-6385B1827F65}"/>
              </a:ext>
            </a:extLst>
          </p:cNvPr>
          <p:cNvSpPr>
            <a:spLocks noGrp="1"/>
          </p:cNvSpPr>
          <p:nvPr>
            <p:ph type="title"/>
          </p:nvPr>
        </p:nvSpPr>
        <p:spPr/>
        <p:txBody>
          <a:bodyPr/>
          <a:lstStyle/>
          <a:p>
            <a:r>
              <a:rPr lang="en-US" b="1" dirty="0"/>
              <a:t>Key to Success (launch or not launch)</a:t>
            </a:r>
          </a:p>
        </p:txBody>
      </p:sp>
      <p:sp>
        <p:nvSpPr>
          <p:cNvPr id="3" name="Content Placeholder 2">
            <a:extLst>
              <a:ext uri="{FF2B5EF4-FFF2-40B4-BE49-F238E27FC236}">
                <a16:creationId xmlns:a16="http://schemas.microsoft.com/office/drawing/2014/main" id="{1FAA8256-1E88-F6E1-D8D9-8F1697952F9E}"/>
              </a:ext>
            </a:extLst>
          </p:cNvPr>
          <p:cNvSpPr>
            <a:spLocks noGrp="1"/>
          </p:cNvSpPr>
          <p:nvPr>
            <p:ph idx="1"/>
          </p:nvPr>
        </p:nvSpPr>
        <p:spPr/>
        <p:txBody>
          <a:bodyPr/>
          <a:lstStyle/>
          <a:p>
            <a:r>
              <a:rPr lang="en-US" dirty="0"/>
              <a:t>Become and expert in the problem you’re trying to solve</a:t>
            </a:r>
          </a:p>
          <a:p>
            <a:endParaRPr lang="en-US" dirty="0"/>
          </a:p>
          <a:p>
            <a:pPr marL="0" indent="0" algn="ctr">
              <a:buNone/>
            </a:pPr>
            <a:r>
              <a:rPr lang="en-US" dirty="0"/>
              <a:t>“Good Founders love the solution; Great Founders love the problem”</a:t>
            </a:r>
          </a:p>
          <a:p>
            <a:pPr marL="0" indent="0" algn="ctr">
              <a:buNone/>
            </a:pPr>
            <a:endParaRPr lang="en-US" dirty="0"/>
          </a:p>
          <a:p>
            <a:pPr marL="0" indent="0" algn="ctr">
              <a:buNone/>
            </a:pPr>
            <a:r>
              <a:rPr lang="en-US" dirty="0"/>
              <a:t>“Not all great solutions are great businesses” </a:t>
            </a:r>
          </a:p>
        </p:txBody>
      </p:sp>
    </p:spTree>
    <p:extLst>
      <p:ext uri="{BB962C8B-B14F-4D97-AF65-F5344CB8AC3E}">
        <p14:creationId xmlns:p14="http://schemas.microsoft.com/office/powerpoint/2010/main" val="3322735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480060" y="329184"/>
            <a:ext cx="8448298" cy="1783080"/>
          </a:xfrm>
        </p:spPr>
        <p:txBody>
          <a:bodyPr anchor="b">
            <a:normAutofit/>
          </a:bodyPr>
          <a:lstStyle/>
          <a:p>
            <a:r>
              <a:rPr lang="en-US" sz="4000" dirty="0">
                <a:latin typeface="Beatrice Semibold"/>
                <a:ea typeface="+mj-lt"/>
                <a:cs typeface="+mj-lt"/>
              </a:rPr>
              <a:t>Summary</a:t>
            </a:r>
            <a:endParaRPr lang="en-US" dirty="0"/>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2"/>
          <a:stretch>
            <a:fillRect/>
          </a:stretch>
        </p:blipFill>
        <p:spPr>
          <a:xfrm>
            <a:off x="-1115" y="2830"/>
            <a:ext cx="2996946" cy="382109"/>
          </a:xfrm>
          <a:prstGeom prst="rect">
            <a:avLst/>
          </a:prstGeom>
        </p:spPr>
      </p:pic>
      <p:sp>
        <p:nvSpPr>
          <p:cNvPr id="3" name="Content Placeholder 2">
            <a:extLst>
              <a:ext uri="{FF2B5EF4-FFF2-40B4-BE49-F238E27FC236}">
                <a16:creationId xmlns:a16="http://schemas.microsoft.com/office/drawing/2014/main" id="{4AA0884F-00A3-BAC1-44EA-8494677385C9}"/>
              </a:ext>
            </a:extLst>
          </p:cNvPr>
          <p:cNvSpPr>
            <a:spLocks noGrp="1"/>
          </p:cNvSpPr>
          <p:nvPr>
            <p:ph idx="1"/>
          </p:nvPr>
        </p:nvSpPr>
        <p:spPr>
          <a:xfrm>
            <a:off x="480060" y="2706624"/>
            <a:ext cx="7679924" cy="3483864"/>
          </a:xfrm>
        </p:spPr>
        <p:txBody>
          <a:bodyPr vert="horz" lIns="91440" tIns="45720" rIns="91440" bIns="45720" rtlCol="0" anchor="t">
            <a:normAutofit/>
          </a:bodyPr>
          <a:lstStyle/>
          <a:p>
            <a:pPr marL="342900" indent="-342900"/>
            <a:r>
              <a:rPr lang="en-US" sz="2000" u="sng" dirty="0">
                <a:solidFill>
                  <a:srgbClr val="444444"/>
                </a:solidFill>
                <a:latin typeface="Arial"/>
                <a:cs typeface="Calibri"/>
              </a:rPr>
              <a:t>Become and expert</a:t>
            </a:r>
            <a:r>
              <a:rPr lang="en-US" sz="2000" dirty="0">
                <a:solidFill>
                  <a:srgbClr val="444444"/>
                </a:solidFill>
                <a:latin typeface="Arial"/>
                <a:cs typeface="Calibri"/>
              </a:rPr>
              <a:t> in the problem you want to solve</a:t>
            </a:r>
          </a:p>
          <a:p>
            <a:pPr marL="342900" indent="-342900"/>
            <a:endParaRPr lang="en-US" sz="2000" dirty="0">
              <a:solidFill>
                <a:srgbClr val="444444"/>
              </a:solidFill>
              <a:latin typeface="Arial"/>
              <a:cs typeface="Calibri"/>
            </a:endParaRPr>
          </a:p>
          <a:p>
            <a:pPr marL="342900" indent="-342900"/>
            <a:r>
              <a:rPr lang="en-US" sz="2000" dirty="0">
                <a:solidFill>
                  <a:srgbClr val="444444"/>
                </a:solidFill>
                <a:latin typeface="Arial"/>
                <a:cs typeface="Calibri"/>
              </a:rPr>
              <a:t>Talk to people to who have the problem and </a:t>
            </a:r>
            <a:r>
              <a:rPr lang="en-US" sz="2000" u="sng" dirty="0">
                <a:solidFill>
                  <a:srgbClr val="444444"/>
                </a:solidFill>
                <a:latin typeface="Arial"/>
                <a:cs typeface="Calibri"/>
              </a:rPr>
              <a:t>understand their relationship to it</a:t>
            </a:r>
          </a:p>
          <a:p>
            <a:pPr marL="342900" indent="-342900"/>
            <a:endParaRPr lang="en-US" sz="2000" dirty="0">
              <a:solidFill>
                <a:srgbClr val="444444"/>
              </a:solidFill>
              <a:latin typeface="Arial"/>
              <a:cs typeface="Calibri"/>
            </a:endParaRPr>
          </a:p>
          <a:p>
            <a:pPr marL="342900" indent="-342900"/>
            <a:r>
              <a:rPr lang="en-US" sz="2000" dirty="0">
                <a:solidFill>
                  <a:srgbClr val="444444"/>
                </a:solidFill>
                <a:latin typeface="Arial"/>
                <a:cs typeface="Calibri"/>
              </a:rPr>
              <a:t>Test solutions until your customers tell you they want it</a:t>
            </a:r>
          </a:p>
          <a:p>
            <a:pPr marL="342900" indent="-342900"/>
            <a:endParaRPr lang="en-US" sz="2000" dirty="0">
              <a:solidFill>
                <a:srgbClr val="444444"/>
              </a:solidFill>
              <a:latin typeface="Arial"/>
              <a:cs typeface="Calibri"/>
            </a:endParaRPr>
          </a:p>
          <a:p>
            <a:pPr marL="342900" indent="-342900"/>
            <a:r>
              <a:rPr lang="en-US" sz="2000" dirty="0">
                <a:solidFill>
                  <a:srgbClr val="444444"/>
                </a:solidFill>
                <a:latin typeface="Arial"/>
                <a:cs typeface="Calibri"/>
              </a:rPr>
              <a:t>Develop the product</a:t>
            </a:r>
          </a:p>
          <a:p>
            <a:pPr marL="342900" indent="-342900">
              <a:buFont typeface="Calibri" panose="020B0604020202020204" pitchFamily="34" charset="0"/>
              <a:buChar char="-"/>
            </a:pPr>
            <a:endParaRPr lang="en-US" sz="2000" dirty="0">
              <a:solidFill>
                <a:srgbClr val="444444"/>
              </a:solidFill>
              <a:latin typeface="Arial"/>
              <a:cs typeface="Calibri"/>
            </a:endParaRPr>
          </a:p>
        </p:txBody>
      </p:sp>
    </p:spTree>
    <p:extLst>
      <p:ext uri="{BB962C8B-B14F-4D97-AF65-F5344CB8AC3E}">
        <p14:creationId xmlns:p14="http://schemas.microsoft.com/office/powerpoint/2010/main" val="257195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7090F05-F7F2-D00F-56C4-3C4D750C2E70}"/>
              </a:ext>
            </a:extLst>
          </p:cNvPr>
          <p:cNvGraphicFramePr/>
          <p:nvPr>
            <p:extLst>
              <p:ext uri="{D42A27DB-BD31-4B8C-83A1-F6EECF244321}">
                <p14:modId xmlns:p14="http://schemas.microsoft.com/office/powerpoint/2010/main" val="2121166067"/>
              </p:ext>
            </p:extLst>
          </p:nvPr>
        </p:nvGraphicFramePr>
        <p:xfrm>
          <a:off x="385281" y="1219414"/>
          <a:ext cx="8445357" cy="4438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9801C919-A237-8D1D-74E9-A11912756857}"/>
              </a:ext>
            </a:extLst>
          </p:cNvPr>
          <p:cNvSpPr txBox="1"/>
          <p:nvPr/>
        </p:nvSpPr>
        <p:spPr>
          <a:xfrm>
            <a:off x="1703239" y="3811257"/>
            <a:ext cx="754937" cy="369332"/>
          </a:xfrm>
          <a:prstGeom prst="rect">
            <a:avLst/>
          </a:prstGeom>
          <a:noFill/>
        </p:spPr>
        <p:txBody>
          <a:bodyPr wrap="square" rtlCol="0">
            <a:spAutoFit/>
          </a:bodyPr>
          <a:lstStyle/>
          <a:p>
            <a:pPr algn="ctr"/>
            <a:r>
              <a:rPr lang="en-US" sz="900"/>
              <a:t>(Customer interviews)</a:t>
            </a:r>
          </a:p>
        </p:txBody>
      </p:sp>
      <p:sp>
        <p:nvSpPr>
          <p:cNvPr id="15" name="TextBox 14">
            <a:extLst>
              <a:ext uri="{FF2B5EF4-FFF2-40B4-BE49-F238E27FC236}">
                <a16:creationId xmlns:a16="http://schemas.microsoft.com/office/drawing/2014/main" id="{091BB3BA-EFA2-19FE-679D-2227EDC6F091}"/>
              </a:ext>
            </a:extLst>
          </p:cNvPr>
          <p:cNvSpPr txBox="1"/>
          <p:nvPr/>
        </p:nvSpPr>
        <p:spPr>
          <a:xfrm>
            <a:off x="2936801" y="3811256"/>
            <a:ext cx="754937" cy="369332"/>
          </a:xfrm>
          <a:prstGeom prst="rect">
            <a:avLst/>
          </a:prstGeom>
          <a:noFill/>
        </p:spPr>
        <p:txBody>
          <a:bodyPr wrap="square" rtlCol="0">
            <a:spAutoFit/>
          </a:bodyPr>
          <a:lstStyle/>
          <a:p>
            <a:pPr algn="ctr"/>
            <a:r>
              <a:rPr lang="en-US" sz="900"/>
              <a:t>(No Code / Low Tech)</a:t>
            </a:r>
          </a:p>
        </p:txBody>
      </p:sp>
      <p:sp>
        <p:nvSpPr>
          <p:cNvPr id="17" name="Curved Down Arrow 16">
            <a:extLst>
              <a:ext uri="{FF2B5EF4-FFF2-40B4-BE49-F238E27FC236}">
                <a16:creationId xmlns:a16="http://schemas.microsoft.com/office/drawing/2014/main" id="{76FAA52D-7EA7-E19C-C22C-FB2431A34718}"/>
              </a:ext>
            </a:extLst>
          </p:cNvPr>
          <p:cNvSpPr/>
          <p:nvPr/>
        </p:nvSpPr>
        <p:spPr>
          <a:xfrm rot="10800000">
            <a:off x="1972757" y="4336301"/>
            <a:ext cx="2679458" cy="54732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 name="TextBox 17">
            <a:extLst>
              <a:ext uri="{FF2B5EF4-FFF2-40B4-BE49-F238E27FC236}">
                <a16:creationId xmlns:a16="http://schemas.microsoft.com/office/drawing/2014/main" id="{7A4F3423-624A-3D34-1008-D7161F7971C9}"/>
              </a:ext>
            </a:extLst>
          </p:cNvPr>
          <p:cNvSpPr txBox="1"/>
          <p:nvPr/>
        </p:nvSpPr>
        <p:spPr>
          <a:xfrm>
            <a:off x="2373427" y="4964850"/>
            <a:ext cx="2261287" cy="692497"/>
          </a:xfrm>
          <a:prstGeom prst="rect">
            <a:avLst/>
          </a:prstGeom>
          <a:noFill/>
        </p:spPr>
        <p:txBody>
          <a:bodyPr wrap="square" lIns="68580" tIns="34290" rIns="68580" bIns="34290" rtlCol="0" anchor="t">
            <a:spAutoFit/>
          </a:bodyPr>
          <a:lstStyle/>
          <a:p>
            <a:r>
              <a:rPr lang="en-US" sz="1350" b="1"/>
              <a:t>Customer Validation / Pivot</a:t>
            </a:r>
          </a:p>
          <a:p>
            <a:r>
              <a:rPr lang="en-US" sz="1350"/>
              <a:t>(iterate until customers stick around </a:t>
            </a:r>
            <a:r>
              <a:rPr lang="en-US" sz="1350" b="1"/>
              <a:t>and</a:t>
            </a:r>
            <a:r>
              <a:rPr lang="en-US" sz="1350"/>
              <a:t> pay) </a:t>
            </a:r>
          </a:p>
        </p:txBody>
      </p:sp>
      <p:sp>
        <p:nvSpPr>
          <p:cNvPr id="24" name="Title 23">
            <a:extLst>
              <a:ext uri="{FF2B5EF4-FFF2-40B4-BE49-F238E27FC236}">
                <a16:creationId xmlns:a16="http://schemas.microsoft.com/office/drawing/2014/main" id="{F2FF1F00-4503-4369-6B8E-6FB7B22AA058}"/>
              </a:ext>
            </a:extLst>
          </p:cNvPr>
          <p:cNvSpPr>
            <a:spLocks noGrp="1"/>
          </p:cNvSpPr>
          <p:nvPr>
            <p:ph type="title"/>
          </p:nvPr>
        </p:nvSpPr>
        <p:spPr>
          <a:xfrm>
            <a:off x="310810" y="406458"/>
            <a:ext cx="7886700" cy="643312"/>
          </a:xfrm>
        </p:spPr>
        <p:txBody>
          <a:bodyPr>
            <a:normAutofit fontScale="90000"/>
          </a:bodyPr>
          <a:lstStyle/>
          <a:p>
            <a:r>
              <a:rPr lang="en-US" dirty="0"/>
              <a:t>Entrepreneurial Journey</a:t>
            </a:r>
            <a:br>
              <a:rPr lang="en-US" dirty="0"/>
            </a:br>
            <a:r>
              <a:rPr lang="en-US" sz="2400" dirty="0"/>
              <a:t>(customer validation iterations)</a:t>
            </a:r>
            <a:endParaRPr lang="en-US" sz="2400" dirty="0">
              <a:cs typeface="Calibri Light"/>
            </a:endParaRPr>
          </a:p>
        </p:txBody>
      </p:sp>
      <p:pic>
        <p:nvPicPr>
          <p:cNvPr id="1026" name="Picture 2">
            <a:extLst>
              <a:ext uri="{FF2B5EF4-FFF2-40B4-BE49-F238E27FC236}">
                <a16:creationId xmlns:a16="http://schemas.microsoft.com/office/drawing/2014/main" id="{C8CE5FB5-7F28-44EA-45F9-688D95665B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9196" y="6508561"/>
            <a:ext cx="2181225" cy="276225"/>
          </a:xfrm>
          <a:prstGeom prst="rect">
            <a:avLst/>
          </a:prstGeom>
          <a:noFill/>
          <a:extLst>
            <a:ext uri="{909E8E84-426E-40DD-AFC4-6F175D3DCCD1}">
              <a14:hiddenFill xmlns:a14="http://schemas.microsoft.com/office/drawing/2010/main">
                <a:solidFill>
                  <a:srgbClr val="FFFFFF"/>
                </a:solidFill>
              </a14:hiddenFill>
            </a:ext>
          </a:extLst>
        </p:spPr>
      </p:pic>
      <p:sp>
        <p:nvSpPr>
          <p:cNvPr id="44" name="Arrow: Curved Down 43">
            <a:extLst>
              <a:ext uri="{FF2B5EF4-FFF2-40B4-BE49-F238E27FC236}">
                <a16:creationId xmlns:a16="http://schemas.microsoft.com/office/drawing/2014/main" id="{D4B4FC38-3E25-222D-3FFF-817EF1112F72}"/>
              </a:ext>
            </a:extLst>
          </p:cNvPr>
          <p:cNvSpPr/>
          <p:nvPr/>
        </p:nvSpPr>
        <p:spPr>
          <a:xfrm>
            <a:off x="1973280" y="2360341"/>
            <a:ext cx="2685484" cy="58806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2653505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480060" y="1335024"/>
            <a:ext cx="5170932" cy="707316"/>
          </a:xfrm>
        </p:spPr>
        <p:txBody>
          <a:bodyPr anchor="b">
            <a:normAutofit fontScale="90000"/>
          </a:bodyPr>
          <a:lstStyle/>
          <a:p>
            <a:r>
              <a:rPr lang="en-US" sz="4700">
                <a:latin typeface="Beatrice Semibold"/>
                <a:ea typeface="+mj-lt"/>
                <a:cs typeface="+mj-lt"/>
              </a:rPr>
              <a:t>Agenda</a:t>
            </a:r>
            <a:endParaRPr lang="en-US"/>
          </a:p>
        </p:txBody>
      </p:sp>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241E14-8E32-D988-FF91-438EB1EE3F7A}"/>
              </a:ext>
            </a:extLst>
          </p:cNvPr>
          <p:cNvSpPr>
            <a:spLocks noGrp="1"/>
          </p:cNvSpPr>
          <p:nvPr>
            <p:ph idx="1"/>
          </p:nvPr>
        </p:nvSpPr>
        <p:spPr>
          <a:xfrm>
            <a:off x="480060" y="2546020"/>
            <a:ext cx="6496528" cy="3987448"/>
          </a:xfrm>
        </p:spPr>
        <p:txBody>
          <a:bodyPr vert="horz" lIns="91440" tIns="45720" rIns="91440" bIns="45720" rtlCol="0" anchor="t">
            <a:normAutofit/>
          </a:bodyPr>
          <a:lstStyle/>
          <a:p>
            <a:pPr defTabSz="457200">
              <a:buFont typeface="Arial"/>
              <a:buChar char="•"/>
            </a:pPr>
            <a:r>
              <a:rPr lang="en-US" sz="2800" dirty="0"/>
              <a:t>Customer discovery</a:t>
            </a:r>
            <a:endParaRPr lang="en-US" sz="2800" dirty="0">
              <a:ea typeface="Calibri"/>
              <a:cs typeface="Calibri"/>
            </a:endParaRPr>
          </a:p>
          <a:p>
            <a:pPr marL="0" indent="0" defTabSz="457200">
              <a:lnSpc>
                <a:spcPct val="110000"/>
              </a:lnSpc>
              <a:spcBef>
                <a:spcPts val="0"/>
              </a:spcBef>
              <a:spcAft>
                <a:spcPts val="600"/>
              </a:spcAft>
              <a:buNone/>
            </a:pPr>
            <a:endParaRPr lang="en-US" sz="2800" dirty="0">
              <a:ea typeface="Calibri"/>
              <a:cs typeface="Calibri"/>
            </a:endParaRPr>
          </a:p>
          <a:p>
            <a:pPr marL="213995">
              <a:lnSpc>
                <a:spcPct val="110000"/>
              </a:lnSpc>
              <a:spcBef>
                <a:spcPts val="0"/>
              </a:spcBef>
              <a:spcAft>
                <a:spcPts val="600"/>
              </a:spcAft>
              <a:buFont typeface="Arial,Sans-Serif" panose="020B0604020202020204" pitchFamily="34" charset="0"/>
            </a:pPr>
            <a:r>
              <a:rPr lang="en-US" sz="2800" dirty="0"/>
              <a:t>Validate your solution</a:t>
            </a:r>
            <a:endParaRPr lang="en-US" sz="2800" dirty="0">
              <a:ea typeface="Calibri"/>
              <a:cs typeface="Calibri"/>
            </a:endParaRPr>
          </a:p>
          <a:p>
            <a:pPr marL="213995">
              <a:lnSpc>
                <a:spcPct val="110000"/>
              </a:lnSpc>
              <a:spcBef>
                <a:spcPts val="0"/>
              </a:spcBef>
              <a:spcAft>
                <a:spcPts val="600"/>
              </a:spcAft>
              <a:buFont typeface="Arial,Sans-Serif" panose="020B0604020202020204" pitchFamily="34" charset="0"/>
            </a:pPr>
            <a:endParaRPr lang="en-US" dirty="0"/>
          </a:p>
          <a:p>
            <a:pPr marL="556895" lvl="1" indent="-213995">
              <a:lnSpc>
                <a:spcPct val="110000"/>
              </a:lnSpc>
              <a:spcBef>
                <a:spcPts val="0"/>
              </a:spcBef>
              <a:spcAft>
                <a:spcPts val="600"/>
              </a:spcAft>
              <a:buFont typeface="Arial,Sans-Serif" panose="020B0604020202020204" pitchFamily="34" charset="0"/>
            </a:pPr>
            <a:endParaRPr lang="en-US" dirty="0"/>
          </a:p>
          <a:p>
            <a:pPr marL="556895" lvl="1" indent="-213995">
              <a:lnSpc>
                <a:spcPct val="110000"/>
              </a:lnSpc>
              <a:spcBef>
                <a:spcPts val="0"/>
              </a:spcBef>
              <a:spcAft>
                <a:spcPts val="600"/>
              </a:spcAft>
              <a:buFont typeface="Arial,Sans-Serif" panose="020B0604020202020204" pitchFamily="34" charset="0"/>
            </a:pPr>
            <a:endParaRPr lang="en-US" sz="1400" dirty="0">
              <a:latin typeface="Arial"/>
              <a:cs typeface="Arial"/>
            </a:endParaRPr>
          </a:p>
          <a:p>
            <a:pPr marL="556895" lvl="1" indent="-213995">
              <a:lnSpc>
                <a:spcPct val="110000"/>
              </a:lnSpc>
              <a:spcBef>
                <a:spcPts val="0"/>
              </a:spcBef>
              <a:spcAft>
                <a:spcPts val="600"/>
              </a:spcAft>
              <a:buFont typeface="Arial,Sans-Serif" panose="020B0604020202020204" pitchFamily="34" charset="0"/>
            </a:pPr>
            <a:endParaRPr lang="en-US" sz="1400" dirty="0">
              <a:latin typeface="Arial"/>
              <a:cs typeface="Arial"/>
            </a:endParaRPr>
          </a:p>
          <a:p>
            <a:pPr marL="556895" lvl="1" indent="-213995">
              <a:lnSpc>
                <a:spcPct val="110000"/>
              </a:lnSpc>
              <a:spcBef>
                <a:spcPts val="0"/>
              </a:spcBef>
              <a:spcAft>
                <a:spcPts val="600"/>
              </a:spcAft>
              <a:buFont typeface="Arial,Sans-Serif" panose="020B0604020202020204" pitchFamily="34" charset="0"/>
            </a:pPr>
            <a:endParaRPr lang="en-US" sz="1400" dirty="0">
              <a:latin typeface="Arial"/>
              <a:cs typeface="Arial"/>
            </a:endParaRPr>
          </a:p>
          <a:p>
            <a:pPr marL="556895" lvl="1" indent="-213995">
              <a:lnSpc>
                <a:spcPct val="110000"/>
              </a:lnSpc>
              <a:spcBef>
                <a:spcPts val="0"/>
              </a:spcBef>
              <a:spcAft>
                <a:spcPts val="600"/>
              </a:spcAft>
              <a:buFont typeface="Arial,Sans-Serif" panose="020B0604020202020204" pitchFamily="34" charset="0"/>
            </a:pPr>
            <a:endParaRPr lang="en-US" sz="1400" dirty="0">
              <a:latin typeface="Arial"/>
              <a:cs typeface="Arial"/>
            </a:endParaRPr>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2"/>
          <a:stretch>
            <a:fillRect/>
          </a:stretch>
        </p:blipFill>
        <p:spPr>
          <a:xfrm>
            <a:off x="-5431" y="1377"/>
            <a:ext cx="2996946" cy="382109"/>
          </a:xfrm>
          <a:prstGeom prst="rect">
            <a:avLst/>
          </a:prstGeom>
        </p:spPr>
      </p:pic>
      <p:sp>
        <p:nvSpPr>
          <p:cNvPr id="7" name="Content Placeholder 2">
            <a:extLst>
              <a:ext uri="{FF2B5EF4-FFF2-40B4-BE49-F238E27FC236}">
                <a16:creationId xmlns:a16="http://schemas.microsoft.com/office/drawing/2014/main" id="{38328181-42FA-D92C-F81D-8135C8D7A983}"/>
              </a:ext>
            </a:extLst>
          </p:cNvPr>
          <p:cNvSpPr txBox="1">
            <a:spLocks/>
          </p:cNvSpPr>
          <p:nvPr/>
        </p:nvSpPr>
        <p:spPr>
          <a:xfrm>
            <a:off x="-3837936" y="1213076"/>
            <a:ext cx="8461169" cy="961346"/>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6750"/>
              </a:lnSpc>
              <a:buNone/>
            </a:pPr>
            <a:endParaRPr lang="en-US" sz="4000">
              <a:solidFill>
                <a:srgbClr val="002060"/>
              </a:solidFill>
              <a:latin typeface="Beatrice Display Semibold"/>
              <a:cs typeface="Calibri"/>
            </a:endParaRPr>
          </a:p>
        </p:txBody>
      </p:sp>
    </p:spTree>
    <p:extLst>
      <p:ext uri="{BB962C8B-B14F-4D97-AF65-F5344CB8AC3E}">
        <p14:creationId xmlns:p14="http://schemas.microsoft.com/office/powerpoint/2010/main" val="937998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7C14-3E16-AD31-6183-E921B840689D}"/>
              </a:ext>
            </a:extLst>
          </p:cNvPr>
          <p:cNvSpPr>
            <a:spLocks noGrp="1"/>
          </p:cNvSpPr>
          <p:nvPr>
            <p:ph type="ctrTitle"/>
          </p:nvPr>
        </p:nvSpPr>
        <p:spPr>
          <a:xfrm>
            <a:off x="230819" y="1122363"/>
            <a:ext cx="8380521" cy="2387600"/>
          </a:xfrm>
        </p:spPr>
        <p:txBody>
          <a:bodyPr/>
          <a:lstStyle/>
          <a:p>
            <a:r>
              <a:rPr lang="en-US" sz="4200" dirty="0">
                <a:ea typeface="+mj-lt"/>
                <a:cs typeface="+mj-lt"/>
              </a:rPr>
              <a:t>Step 1: Customer Discovery </a:t>
            </a:r>
            <a:br>
              <a:rPr lang="en-US" sz="4200" dirty="0">
                <a:ea typeface="+mj-lt"/>
                <a:cs typeface="+mj-lt"/>
              </a:rPr>
            </a:br>
            <a:r>
              <a:rPr lang="en-US" sz="2400" dirty="0">
                <a:ea typeface="+mj-lt"/>
                <a:cs typeface="+mj-lt"/>
              </a:rPr>
              <a:t>(mastering the problem and the people it affects) </a:t>
            </a:r>
            <a:endParaRPr lang="en-US" sz="3200" dirty="0">
              <a:ea typeface="+mj-lt"/>
              <a:cs typeface="+mj-lt"/>
            </a:endParaRPr>
          </a:p>
          <a:p>
            <a:endParaRPr lang="en-US" dirty="0">
              <a:ea typeface="Calibri Light"/>
              <a:cs typeface="Calibri Light"/>
            </a:endParaRPr>
          </a:p>
        </p:txBody>
      </p:sp>
      <p:sp>
        <p:nvSpPr>
          <p:cNvPr id="3" name="Subtitle 2">
            <a:extLst>
              <a:ext uri="{FF2B5EF4-FFF2-40B4-BE49-F238E27FC236}">
                <a16:creationId xmlns:a16="http://schemas.microsoft.com/office/drawing/2014/main" id="{D73365BB-E104-77A0-504F-C6B3DAFDEB5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115D099-AF1E-9E3E-CDAF-016D6AEDA2DD}"/>
              </a:ext>
            </a:extLst>
          </p:cNvPr>
          <p:cNvPicPr>
            <a:picLocks noChangeAspect="1"/>
          </p:cNvPicPr>
          <p:nvPr/>
        </p:nvPicPr>
        <p:blipFill>
          <a:blip r:embed="rId2"/>
          <a:stretch>
            <a:fillRect/>
          </a:stretch>
        </p:blipFill>
        <p:spPr>
          <a:xfrm>
            <a:off x="-5431" y="1377"/>
            <a:ext cx="2996946" cy="382109"/>
          </a:xfrm>
          <a:prstGeom prst="rect">
            <a:avLst/>
          </a:prstGeom>
        </p:spPr>
      </p:pic>
    </p:spTree>
    <p:extLst>
      <p:ext uri="{BB962C8B-B14F-4D97-AF65-F5344CB8AC3E}">
        <p14:creationId xmlns:p14="http://schemas.microsoft.com/office/powerpoint/2010/main" val="772068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62A6016-BDB4-3F6F-F3E0-289E890AE286}"/>
              </a:ext>
            </a:extLst>
          </p:cNvPr>
          <p:cNvSpPr>
            <a:spLocks noGrp="1"/>
          </p:cNvSpPr>
          <p:nvPr>
            <p:ph type="title"/>
          </p:nvPr>
        </p:nvSpPr>
        <p:spPr>
          <a:xfrm>
            <a:off x="389807" y="1254283"/>
            <a:ext cx="8051381" cy="796772"/>
          </a:xfrm>
        </p:spPr>
        <p:txBody>
          <a:bodyPr anchor="b">
            <a:normAutofit fontScale="90000"/>
          </a:bodyPr>
          <a:lstStyle/>
          <a:p>
            <a:r>
              <a:rPr lang="en-US" sz="4700" dirty="0">
                <a:latin typeface="Beatrice Semibold"/>
                <a:ea typeface="+mj-lt"/>
                <a:cs typeface="+mj-lt"/>
              </a:rPr>
              <a:t>Goals of Customer Discovery</a:t>
            </a:r>
            <a:endParaRPr lang="en-US" sz="4700" dirty="0"/>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241E14-8E32-D988-FF91-438EB1EE3F7A}"/>
              </a:ext>
            </a:extLst>
          </p:cNvPr>
          <p:cNvSpPr>
            <a:spLocks noGrp="1"/>
          </p:cNvSpPr>
          <p:nvPr>
            <p:ph idx="1"/>
          </p:nvPr>
        </p:nvSpPr>
        <p:spPr>
          <a:xfrm>
            <a:off x="389807" y="2760422"/>
            <a:ext cx="8362099" cy="3897829"/>
          </a:xfrm>
        </p:spPr>
        <p:txBody>
          <a:bodyPr vert="horz" lIns="91440" tIns="45720" rIns="91440" bIns="45720" rtlCol="0" anchor="t">
            <a:normAutofit/>
          </a:bodyPr>
          <a:lstStyle/>
          <a:p>
            <a:pPr marL="556895" lvl="1" indent="-213995">
              <a:spcBef>
                <a:spcPts val="0"/>
              </a:spcBef>
              <a:spcAft>
                <a:spcPts val="600"/>
              </a:spcAft>
              <a:buFont typeface="Arial,Sans-Serif" panose="020B0604020202020204" pitchFamily="34" charset="0"/>
              <a:buChar char="•"/>
            </a:pPr>
            <a:r>
              <a:rPr lang="en-US" sz="1400" b="1" dirty="0">
                <a:latin typeface="Arial"/>
                <a:cs typeface="Arial"/>
              </a:rPr>
              <a:t>Become an expert in the problem! </a:t>
            </a:r>
            <a:r>
              <a:rPr lang="en-US" sz="1400" dirty="0">
                <a:latin typeface="Arial"/>
                <a:cs typeface="Arial"/>
              </a:rPr>
              <a:t>Learn about customers’ </a:t>
            </a:r>
            <a:r>
              <a:rPr lang="en-US" sz="1400" b="1" dirty="0">
                <a:latin typeface="Arial"/>
                <a:cs typeface="Arial"/>
              </a:rPr>
              <a:t>perception of the problem </a:t>
            </a:r>
            <a:r>
              <a:rPr lang="en-US" sz="1400" dirty="0">
                <a:latin typeface="Arial"/>
                <a:cs typeface="Arial"/>
              </a:rPr>
              <a:t>that your product solves: </a:t>
            </a:r>
          </a:p>
          <a:p>
            <a:pPr marL="899795" lvl="2" indent="-213995">
              <a:spcBef>
                <a:spcPts val="0"/>
              </a:spcBef>
              <a:spcAft>
                <a:spcPts val="600"/>
              </a:spcAft>
              <a:buFont typeface="Arial,Sans-Serif" panose="020B0604020202020204" pitchFamily="34" charset="0"/>
              <a:buChar char="•"/>
            </a:pPr>
            <a:r>
              <a:rPr lang="en-US" sz="1100" dirty="0">
                <a:latin typeface="Arial"/>
                <a:cs typeface="Arial"/>
              </a:rPr>
              <a:t>How do they view the problem, how big a pain? </a:t>
            </a:r>
          </a:p>
          <a:p>
            <a:pPr marL="899795" lvl="2" indent="-213995">
              <a:spcBef>
                <a:spcPts val="0"/>
              </a:spcBef>
              <a:spcAft>
                <a:spcPts val="600"/>
              </a:spcAft>
              <a:buFont typeface="Arial,Sans-Serif" panose="020B0604020202020204" pitchFamily="34" charset="0"/>
              <a:buChar char="•"/>
            </a:pPr>
            <a:r>
              <a:rPr lang="en-US" sz="1100" dirty="0">
                <a:latin typeface="Arial"/>
                <a:cs typeface="Arial"/>
              </a:rPr>
              <a:t>Are they actively trying to solve it? </a:t>
            </a:r>
          </a:p>
          <a:p>
            <a:pPr marL="899795" lvl="2" indent="-213995">
              <a:spcBef>
                <a:spcPts val="0"/>
              </a:spcBef>
              <a:spcAft>
                <a:spcPts val="600"/>
              </a:spcAft>
              <a:buFont typeface="Arial,Sans-Serif" panose="020B0604020202020204" pitchFamily="34" charset="0"/>
              <a:buChar char="•"/>
            </a:pPr>
            <a:r>
              <a:rPr lang="en-US" sz="1100" dirty="0">
                <a:latin typeface="Arial"/>
                <a:cs typeface="Arial"/>
              </a:rPr>
              <a:t>How do they currently solve it?</a:t>
            </a:r>
          </a:p>
          <a:p>
            <a:pPr marL="556895" lvl="1" indent="-213995">
              <a:spcBef>
                <a:spcPts val="0"/>
              </a:spcBef>
              <a:spcAft>
                <a:spcPts val="600"/>
              </a:spcAft>
              <a:buFont typeface="Arial,Sans-Serif" panose="020B0604020202020204" pitchFamily="34" charset="0"/>
              <a:buChar char="•"/>
            </a:pPr>
            <a:r>
              <a:rPr lang="en-US" sz="1400" dirty="0">
                <a:latin typeface="Arial"/>
                <a:cs typeface="Arial"/>
              </a:rPr>
              <a:t>Evaluate the viability of your idea: is there </a:t>
            </a:r>
            <a:r>
              <a:rPr lang="en-US" sz="1400" b="1" dirty="0">
                <a:latin typeface="Arial"/>
                <a:cs typeface="Arial"/>
              </a:rPr>
              <a:t>sufficient need</a:t>
            </a:r>
            <a:r>
              <a:rPr lang="en-US" sz="1400" dirty="0">
                <a:latin typeface="Arial"/>
                <a:cs typeface="Arial"/>
              </a:rPr>
              <a:t>? How many people might have this problem?</a:t>
            </a:r>
          </a:p>
          <a:p>
            <a:pPr marL="556895" lvl="1" indent="-213995">
              <a:spcBef>
                <a:spcPts val="0"/>
              </a:spcBef>
              <a:spcAft>
                <a:spcPts val="600"/>
              </a:spcAft>
              <a:buFont typeface="Arial,Sans-Serif" panose="020B0604020202020204" pitchFamily="34" charset="0"/>
              <a:buChar char="•"/>
            </a:pPr>
            <a:r>
              <a:rPr lang="en-US" sz="1400" dirty="0">
                <a:latin typeface="Arial"/>
                <a:cs typeface="Arial"/>
              </a:rPr>
              <a:t>Identify the </a:t>
            </a:r>
            <a:r>
              <a:rPr lang="en-US" sz="1400" b="1" dirty="0">
                <a:latin typeface="Arial"/>
                <a:cs typeface="Arial"/>
              </a:rPr>
              <a:t>right target customers:</a:t>
            </a:r>
            <a:r>
              <a:rPr lang="en-US" sz="1400" dirty="0">
                <a:latin typeface="Arial"/>
                <a:cs typeface="Arial"/>
              </a:rPr>
              <a:t> who are the customers with the greatest need? This is your first customer, not necessarily your long-term target customer</a:t>
            </a:r>
          </a:p>
          <a:p>
            <a:pPr marL="556895" lvl="1" indent="-213995">
              <a:spcBef>
                <a:spcPts val="0"/>
              </a:spcBef>
              <a:spcAft>
                <a:spcPts val="600"/>
              </a:spcAft>
              <a:buFont typeface="Arial,Sans-Serif" panose="020B0604020202020204" pitchFamily="34" charset="0"/>
              <a:buChar char="•"/>
            </a:pPr>
            <a:endParaRPr lang="en-US" sz="1400" dirty="0">
              <a:latin typeface="Arial"/>
              <a:cs typeface="Arial"/>
            </a:endParaRPr>
          </a:p>
          <a:p>
            <a:pPr marL="0" indent="0">
              <a:buNone/>
            </a:pPr>
            <a:r>
              <a:rPr lang="en-US" sz="1400" b="1" dirty="0">
                <a:latin typeface="Arial"/>
                <a:cs typeface="Arial"/>
              </a:rPr>
              <a:t>NOT goals of customer discovery</a:t>
            </a:r>
          </a:p>
          <a:p>
            <a:pPr marL="0" indent="0">
              <a:buNone/>
            </a:pPr>
            <a:endParaRPr lang="en-US" sz="1400" b="1" dirty="0">
              <a:latin typeface="Arial"/>
              <a:cs typeface="Arial"/>
            </a:endParaRPr>
          </a:p>
          <a:p>
            <a:pPr marL="556895" lvl="1" indent="-213995">
              <a:spcBef>
                <a:spcPts val="0"/>
              </a:spcBef>
              <a:spcAft>
                <a:spcPts val="600"/>
              </a:spcAft>
              <a:buFont typeface="Arial,Sans-Serif" panose="020B0604020202020204" pitchFamily="34" charset="0"/>
              <a:buChar char="•"/>
            </a:pPr>
            <a:r>
              <a:rPr lang="en-US" sz="1400" dirty="0">
                <a:latin typeface="Arial"/>
                <a:cs typeface="Arial"/>
              </a:rPr>
              <a:t>Get them to "validate" your idea - Don't trust the yes's.</a:t>
            </a:r>
          </a:p>
          <a:p>
            <a:pPr marL="556895" lvl="1" indent="-213995">
              <a:spcBef>
                <a:spcPts val="0"/>
              </a:spcBef>
              <a:spcAft>
                <a:spcPts val="600"/>
              </a:spcAft>
              <a:buFont typeface="Arial,Sans-Serif" panose="020B0604020202020204" pitchFamily="34" charset="0"/>
              <a:buChar char="•"/>
            </a:pPr>
            <a:r>
              <a:rPr lang="en-US" sz="1400" dirty="0">
                <a:latin typeface="Arial"/>
                <a:cs typeface="Arial"/>
              </a:rPr>
              <a:t>Get them as a customer - that can turn your interview into a sales pitch, and you miss out on valuable learning about your customers and their needs.</a:t>
            </a:r>
          </a:p>
          <a:p>
            <a:pPr marL="213995" indent="-213995">
              <a:spcBef>
                <a:spcPts val="0"/>
              </a:spcBef>
              <a:spcAft>
                <a:spcPts val="600"/>
              </a:spcAft>
              <a:buFont typeface="Arial,Sans-Serif" panose="020B0604020202020204" pitchFamily="34" charset="0"/>
              <a:buChar char="•"/>
            </a:pPr>
            <a:endParaRPr lang="en-US" sz="1400" b="1" dirty="0">
              <a:latin typeface="Arial"/>
              <a:cs typeface="Arial"/>
            </a:endParaRPr>
          </a:p>
        </p:txBody>
      </p:sp>
      <p:pic>
        <p:nvPicPr>
          <p:cNvPr id="5" name="Picture 4">
            <a:extLst>
              <a:ext uri="{FF2B5EF4-FFF2-40B4-BE49-F238E27FC236}">
                <a16:creationId xmlns:a16="http://schemas.microsoft.com/office/drawing/2014/main" id="{9308ED8B-A17E-A94C-4FF6-52E0D09B6A84}"/>
              </a:ext>
            </a:extLst>
          </p:cNvPr>
          <p:cNvPicPr>
            <a:picLocks noChangeAspect="1"/>
          </p:cNvPicPr>
          <p:nvPr/>
        </p:nvPicPr>
        <p:blipFill>
          <a:blip r:embed="rId2"/>
          <a:stretch>
            <a:fillRect/>
          </a:stretch>
        </p:blipFill>
        <p:spPr>
          <a:xfrm>
            <a:off x="-1115" y="2830"/>
            <a:ext cx="2996946" cy="382109"/>
          </a:xfrm>
          <a:prstGeom prst="rect">
            <a:avLst/>
          </a:prstGeom>
        </p:spPr>
      </p:pic>
    </p:spTree>
    <p:extLst>
      <p:ext uri="{BB962C8B-B14F-4D97-AF65-F5344CB8AC3E}">
        <p14:creationId xmlns:p14="http://schemas.microsoft.com/office/powerpoint/2010/main" val="4258064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0627ec0e-60c5-4405-98ba-0b09fef843a0" xsi:nil="true"/>
    <SharedWithUsers xmlns="d6102c02-c387-4e05-aee2-a30aa4ebf531">
      <UserInfo>
        <DisplayName>Xiong, Becca</DisplayName>
        <AccountId>41920</AccountId>
        <AccountType/>
      </UserInfo>
      <UserInfo>
        <DisplayName>Segneri, Matthew Michael</DisplayName>
        <AccountId>34635</AccountId>
        <AccountType/>
      </UserInfo>
      <UserInfo>
        <DisplayName>Healy, Joanne M</DisplayName>
        <AccountId>25961</AccountId>
        <AccountType/>
      </UserInfo>
    </SharedWithUsers>
    <lcf76f155ced4ddcb4097134ff3c332f xmlns="0627ec0e-60c5-4405-98ba-0b09fef843a0">
      <Terms xmlns="http://schemas.microsoft.com/office/infopath/2007/PartnerControls"/>
    </lcf76f155ced4ddcb4097134ff3c332f>
    <TaxCatchAll xmlns="b8b8e0f1-2cfd-4992-bb56-12bfd56175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785C1C3D34C964C9A2B5D892B1D4282" ma:contentTypeVersion="" ma:contentTypeDescription="Create a new document." ma:contentTypeScope="" ma:versionID="126c5a847639dde6334cde0e6423053c">
  <xsd:schema xmlns:xsd="http://www.w3.org/2001/XMLSchema" xmlns:xs="http://www.w3.org/2001/XMLSchema" xmlns:p="http://schemas.microsoft.com/office/2006/metadata/properties" xmlns:ns2="0627ec0e-60c5-4405-98ba-0b09fef843a0" xmlns:ns3="d6102c02-c387-4e05-aee2-a30aa4ebf531" xmlns:ns4="92189f96-18b6-4ce7-a223-1f352ebb1e25" xmlns:ns5="b8b8e0f1-2cfd-4992-bb56-12bfd56175de" targetNamespace="http://schemas.microsoft.com/office/2006/metadata/properties" ma:root="true" ma:fieldsID="025f10e905b1ff5a77ae959ef3e34adb" ns2:_="" ns3:_="" ns4:_="" ns5:_="">
    <xsd:import namespace="0627ec0e-60c5-4405-98ba-0b09fef843a0"/>
    <xsd:import namespace="d6102c02-c387-4e05-aee2-a30aa4ebf531"/>
    <xsd:import namespace="92189f96-18b6-4ce7-a223-1f352ebb1e25"/>
    <xsd:import namespace="b8b8e0f1-2cfd-4992-bb56-12bfd56175de"/>
    <xsd:element name="properties">
      <xsd:complexType>
        <xsd:sequence>
          <xsd:element name="documentManagement">
            <xsd:complexType>
              <xsd:all>
                <xsd:element ref="ns2:MediaServiceMetadata" minOccurs="0"/>
                <xsd:element ref="ns2:MediaServiceFastMetadata" minOccurs="0"/>
                <xsd:element ref="ns3:SharedWithUsers" minOccurs="0"/>
                <xsd:element ref="ns4:SharedWithDetails" minOccurs="0"/>
                <xsd:element ref="ns2:MediaServiceDateTaken" minOccurs="0"/>
                <xsd:element ref="ns2:MediaServiceAutoKeyPoints" minOccurs="0"/>
                <xsd:element ref="ns2:MediaServiceKeyPoints" minOccurs="0"/>
                <xsd:element ref="ns2:Description0"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5: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27ec0e-60c5-4405-98ba-0b09fef843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Description0" ma:index="15" nillable="true" ma:displayName="Description" ma:internalName="Description0">
      <xsd:simpleType>
        <xsd:restriction base="dms:Text">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102c02-c387-4e05-aee2-a30aa4ebf53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189f96-18b6-4ce7-a223-1f352ebb1e25" elementFormDefault="qualified">
    <xsd:import namespace="http://schemas.microsoft.com/office/2006/documentManagement/types"/>
    <xsd:import namespace="http://schemas.microsoft.com/office/infopath/2007/PartnerControls"/>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b8e0f1-2cfd-4992-bb56-12bfd56175de"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fc66b6e-6a2a-4d0c-a9df-3ebea852055d}" ma:internalName="TaxCatchAll" ma:showField="CatchAllData" ma:web="b8b8e0f1-2cfd-4992-bb56-12bfd56175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2AF663-1990-4AAF-A4BD-6AFFA8385FBC}">
  <ds:schemaRefs>
    <ds:schemaRef ds:uri="http://schemas.microsoft.com/office/2006/documentManagement/types"/>
    <ds:schemaRef ds:uri="d6102c02-c387-4e05-aee2-a30aa4ebf531"/>
    <ds:schemaRef ds:uri="http://purl.org/dc/elements/1.1/"/>
    <ds:schemaRef ds:uri="92189f96-18b6-4ce7-a223-1f352ebb1e25"/>
    <ds:schemaRef ds:uri="http://www.w3.org/XML/1998/namespace"/>
    <ds:schemaRef ds:uri="http://purl.org/dc/terms/"/>
    <ds:schemaRef ds:uri="http://schemas.openxmlformats.org/package/2006/metadata/core-properties"/>
    <ds:schemaRef ds:uri="http://schemas.microsoft.com/office/infopath/2007/PartnerControls"/>
    <ds:schemaRef ds:uri="0627ec0e-60c5-4405-98ba-0b09fef843a0"/>
    <ds:schemaRef ds:uri="b8b8e0f1-2cfd-4992-bb56-12bfd56175d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80BED2A-D5E7-4FDB-950E-1D61DCE0FE56}"/>
</file>

<file path=customXml/itemProps3.xml><?xml version="1.0" encoding="utf-8"?>
<ds:datastoreItem xmlns:ds="http://schemas.openxmlformats.org/officeDocument/2006/customXml" ds:itemID="{AB74FAA2-E63C-45B6-982E-49F4182DB9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33691</TotalTime>
  <Words>2727</Words>
  <Application>Microsoft Office PowerPoint</Application>
  <PresentationFormat>On-screen Show (4:3)</PresentationFormat>
  <Paragraphs>399</Paragraphs>
  <Slides>50</Slides>
  <Notes>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Arial</vt:lpstr>
      <vt:lpstr>Arial,Sans-Serif</vt:lpstr>
      <vt:lpstr>Beatrice Display Semibold</vt:lpstr>
      <vt:lpstr>Beatrice Semibold</vt:lpstr>
      <vt:lpstr>Calibri</vt:lpstr>
      <vt:lpstr>Calibri Light</vt:lpstr>
      <vt:lpstr>Larsseit Medium</vt:lpstr>
      <vt:lpstr>Söhne</vt:lpstr>
      <vt:lpstr>Times New Roman</vt:lpstr>
      <vt:lpstr>Office Theme</vt:lpstr>
      <vt:lpstr>Office Theme</vt:lpstr>
      <vt:lpstr>PowerPoint Presentation</vt:lpstr>
      <vt:lpstr>Why do great products fail?</vt:lpstr>
      <vt:lpstr>Think about your venture….</vt:lpstr>
      <vt:lpstr>Why Ventures Fail (What Not to Do)</vt:lpstr>
      <vt:lpstr>Key to Success (launch or not launch)</vt:lpstr>
      <vt:lpstr>Entrepreneurial Journey (customer validation iterations)</vt:lpstr>
      <vt:lpstr>Agenda</vt:lpstr>
      <vt:lpstr>Step 1: Customer Discovery  (mastering the problem and the people it affects)  </vt:lpstr>
      <vt:lpstr>Goals of Customer Discovery</vt:lpstr>
      <vt:lpstr>Mom Test</vt:lpstr>
      <vt:lpstr>Interview Exercise</vt:lpstr>
      <vt:lpstr>Questions to Ask in Customer Interviews</vt:lpstr>
      <vt:lpstr>Ultimate goal…</vt:lpstr>
      <vt:lpstr>The secret to finding the root cause….</vt:lpstr>
      <vt:lpstr>Go deeper | the five whys</vt:lpstr>
      <vt:lpstr>(1) Why was the Lincoln Memorial was deteriorating?</vt:lpstr>
      <vt:lpstr>(2) Why were harsh chemicals being used to clean it?</vt:lpstr>
      <vt:lpstr>(3) Why so much bird poop?</vt:lpstr>
      <vt:lpstr>(4) Why so many spiders? </vt:lpstr>
      <vt:lpstr>(5) Why are vast swarms of insects, on which the spiders feed, are drawn to the monument at dusk? </vt:lpstr>
      <vt:lpstr>Solution: Change how the monument is illuminated in the evening to prevent attraction of swarming insects</vt:lpstr>
      <vt:lpstr>Question to Avoid in Customer Interviews</vt:lpstr>
      <vt:lpstr>Should you still interview if?</vt:lpstr>
      <vt:lpstr>Finding Customers to Interview</vt:lpstr>
      <vt:lpstr>Is it all just Interviews?  Review Competitive Feedback</vt:lpstr>
      <vt:lpstr>Become an expert in the needs/behaviors of your Customers</vt:lpstr>
      <vt:lpstr>PowerPoint Presentation</vt:lpstr>
      <vt:lpstr>Exercise 1:  Customer discovery journey</vt:lpstr>
      <vt:lpstr>Step 2: Validating your Solution  (or MVPs)  </vt:lpstr>
      <vt:lpstr>PowerPoint Presentation</vt:lpstr>
      <vt:lpstr>What benefit will resonate the most?</vt:lpstr>
      <vt:lpstr>What benefit will resonate the most?</vt:lpstr>
      <vt:lpstr>benefit test</vt:lpstr>
      <vt:lpstr>benefit test - Summary</vt:lpstr>
      <vt:lpstr>PowerPoint Presentation</vt:lpstr>
      <vt:lpstr>PowerPoint Presentation</vt:lpstr>
      <vt:lpstr>PowerPoint Presentation</vt:lpstr>
      <vt:lpstr>Or use other tools...to test click thru rates</vt:lpstr>
      <vt:lpstr>Splash Page with Waitlist</vt:lpstr>
      <vt:lpstr>PowerPoint Presentation</vt:lpstr>
      <vt:lpstr>Does Customer Validation end after Launch?</vt:lpstr>
      <vt:lpstr>PowerPoint Presentation</vt:lpstr>
      <vt:lpstr>PowerPoint Presentation</vt:lpstr>
      <vt:lpstr>Case Study: Blue Feet Foundation and who is the customer</vt:lpstr>
      <vt:lpstr>Case Study: Blue Feet Foundation and who is the customer</vt:lpstr>
      <vt:lpstr>Case Study: Blue Feet Foundation and who is the customer</vt:lpstr>
      <vt:lpstr>Case Study: Blue Feet Foundation and who is the customer</vt:lpstr>
      <vt:lpstr>Case Study:  Blue Feet Foundation and who is the customer</vt:lpstr>
      <vt:lpstr>Exercise 2:  Validating your offering</vt:lpstr>
      <vt:lpstr>Summary</vt:lpstr>
    </vt:vector>
  </TitlesOfParts>
  <Company>Harvard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2021 Staff Survey Summary  6/2/2021</dc:title>
  <dc:creator>Chris Colbert</dc:creator>
  <cp:lastModifiedBy>Peter Gladstone</cp:lastModifiedBy>
  <cp:revision>556</cp:revision>
  <cp:lastPrinted>2019-12-16T15:48:38Z</cp:lastPrinted>
  <dcterms:created xsi:type="dcterms:W3CDTF">2016-09-20T20:51:18Z</dcterms:created>
  <dcterms:modified xsi:type="dcterms:W3CDTF">2024-03-04T03:31:37Z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0x010100C785C1C3D34C964C9A2B5D892B1D4282</vt:lpwstr>
  </property>
  <property fmtid="{D5CDD505-2E9C-101B-9397-08002B2CF9AE}" pid="3" name="ComplianceAssetId">
    <vt:lpwstr/>
  </property>
  <property fmtid="{D5CDD505-2E9C-101B-9397-08002B2CF9AE}" pid="4" name="_ExtendedDescription">
    <vt:lpwstr/>
  </property>
  <property fmtid="{D5CDD505-2E9C-101B-9397-08002B2CF9AE}" pid="5" name="MediaServiceImageTags">
    <vt:lpwstr/>
  </property>
</Properties>
</file>