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62" r:id="rId2"/>
    <p:sldId id="284" r:id="rId3"/>
    <p:sldId id="324" r:id="rId4"/>
    <p:sldId id="283" r:id="rId5"/>
    <p:sldId id="308" r:id="rId6"/>
    <p:sldId id="309" r:id="rId7"/>
    <p:sldId id="310" r:id="rId8"/>
    <p:sldId id="311" r:id="rId9"/>
    <p:sldId id="314" r:id="rId10"/>
    <p:sldId id="312" r:id="rId11"/>
    <p:sldId id="313" r:id="rId12"/>
    <p:sldId id="315" r:id="rId13"/>
    <p:sldId id="316" r:id="rId14"/>
    <p:sldId id="318" r:id="rId15"/>
    <p:sldId id="317" r:id="rId16"/>
    <p:sldId id="319" r:id="rId17"/>
    <p:sldId id="327" r:id="rId18"/>
    <p:sldId id="320" r:id="rId19"/>
    <p:sldId id="321" r:id="rId20"/>
    <p:sldId id="322" r:id="rId21"/>
    <p:sldId id="323" r:id="rId22"/>
    <p:sldId id="328" r:id="rId23"/>
    <p:sldId id="325" r:id="rId24"/>
    <p:sldId id="3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44"/>
  </p:normalViewPr>
  <p:slideViewPr>
    <p:cSldViewPr snapToGrid="0">
      <p:cViewPr varScale="1">
        <p:scale>
          <a:sx n="91" d="100"/>
          <a:sy n="91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39C3F-A8FE-4D47-851C-D8132B4FF97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7AB4FDA2-7A3A-E643-A1F8-C43F184362E5}">
      <dgm:prSet phldrT="[Text]"/>
      <dgm:spPr/>
      <dgm:t>
        <a:bodyPr/>
        <a:lstStyle/>
        <a:p>
          <a:pPr rtl="0"/>
          <a:r>
            <a:rPr lang="en-US" dirty="0"/>
            <a:t>Customer</a:t>
          </a:r>
          <a:br>
            <a:rPr lang="en-US" dirty="0"/>
          </a:br>
          <a:r>
            <a:rPr lang="en-US" dirty="0"/>
            <a:t>discovery</a:t>
          </a:r>
        </a:p>
      </dgm:t>
    </dgm:pt>
    <dgm:pt modelId="{691860D2-60D5-1640-9264-CBA3864A52FD}" type="parTrans" cxnId="{06485307-167F-4F4C-8610-B378E1D73C15}">
      <dgm:prSet/>
      <dgm:spPr/>
      <dgm:t>
        <a:bodyPr/>
        <a:lstStyle/>
        <a:p>
          <a:endParaRPr lang="en-US"/>
        </a:p>
      </dgm:t>
    </dgm:pt>
    <dgm:pt modelId="{3452CD24-C046-1D4C-8703-054951C89F5C}" type="sibTrans" cxnId="{06485307-167F-4F4C-8610-B378E1D73C15}">
      <dgm:prSet/>
      <dgm:spPr/>
      <dgm:t>
        <a:bodyPr/>
        <a:lstStyle/>
        <a:p>
          <a:endParaRPr lang="en-US"/>
        </a:p>
      </dgm:t>
    </dgm:pt>
    <dgm:pt modelId="{8B10DAA2-250C-B84B-A3D7-4E123641D2FC}">
      <dgm:prSet phldrT="[Text]"/>
      <dgm:spPr/>
      <dgm:t>
        <a:bodyPr/>
        <a:lstStyle/>
        <a:p>
          <a:r>
            <a:rPr lang="en-US"/>
            <a:t>Build MVP</a:t>
          </a:r>
        </a:p>
      </dgm:t>
    </dgm:pt>
    <dgm:pt modelId="{D11DE5F1-E97B-6B4D-9F77-6902251948AD}" type="parTrans" cxnId="{632686B2-40B7-594F-893F-A36DA81A2CB2}">
      <dgm:prSet/>
      <dgm:spPr/>
      <dgm:t>
        <a:bodyPr/>
        <a:lstStyle/>
        <a:p>
          <a:endParaRPr lang="en-US"/>
        </a:p>
      </dgm:t>
    </dgm:pt>
    <dgm:pt modelId="{0B43528B-3C50-4B48-AF88-93C9473A9E42}" type="sibTrans" cxnId="{632686B2-40B7-594F-893F-A36DA81A2CB2}">
      <dgm:prSet/>
      <dgm:spPr/>
      <dgm:t>
        <a:bodyPr/>
        <a:lstStyle/>
        <a:p>
          <a:endParaRPr lang="en-US"/>
        </a:p>
      </dgm:t>
    </dgm:pt>
    <dgm:pt modelId="{28609C91-4CB9-794D-A555-5ABFE08F88E0}">
      <dgm:prSet phldrT="[Text]"/>
      <dgm:spPr/>
      <dgm:t>
        <a:bodyPr/>
        <a:lstStyle/>
        <a:p>
          <a:r>
            <a:rPr lang="en-US"/>
            <a:t>Secure first customers / pilots</a:t>
          </a:r>
        </a:p>
      </dgm:t>
    </dgm:pt>
    <dgm:pt modelId="{B75231EE-7C27-FF45-8B2B-CD463EC3E58F}" type="parTrans" cxnId="{FDF6DBA3-ABC5-6F44-A287-EC82C14DD639}">
      <dgm:prSet/>
      <dgm:spPr/>
      <dgm:t>
        <a:bodyPr/>
        <a:lstStyle/>
        <a:p>
          <a:endParaRPr lang="en-US"/>
        </a:p>
      </dgm:t>
    </dgm:pt>
    <dgm:pt modelId="{DA7A5C57-52E2-B644-A33C-F62305E94F7B}" type="sibTrans" cxnId="{FDF6DBA3-ABC5-6F44-A287-EC82C14DD639}">
      <dgm:prSet/>
      <dgm:spPr/>
      <dgm:t>
        <a:bodyPr/>
        <a:lstStyle/>
        <a:p>
          <a:endParaRPr lang="en-US"/>
        </a:p>
      </dgm:t>
    </dgm:pt>
    <dgm:pt modelId="{F660ED70-00AE-E84C-AF98-E1270D286ED0}" type="pres">
      <dgm:prSet presAssocID="{6BA39C3F-A8FE-4D47-851C-D8132B4FF97E}" presName="Name0" presStyleCnt="0">
        <dgm:presLayoutVars>
          <dgm:dir/>
          <dgm:resizeHandles val="exact"/>
        </dgm:presLayoutVars>
      </dgm:prSet>
      <dgm:spPr/>
    </dgm:pt>
    <dgm:pt modelId="{AC49BF6B-FBD8-C044-B2E6-9A18F9D5BD37}" type="pres">
      <dgm:prSet presAssocID="{7AB4FDA2-7A3A-E643-A1F8-C43F184362E5}" presName="node" presStyleLbl="node1" presStyleIdx="0" presStyleCnt="3">
        <dgm:presLayoutVars>
          <dgm:bulletEnabled val="1"/>
        </dgm:presLayoutVars>
      </dgm:prSet>
      <dgm:spPr/>
    </dgm:pt>
    <dgm:pt modelId="{8F0649CB-74C1-FE41-B031-3D1E9D713725}" type="pres">
      <dgm:prSet presAssocID="{3452CD24-C046-1D4C-8703-054951C89F5C}" presName="sibTrans" presStyleLbl="sibTrans2D1" presStyleIdx="0" presStyleCnt="2"/>
      <dgm:spPr/>
    </dgm:pt>
    <dgm:pt modelId="{BBC242DE-4B10-3C4A-9E7C-2635F5D4F644}" type="pres">
      <dgm:prSet presAssocID="{3452CD24-C046-1D4C-8703-054951C89F5C}" presName="connectorText" presStyleLbl="sibTrans2D1" presStyleIdx="0" presStyleCnt="2"/>
      <dgm:spPr/>
    </dgm:pt>
    <dgm:pt modelId="{95D45756-B061-494D-BED3-14E68F72B007}" type="pres">
      <dgm:prSet presAssocID="{8B10DAA2-250C-B84B-A3D7-4E123641D2FC}" presName="node" presStyleLbl="node1" presStyleIdx="1" presStyleCnt="3">
        <dgm:presLayoutVars>
          <dgm:bulletEnabled val="1"/>
        </dgm:presLayoutVars>
      </dgm:prSet>
      <dgm:spPr/>
    </dgm:pt>
    <dgm:pt modelId="{8FBAD1AA-1FE6-E24F-8F24-D4657DABBD80}" type="pres">
      <dgm:prSet presAssocID="{0B43528B-3C50-4B48-AF88-93C9473A9E42}" presName="sibTrans" presStyleLbl="sibTrans2D1" presStyleIdx="1" presStyleCnt="2"/>
      <dgm:spPr/>
    </dgm:pt>
    <dgm:pt modelId="{176D8CFB-134A-8B40-8E2E-E9497BC9424E}" type="pres">
      <dgm:prSet presAssocID="{0B43528B-3C50-4B48-AF88-93C9473A9E42}" presName="connectorText" presStyleLbl="sibTrans2D1" presStyleIdx="1" presStyleCnt="2"/>
      <dgm:spPr/>
    </dgm:pt>
    <dgm:pt modelId="{914BE4C0-9948-E94E-8355-0BF261C62FF7}" type="pres">
      <dgm:prSet presAssocID="{28609C91-4CB9-794D-A555-5ABFE08F88E0}" presName="node" presStyleLbl="node1" presStyleIdx="2" presStyleCnt="3">
        <dgm:presLayoutVars>
          <dgm:bulletEnabled val="1"/>
        </dgm:presLayoutVars>
      </dgm:prSet>
      <dgm:spPr/>
    </dgm:pt>
  </dgm:ptLst>
  <dgm:cxnLst>
    <dgm:cxn modelId="{2B7F9704-7D96-4C82-9BFA-CDC7C4026CFA}" type="presOf" srcId="{3452CD24-C046-1D4C-8703-054951C89F5C}" destId="{8F0649CB-74C1-FE41-B031-3D1E9D713725}" srcOrd="0" destOrd="0" presId="urn:microsoft.com/office/officeart/2005/8/layout/process1"/>
    <dgm:cxn modelId="{5C1D9006-BD9B-428C-B398-DDEA93FAA30C}" type="presOf" srcId="{28609C91-4CB9-794D-A555-5ABFE08F88E0}" destId="{914BE4C0-9948-E94E-8355-0BF261C62FF7}" srcOrd="0" destOrd="0" presId="urn:microsoft.com/office/officeart/2005/8/layout/process1"/>
    <dgm:cxn modelId="{06485307-167F-4F4C-8610-B378E1D73C15}" srcId="{6BA39C3F-A8FE-4D47-851C-D8132B4FF97E}" destId="{7AB4FDA2-7A3A-E643-A1F8-C43F184362E5}" srcOrd="0" destOrd="0" parTransId="{691860D2-60D5-1640-9264-CBA3864A52FD}" sibTransId="{3452CD24-C046-1D4C-8703-054951C89F5C}"/>
    <dgm:cxn modelId="{E869F52B-9B40-4FC1-B8A2-421EF3650629}" type="presOf" srcId="{0B43528B-3C50-4B48-AF88-93C9473A9E42}" destId="{176D8CFB-134A-8B40-8E2E-E9497BC9424E}" srcOrd="1" destOrd="0" presId="urn:microsoft.com/office/officeart/2005/8/layout/process1"/>
    <dgm:cxn modelId="{FDF6DBA3-ABC5-6F44-A287-EC82C14DD639}" srcId="{6BA39C3F-A8FE-4D47-851C-D8132B4FF97E}" destId="{28609C91-4CB9-794D-A555-5ABFE08F88E0}" srcOrd="2" destOrd="0" parTransId="{B75231EE-7C27-FF45-8B2B-CD463EC3E58F}" sibTransId="{DA7A5C57-52E2-B644-A33C-F62305E94F7B}"/>
    <dgm:cxn modelId="{632686B2-40B7-594F-893F-A36DA81A2CB2}" srcId="{6BA39C3F-A8FE-4D47-851C-D8132B4FF97E}" destId="{8B10DAA2-250C-B84B-A3D7-4E123641D2FC}" srcOrd="1" destOrd="0" parTransId="{D11DE5F1-E97B-6B4D-9F77-6902251948AD}" sibTransId="{0B43528B-3C50-4B48-AF88-93C9473A9E42}"/>
    <dgm:cxn modelId="{0EEC79C5-4CE2-47EE-8837-EFBF2AE7D469}" type="presOf" srcId="{7AB4FDA2-7A3A-E643-A1F8-C43F184362E5}" destId="{AC49BF6B-FBD8-C044-B2E6-9A18F9D5BD37}" srcOrd="0" destOrd="0" presId="urn:microsoft.com/office/officeart/2005/8/layout/process1"/>
    <dgm:cxn modelId="{CD30C9C8-1AB3-47AB-B619-A3DA1A2076B2}" type="presOf" srcId="{3452CD24-C046-1D4C-8703-054951C89F5C}" destId="{BBC242DE-4B10-3C4A-9E7C-2635F5D4F644}" srcOrd="1" destOrd="0" presId="urn:microsoft.com/office/officeart/2005/8/layout/process1"/>
    <dgm:cxn modelId="{91B9B3E2-F259-483A-A648-C7B136CD0ED4}" type="presOf" srcId="{8B10DAA2-250C-B84B-A3D7-4E123641D2FC}" destId="{95D45756-B061-494D-BED3-14E68F72B007}" srcOrd="0" destOrd="0" presId="urn:microsoft.com/office/officeart/2005/8/layout/process1"/>
    <dgm:cxn modelId="{A1D868E4-8905-3A4E-9EEF-09B0E5FBE105}" type="presOf" srcId="{6BA39C3F-A8FE-4D47-851C-D8132B4FF97E}" destId="{F660ED70-00AE-E84C-AF98-E1270D286ED0}" srcOrd="0" destOrd="0" presId="urn:microsoft.com/office/officeart/2005/8/layout/process1"/>
    <dgm:cxn modelId="{CFF45CF9-AB06-4500-BB03-1859C5460AFB}" type="presOf" srcId="{0B43528B-3C50-4B48-AF88-93C9473A9E42}" destId="{8FBAD1AA-1FE6-E24F-8F24-D4657DABBD80}" srcOrd="0" destOrd="0" presId="urn:microsoft.com/office/officeart/2005/8/layout/process1"/>
    <dgm:cxn modelId="{49C90264-B710-4830-8CCC-17A0382E9540}" type="presParOf" srcId="{F660ED70-00AE-E84C-AF98-E1270D286ED0}" destId="{AC49BF6B-FBD8-C044-B2E6-9A18F9D5BD37}" srcOrd="0" destOrd="0" presId="urn:microsoft.com/office/officeart/2005/8/layout/process1"/>
    <dgm:cxn modelId="{5110C464-AEC0-45F6-A5D2-295FA773AD7A}" type="presParOf" srcId="{F660ED70-00AE-E84C-AF98-E1270D286ED0}" destId="{8F0649CB-74C1-FE41-B031-3D1E9D713725}" srcOrd="1" destOrd="0" presId="urn:microsoft.com/office/officeart/2005/8/layout/process1"/>
    <dgm:cxn modelId="{34A8BFE3-A8FA-4349-BF83-ED185F852A54}" type="presParOf" srcId="{8F0649CB-74C1-FE41-B031-3D1E9D713725}" destId="{BBC242DE-4B10-3C4A-9E7C-2635F5D4F644}" srcOrd="0" destOrd="0" presId="urn:microsoft.com/office/officeart/2005/8/layout/process1"/>
    <dgm:cxn modelId="{B6A5B65B-FB5D-4B3E-AB62-51560409A54B}" type="presParOf" srcId="{F660ED70-00AE-E84C-AF98-E1270D286ED0}" destId="{95D45756-B061-494D-BED3-14E68F72B007}" srcOrd="2" destOrd="0" presId="urn:microsoft.com/office/officeart/2005/8/layout/process1"/>
    <dgm:cxn modelId="{6BFDB6C6-5195-4F42-8C45-E448F18C5DA3}" type="presParOf" srcId="{F660ED70-00AE-E84C-AF98-E1270D286ED0}" destId="{8FBAD1AA-1FE6-E24F-8F24-D4657DABBD80}" srcOrd="3" destOrd="0" presId="urn:microsoft.com/office/officeart/2005/8/layout/process1"/>
    <dgm:cxn modelId="{178C2FE5-72E4-45C4-9B8F-D7F60D5DB227}" type="presParOf" srcId="{8FBAD1AA-1FE6-E24F-8F24-D4657DABBD80}" destId="{176D8CFB-134A-8B40-8E2E-E9497BC9424E}" srcOrd="0" destOrd="0" presId="urn:microsoft.com/office/officeart/2005/8/layout/process1"/>
    <dgm:cxn modelId="{48F667B6-37DA-42F5-8FC2-2061D7FAEDAD}" type="presParOf" srcId="{F660ED70-00AE-E84C-AF98-E1270D286ED0}" destId="{914BE4C0-9948-E94E-8355-0BF261C62FF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9BF6B-FBD8-C044-B2E6-9A18F9D5BD37}">
      <dsp:nvSpPr>
        <dsp:cNvPr id="0" name=""/>
        <dsp:cNvSpPr/>
      </dsp:nvSpPr>
      <dsp:spPr>
        <a:xfrm>
          <a:off x="9896" y="2071534"/>
          <a:ext cx="2958074" cy="1774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Customer</a:t>
          </a:r>
          <a:br>
            <a:rPr lang="en-US" sz="3300" kern="1200" dirty="0"/>
          </a:br>
          <a:r>
            <a:rPr lang="en-US" sz="3300" kern="1200" dirty="0"/>
            <a:t>discovery</a:t>
          </a:r>
        </a:p>
      </dsp:txBody>
      <dsp:txXfrm>
        <a:off x="61879" y="2123517"/>
        <a:ext cx="2854108" cy="1670878"/>
      </dsp:txXfrm>
    </dsp:sp>
    <dsp:sp modelId="{8F0649CB-74C1-FE41-B031-3D1E9D713725}">
      <dsp:nvSpPr>
        <dsp:cNvPr id="0" name=""/>
        <dsp:cNvSpPr/>
      </dsp:nvSpPr>
      <dsp:spPr>
        <a:xfrm>
          <a:off x="3263778" y="2592155"/>
          <a:ext cx="627111" cy="733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263778" y="2738875"/>
        <a:ext cx="438978" cy="440162"/>
      </dsp:txXfrm>
    </dsp:sp>
    <dsp:sp modelId="{95D45756-B061-494D-BED3-14E68F72B007}">
      <dsp:nvSpPr>
        <dsp:cNvPr id="0" name=""/>
        <dsp:cNvSpPr/>
      </dsp:nvSpPr>
      <dsp:spPr>
        <a:xfrm>
          <a:off x="4151200" y="2071534"/>
          <a:ext cx="2958074" cy="1774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Build MVP</a:t>
          </a:r>
        </a:p>
      </dsp:txBody>
      <dsp:txXfrm>
        <a:off x="4203183" y="2123517"/>
        <a:ext cx="2854108" cy="1670878"/>
      </dsp:txXfrm>
    </dsp:sp>
    <dsp:sp modelId="{8FBAD1AA-1FE6-E24F-8F24-D4657DABBD80}">
      <dsp:nvSpPr>
        <dsp:cNvPr id="0" name=""/>
        <dsp:cNvSpPr/>
      </dsp:nvSpPr>
      <dsp:spPr>
        <a:xfrm>
          <a:off x="7405082" y="2592155"/>
          <a:ext cx="627111" cy="733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405082" y="2738875"/>
        <a:ext cx="438978" cy="440162"/>
      </dsp:txXfrm>
    </dsp:sp>
    <dsp:sp modelId="{914BE4C0-9948-E94E-8355-0BF261C62FF7}">
      <dsp:nvSpPr>
        <dsp:cNvPr id="0" name=""/>
        <dsp:cNvSpPr/>
      </dsp:nvSpPr>
      <dsp:spPr>
        <a:xfrm>
          <a:off x="8292504" y="2071534"/>
          <a:ext cx="2958074" cy="1774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Secure first customers / pilots</a:t>
          </a:r>
        </a:p>
      </dsp:txBody>
      <dsp:txXfrm>
        <a:off x="8344487" y="2123517"/>
        <a:ext cx="2854108" cy="1670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92D85-8111-49D6-BA6B-C71172C4B86C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F3D3-B936-43CB-8C47-F3B31717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6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51AC-DA77-3249-B02F-5E891D3D4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38009-0E6F-044B-A5BE-A634293E4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F6CAB-B3FA-924B-B4C9-4E32A5C9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949DF-AC91-A244-AA28-CE16F432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950DD-2E9E-A344-962B-BF3C6D41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762B2-1143-0512-5808-AD69B91C0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4547" y="18509"/>
            <a:ext cx="2762284" cy="3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27E3-45E8-B94D-9C5B-1D1BFB48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5DBF5-FD73-284F-8502-8571C3FB5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945F-F57A-6342-BFB9-F707B116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22BFB-8BD4-3542-907A-FF5B2827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E9CF-AFC1-3647-97C7-976BF4F2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1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E4212-E46C-DE47-8A65-8C3FF0AA6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0CF29-D52D-2C4F-A2F4-6D924AEA4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3349E-1AD6-8F4E-8BB9-C5564B33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2D5E-B466-134E-8A4A-94D491A7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35A3D-F4E9-E349-B9F0-CD8774CE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2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906E-2920-3F4A-84F2-358D1FCB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D53DC-D42C-9A49-87B2-B9F5C02C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8E87-6710-F547-8A49-C03CF6EB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4B3CA-D62D-6242-B8E1-A3D0C088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44F7-0C60-204D-803E-53730FA1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5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984D-221F-6846-9902-AE98353F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7365F-086B-CC47-A0EE-5003DC90D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20C1B-12B1-CD4D-BA52-497FF84C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A3C92-B32F-B243-9E5A-39946E8F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D32A0-E181-094F-BFAA-FD61A3C0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0444-170A-7B45-998D-0F6FC887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62D78-F87F-EE45-9522-E199EE906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F8819-E7EE-E148-BC14-EA36E595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8399A-2F6E-C84D-9462-006A5693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5F408-1A8B-634C-A109-5A23226B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E45E7-BB72-3642-A9F5-A18FDD4F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6857-090B-774E-990B-8E7A9CAD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89D9A-B391-0E4F-A5C2-1A061B2E2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58F4A-F7FB-C944-988B-F1FA70669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B58C1-F7B9-524F-833A-853B21EE6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0A268-0153-4346-AB93-AA239CD6A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96B71-1B89-F943-81EF-74F37DE1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A2BB2-B2FB-864E-B101-BF224ED4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000D2-241B-0340-9116-856FC643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5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0E02-6B52-0048-89E3-F31C8BC2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DCE61-612D-3841-AE17-883621A5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C3A94-EB25-D449-AB76-501121F9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8F5A8-71BA-FF44-918A-82B22A32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8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41DB4-5C54-114C-AF8C-7217ED1F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78B11-1647-964E-A371-DC37CD19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83D7C-0722-9F4F-B248-E0ED5ABE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6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D385-F8AD-BE41-9267-C5A5D3DE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5AFB-6ACF-CC4D-B8B3-470450BC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C167F-5796-C840-83E2-D64A626D3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0BE6C-7F8F-5844-A270-424E51D2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12001-68F2-3C4D-91DF-3F00D887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63EEF-B071-6146-8FE5-3B42A0CC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878D-84A8-D544-8A92-F618DCC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B015F-8E21-D247-BAAB-E1B8E362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4D038-092C-B944-8554-A66E9A137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CC2B8-CBED-AE4F-9E21-B3E0E90B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D9775-6269-0541-84BF-DB4E1FA9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5DB4B-423A-9447-9DCF-62757592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5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E3AFE-28D1-0546-9E62-0898C252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4F1BC-4E46-F044-B589-0706D5F24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DEC4E-C61B-EC45-A4FF-CFE0BA26B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DAE98-B904-B440-92AA-85FC39D30C8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5333B-A3D0-4A48-8C43-2C83ECC22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F1AC-13BE-214C-A193-3561E905F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DCCB5-7A1D-A1B5-A223-6D188CC33C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94547" y="18509"/>
            <a:ext cx="2762284" cy="3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3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413/fwd__bubble_hand_drawn-by-rejon-17766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la1jzhan78?feature=share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9C198-B9FF-47E0-A3E4-A4AD2F604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631" y="1122363"/>
            <a:ext cx="10222523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cs typeface="Calibri Light"/>
              </a:rPr>
              <a:t>Getting your first</a:t>
            </a:r>
          </a:p>
          <a:p>
            <a:r>
              <a:rPr lang="en-US" dirty="0">
                <a:latin typeface="Calibri Light"/>
                <a:cs typeface="Calibri Light"/>
              </a:rPr>
              <a:t>B2B customers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BB86CD-60B2-4721-A94E-2E2871E9C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Phil Green</a:t>
            </a:r>
            <a:endParaRPr lang="en-US" sz="2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Sr Advisor B2B &amp; Tech, Harvard i-lab</a:t>
            </a:r>
            <a:endParaRPr lang="en-US" sz="2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Spring 2024</a:t>
            </a:r>
            <a:endParaRPr lang="en-US" sz="2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endParaRPr lang="en-US" sz="2600" dirty="0">
              <a:cs typeface="Calibri"/>
            </a:endParaRP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3A7BA-F3E3-56A1-B313-9217D951AED8}"/>
              </a:ext>
            </a:extLst>
          </p:cNvPr>
          <p:cNvSpPr txBox="1"/>
          <p:nvPr/>
        </p:nvSpPr>
        <p:spPr>
          <a:xfrm>
            <a:off x="3844887" y="5735637"/>
            <a:ext cx="51999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FEC947-1D08-3401-2463-CE7D0AE1E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2AB99500-9858-8EE8-3960-6D3FA8995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37F872-195C-5260-FC93-9A175071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Step 2: Confirmation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4250E-2156-B448-EE4F-A0C06F57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46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7BC9B-98F3-D8DC-D0D8-73AF7222A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1F31-90C3-94E3-1B6D-41D56E94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Confirmation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86CC-B769-0C81-A85D-E4023852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Reach back out to the customers that had the highest need and seemed easiest to work with</a:t>
            </a:r>
          </a:p>
          <a:p>
            <a:r>
              <a:rPr lang="en-US" dirty="0">
                <a:cs typeface="Calibri"/>
              </a:rPr>
              <a:t>Let them know what you found out:</a:t>
            </a:r>
          </a:p>
          <a:p>
            <a:pPr lvl="1"/>
            <a:r>
              <a:rPr lang="en-US" dirty="0">
                <a:cs typeface="Calibri"/>
              </a:rPr>
              <a:t>“Thank you for speaking to me earlier, today I’d like to confirm what I thought I heard you say and let you know what the other people doing your job at other companies said.”</a:t>
            </a:r>
          </a:p>
          <a:p>
            <a:pPr lvl="1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Goal – confirm that you understand a major pain point and ensure that your offering is a desired solution to that problem</a:t>
            </a:r>
          </a:p>
        </p:txBody>
      </p:sp>
    </p:spTree>
    <p:extLst>
      <p:ext uri="{BB962C8B-B14F-4D97-AF65-F5344CB8AC3E}">
        <p14:creationId xmlns:p14="http://schemas.microsoft.com/office/powerpoint/2010/main" val="217847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75B-AD61-0B23-E77F-AB1DFF44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your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3C66-EC2C-E045-D40A-D093C2D48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heard several other people say they solve their problem by doing {</a:t>
            </a:r>
            <a:r>
              <a:rPr lang="en-US" i="1" dirty="0"/>
              <a:t>this</a:t>
            </a:r>
            <a:r>
              <a:rPr lang="en-US" dirty="0"/>
              <a:t>}. What do you think about that?”</a:t>
            </a:r>
          </a:p>
          <a:p>
            <a:endParaRPr lang="en-US" dirty="0"/>
          </a:p>
          <a:p>
            <a:r>
              <a:rPr lang="en-US" dirty="0"/>
              <a:t>“I heard several other people say that they are looking to buy a product that did {</a:t>
            </a:r>
            <a:r>
              <a:rPr lang="en-US" i="1" dirty="0"/>
              <a:t>this</a:t>
            </a:r>
            <a:r>
              <a:rPr lang="en-US" dirty="0"/>
              <a:t>}. Does that seem right to you?”</a:t>
            </a:r>
          </a:p>
          <a:p>
            <a:endParaRPr lang="en-US" dirty="0"/>
          </a:p>
          <a:p>
            <a:r>
              <a:rPr lang="en-US" dirty="0"/>
              <a:t>Do not say “we built {</a:t>
            </a:r>
            <a:r>
              <a:rPr lang="en-US" i="1" dirty="0"/>
              <a:t>this</a:t>
            </a:r>
            <a:r>
              <a:rPr lang="en-US" dirty="0"/>
              <a:t>} do you want one?”</a:t>
            </a:r>
          </a:p>
        </p:txBody>
      </p:sp>
    </p:spTree>
    <p:extLst>
      <p:ext uri="{BB962C8B-B14F-4D97-AF65-F5344CB8AC3E}">
        <p14:creationId xmlns:p14="http://schemas.microsoft.com/office/powerpoint/2010/main" val="336008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399C-9C74-1D6D-6218-847704F7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close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F2CF-E6A0-1E85-AC39-1DC8E9066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 with:</a:t>
            </a:r>
          </a:p>
          <a:p>
            <a:pPr lvl="1"/>
            <a:r>
              <a:rPr lang="en-US" dirty="0"/>
              <a:t>“Based on what we heard from you and lots of other companies, we think we can build something to help you solve that problem. Can we talk in a few weeks about a solution we are thinking about?”</a:t>
            </a:r>
          </a:p>
        </p:txBody>
      </p:sp>
    </p:spTree>
    <p:extLst>
      <p:ext uri="{BB962C8B-B14F-4D97-AF65-F5344CB8AC3E}">
        <p14:creationId xmlns:p14="http://schemas.microsoft.com/office/powerpoint/2010/main" val="99368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D5D3E7-AC1D-86A9-7010-43DC8A53C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holding a pen shading number on a sheet">
            <a:extLst>
              <a:ext uri="{FF2B5EF4-FFF2-40B4-BE49-F238E27FC236}">
                <a16:creationId xmlns:a16="http://schemas.microsoft.com/office/drawing/2014/main" id="{3DA3A08A-72AA-CFAB-8FB6-DCF563F02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E66E1-22C6-B879-31E8-AEB63051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Step 3: Trial / Validation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376E8-5A8D-13D5-D3F5-BADD04DBD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15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08D2-72D9-B5ED-3956-71B99A9C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/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49D1-54CF-F78B-0AAB-C49ED4B95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Call the MOST receptive customers from step 2 and introduce the solution. Focus on how it solves the issue you uncovered during the research.</a:t>
            </a:r>
          </a:p>
          <a:p>
            <a:endParaRPr lang="en-US" dirty="0"/>
          </a:p>
          <a:p>
            <a:r>
              <a:rPr lang="en-US" dirty="0"/>
              <a:t>Offer a VERY LOW FRICTION way for the customer to try it. (e.g. free or offer to accept payment for continued use if they like it)</a:t>
            </a:r>
          </a:p>
          <a:p>
            <a:endParaRPr lang="en-US" dirty="0"/>
          </a:p>
          <a:p>
            <a:r>
              <a:rPr lang="en-US" dirty="0"/>
              <a:t>This should be an MVP (better yet a concierge MVP – fully manual)</a:t>
            </a:r>
          </a:p>
          <a:p>
            <a:endParaRPr lang="en-US" dirty="0"/>
          </a:p>
          <a:p>
            <a:r>
              <a:rPr lang="en-US" dirty="0"/>
              <a:t>Goal - to validate that: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The customer is interested in your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You know how to solve the problem</a:t>
            </a:r>
          </a:p>
        </p:txBody>
      </p:sp>
    </p:spTree>
    <p:extLst>
      <p:ext uri="{BB962C8B-B14F-4D97-AF65-F5344CB8AC3E}">
        <p14:creationId xmlns:p14="http://schemas.microsoft.com/office/powerpoint/2010/main" val="59414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DC49-C262-5143-D30B-6C3F79C4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Stickiness – true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A08D5-3884-CAFB-CD12-783518997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all problems occur over time and require an ongoing solution. So don’t worry about not getting paid for the first-time use.</a:t>
            </a:r>
          </a:p>
          <a:p>
            <a:r>
              <a:rPr lang="en-US" dirty="0"/>
              <a:t>Do they want to continue to use it?</a:t>
            </a:r>
          </a:p>
          <a:p>
            <a:pPr lvl="1"/>
            <a:r>
              <a:rPr lang="en-US" dirty="0"/>
              <a:t>If NO, either </a:t>
            </a:r>
          </a:p>
          <a:p>
            <a:pPr lvl="2"/>
            <a:r>
              <a:rPr lang="en-US" dirty="0"/>
              <a:t>Offer to do it again, as long as they can tell you exactly why your solution did not meet their requirements. (Then tweak the MVP / manual process to suit their needs)</a:t>
            </a:r>
          </a:p>
          <a:p>
            <a:pPr lvl="3"/>
            <a:r>
              <a:rPr lang="en-US" dirty="0"/>
              <a:t>Repeat until they are raving fans</a:t>
            </a:r>
          </a:p>
          <a:p>
            <a:pPr lvl="2"/>
            <a:r>
              <a:rPr lang="en-US" dirty="0"/>
              <a:t>Go back to Step 1: Research -&gt; gain a better understanding of what the customer requires </a:t>
            </a:r>
          </a:p>
          <a:p>
            <a:r>
              <a:rPr lang="en-US" dirty="0"/>
              <a:t>If they are very happy, proceed to Step 4</a:t>
            </a:r>
          </a:p>
        </p:txBody>
      </p:sp>
    </p:spTree>
    <p:extLst>
      <p:ext uri="{BB962C8B-B14F-4D97-AF65-F5344CB8AC3E}">
        <p14:creationId xmlns:p14="http://schemas.microsoft.com/office/powerpoint/2010/main" val="81798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51CF98-1D87-3C73-930A-3752D9EA5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Breakout conversion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A48D4A7-7282-A4C4-69E8-27D5E66BF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Describe a fully manual solution you could offer you target customers</a:t>
            </a:r>
          </a:p>
        </p:txBody>
      </p:sp>
    </p:spTree>
    <p:extLst>
      <p:ext uri="{BB962C8B-B14F-4D97-AF65-F5344CB8AC3E}">
        <p14:creationId xmlns:p14="http://schemas.microsoft.com/office/powerpoint/2010/main" val="161869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2906D-87F3-C3F1-DB81-D71FE7BD7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CD692-091A-3900-2504-44917DE60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90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5E177-6DBD-BBF1-D1AF-2D326A6E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Step 4: Close your First Sale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448EB-FF55-8A8C-B2A5-1502B7C3B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7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BC27AC-48F2-B97E-F2F6-CE321584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your First Sales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911D2-063C-9BA1-244A-59A309726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Pricing is an Art</a:t>
            </a:r>
          </a:p>
          <a:p>
            <a:pPr lvl="1"/>
            <a:r>
              <a:rPr lang="en-US" dirty="0"/>
              <a:t>How much money does this save the customer?</a:t>
            </a:r>
          </a:p>
          <a:p>
            <a:pPr lvl="1"/>
            <a:r>
              <a:rPr lang="en-US" dirty="0"/>
              <a:t>How much revenue does this create for the customer?</a:t>
            </a:r>
          </a:p>
          <a:p>
            <a:pPr lvl="1"/>
            <a:r>
              <a:rPr lang="en-US" dirty="0"/>
              <a:t>What is the price of competitive products?</a:t>
            </a:r>
          </a:p>
          <a:p>
            <a:pPr lvl="1"/>
            <a:r>
              <a:rPr lang="en-US" dirty="0"/>
              <a:t>What is the price of the suite of products that the customer uses that are somewhat similar to your product? </a:t>
            </a:r>
          </a:p>
          <a:p>
            <a:pPr lvl="1"/>
            <a:endParaRPr lang="en-US" dirty="0"/>
          </a:p>
          <a:p>
            <a:r>
              <a:rPr lang="en-US" dirty="0"/>
              <a:t>Ask the customer to pay for continued use of the product.</a:t>
            </a:r>
          </a:p>
          <a:p>
            <a:endParaRPr lang="en-US" dirty="0"/>
          </a:p>
          <a:p>
            <a:r>
              <a:rPr lang="en-US" dirty="0"/>
              <a:t>If they won’t pay, either: </a:t>
            </a:r>
          </a:p>
          <a:p>
            <a:pPr lvl="1"/>
            <a:r>
              <a:rPr lang="en-US" dirty="0"/>
              <a:t>Offer to do it again, as long as they can tell you exactly why your solution did not meet their requirements. (Then tweak the MVP / manual process to suit their needs)</a:t>
            </a:r>
          </a:p>
          <a:p>
            <a:pPr lvl="2"/>
            <a:r>
              <a:rPr lang="en-US" dirty="0"/>
              <a:t>Repeat until they are raving fans and will pay</a:t>
            </a:r>
          </a:p>
          <a:p>
            <a:pPr lvl="1"/>
            <a:r>
              <a:rPr lang="en-US" dirty="0"/>
              <a:t>Try to determine if this customer really has an urgent need, if not, find another customer</a:t>
            </a:r>
          </a:p>
          <a:p>
            <a:pPr lvl="1"/>
            <a:r>
              <a:rPr lang="en-US" dirty="0"/>
              <a:t>Go back to Step 1: Research -&gt; gain a better understanding of what customers require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4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959A-A33A-E9FE-DECB-2085A697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Mindset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7300A-BB3C-7125-6CFA-52925E57F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Thinking to avoid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582F-32C0-E4E7-B9F6-D7A409962D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My tech is cool</a:t>
            </a:r>
          </a:p>
          <a:p>
            <a:r>
              <a:rPr lang="en-US" dirty="0">
                <a:ea typeface="+mn-lt"/>
                <a:cs typeface="+mn-lt"/>
              </a:rPr>
              <a:t>Everyone will want it</a:t>
            </a:r>
          </a:p>
          <a:p>
            <a:r>
              <a:rPr lang="en-US" dirty="0">
                <a:cs typeface="Calibri"/>
              </a:rPr>
              <a:t>They just need to see it</a:t>
            </a:r>
          </a:p>
          <a:p>
            <a:r>
              <a:rPr lang="en-US" dirty="0">
                <a:cs typeface="Calibri"/>
              </a:rPr>
              <a:t>Build it and they will come</a:t>
            </a:r>
          </a:p>
          <a:p>
            <a:endParaRPr lang="en-US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2D332-92CF-710B-38AF-0B4A132E9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Thinking to cultivate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32EC1-C48D-9AE7-BEFF-D88E0ECEC3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Customers understand their problems better than you do</a:t>
            </a:r>
          </a:p>
          <a:p>
            <a:r>
              <a:rPr lang="en-US" dirty="0">
                <a:cs typeface="Calibri"/>
              </a:rPr>
              <a:t>Customers want to solve their problems. They do not want to buy your product.</a:t>
            </a:r>
          </a:p>
        </p:txBody>
      </p:sp>
    </p:spTree>
    <p:extLst>
      <p:ext uri="{BB962C8B-B14F-4D97-AF65-F5344CB8AC3E}">
        <p14:creationId xmlns:p14="http://schemas.microsoft.com/office/powerpoint/2010/main" val="13687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se-up of hopscotch on a sidewalk">
            <a:extLst>
              <a:ext uri="{FF2B5EF4-FFF2-40B4-BE49-F238E27FC236}">
                <a16:creationId xmlns:a16="http://schemas.microsoft.com/office/drawing/2014/main" id="{CDC63195-849A-D280-2A27-624C55E44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97" b="8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DC6C17-6FF5-3CE9-72E8-A327F7A1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 few closing points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3B33F5-A822-982B-A31C-A3861736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41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1DF762-E888-3CA4-207F-1E7DEE1F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overbuild the MVP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9CE620-0A7D-FD72-AD7C-EA802049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When you have a lot invested in the MVP, you have a lot of ego invested in its success</a:t>
            </a:r>
          </a:p>
          <a:p>
            <a:r>
              <a:rPr lang="en-US" dirty="0"/>
              <a:t>If the MVP is not easily changed, then you can’t adjust it to suit the customer needs in real time and you will lose the customer</a:t>
            </a:r>
          </a:p>
          <a:p>
            <a:r>
              <a:rPr lang="en-US" dirty="0"/>
              <a:t>MVP advice</a:t>
            </a:r>
          </a:p>
          <a:p>
            <a:pPr lvl="1"/>
            <a:r>
              <a:rPr lang="en-US" dirty="0"/>
              <a:t>Start with a concierge MVP (fully manual) and learn how to solve the problem the customer is willing to pay for</a:t>
            </a:r>
          </a:p>
          <a:p>
            <a:pPr lvl="1"/>
            <a:r>
              <a:rPr lang="en-US" dirty="0"/>
              <a:t>Automate the most labor-intensive part and get customer #2, validate that they also love it</a:t>
            </a:r>
          </a:p>
          <a:p>
            <a:pPr lvl="1"/>
            <a:r>
              <a:rPr lang="en-US" dirty="0"/>
              <a:t>Then automate the next labor-intensive parts and get customers #3 &amp; #4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Repeat until its fully automated (finished app / offering) and scale the customer base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85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280C-246A-FE88-A717-B198D341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MVPs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79B29-9758-3E22-2EB6-589485CDC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/>
                <a:ea typeface="+mn-lt"/>
                <a:cs typeface="+mn-lt"/>
              </a:rPr>
              <a:t>Amazon</a:t>
            </a:r>
            <a:r>
              <a:rPr lang="en-US" sz="3200" dirty="0">
                <a:latin typeface="Calibri"/>
                <a:ea typeface="+mn-lt"/>
                <a:cs typeface="+mn-lt"/>
              </a:rPr>
              <a:t>: built a static web site of books</a:t>
            </a:r>
            <a:r>
              <a:rPr lang="en-US" sz="3200" dirty="0">
                <a:ea typeface="+mn-lt"/>
                <a:cs typeface="+mn-lt"/>
              </a:rPr>
              <a:t>, offering them at a lower price than the local bookstore, </a:t>
            </a:r>
            <a:r>
              <a:rPr lang="en-US" sz="3200" dirty="0">
                <a:latin typeface="Calibri"/>
                <a:ea typeface="+mn-lt"/>
                <a:cs typeface="+mn-lt"/>
              </a:rPr>
              <a:t>and then buying books from distributors and shipping them</a:t>
            </a:r>
          </a:p>
          <a:p>
            <a:r>
              <a:rPr lang="en-US" sz="3200" b="1" dirty="0" err="1">
                <a:latin typeface="Calibri"/>
                <a:ea typeface="+mn-lt"/>
                <a:cs typeface="+mn-lt"/>
              </a:rPr>
              <a:t>DoorDash</a:t>
            </a:r>
            <a:r>
              <a:rPr lang="en-US" sz="3200" b="1" dirty="0">
                <a:latin typeface="Calibri"/>
                <a:ea typeface="+mn-lt"/>
                <a:cs typeface="+mn-lt"/>
              </a:rPr>
              <a:t>:</a:t>
            </a:r>
            <a:r>
              <a:rPr lang="en-US" sz="3200" dirty="0">
                <a:latin typeface="Calibri"/>
                <a:ea typeface="+mn-lt"/>
                <a:cs typeface="+mn-lt"/>
              </a:rPr>
              <a:t> made a static HTML page with a Google Voice number and a few PDF menus from local restaurants, offering delivery for $6 </a:t>
            </a:r>
          </a:p>
          <a:p>
            <a:r>
              <a:rPr lang="en-US" sz="3200" b="1" dirty="0">
                <a:latin typeface="Calibri"/>
                <a:cs typeface="Calibri"/>
              </a:rPr>
              <a:t>Airbnb</a:t>
            </a:r>
            <a:r>
              <a:rPr lang="en-US" sz="3200" dirty="0">
                <a:latin typeface="Calibri"/>
                <a:cs typeface="Calibri"/>
              </a:rPr>
              <a:t>: started</a:t>
            </a:r>
            <a:r>
              <a:rPr lang="en-US" sz="3200" dirty="0">
                <a:latin typeface="Calibri"/>
                <a:ea typeface="+mn-lt"/>
                <a:cs typeface="+mn-lt"/>
              </a:rPr>
              <a:t> as an ad about renting an air bed in a spare bedroom</a:t>
            </a:r>
          </a:p>
          <a:p>
            <a:pPr marL="0" indent="0">
              <a:buNone/>
            </a:pPr>
            <a:endParaRPr lang="en-US" sz="32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86DA4-0499-BF59-19E7-A60124B50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62255-21B9-37C3-7638-D27B17CC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think:</a:t>
            </a:r>
            <a:br>
              <a:rPr lang="en-US" dirty="0"/>
            </a:br>
            <a:r>
              <a:rPr lang="en-US" b="1" dirty="0"/>
              <a:t>“They just don’t understand my product.”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3FB4EB-60C2-37CB-DA33-F0B44562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Customers don’t care about your product</a:t>
            </a:r>
          </a:p>
          <a:p>
            <a:r>
              <a:rPr lang="en-US" dirty="0"/>
              <a:t>They want their problems solved</a:t>
            </a:r>
          </a:p>
          <a:p>
            <a:r>
              <a:rPr lang="en-US" b="1" dirty="0"/>
              <a:t>And if they won’t buy it, it is because they don’t want it or it does not provide enough value for them</a:t>
            </a:r>
            <a:endParaRPr lang="en-US" b="1" dirty="0">
              <a:cs typeface="Calibri"/>
            </a:endParaRPr>
          </a:p>
          <a:p>
            <a:endParaRPr lang="en-US" b="1" dirty="0"/>
          </a:p>
          <a:p>
            <a:r>
              <a:rPr lang="en-US" dirty="0"/>
              <a:t>Focus on solving their problem, NOT your product / offering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8946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nifying glass and question mark">
            <a:extLst>
              <a:ext uri="{FF2B5EF4-FFF2-40B4-BE49-F238E27FC236}">
                <a16:creationId xmlns:a16="http://schemas.microsoft.com/office/drawing/2014/main" id="{BE089F64-E8A1-CD36-ACBA-5BCC7AF60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83352F-60DA-9E7E-92B5-92457B185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Q &amp; 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1002B7-4AA3-7F61-91C2-37B6C1253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58088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090F05-F7F2-D00F-56C4-3C4D750C2E70}"/>
              </a:ext>
            </a:extLst>
          </p:cNvPr>
          <p:cNvGraphicFramePr/>
          <p:nvPr/>
        </p:nvGraphicFramePr>
        <p:xfrm>
          <a:off x="669780" y="464525"/>
          <a:ext cx="11260476" cy="591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01C919-A237-8D1D-74E9-A11912756857}"/>
              </a:ext>
            </a:extLst>
          </p:cNvPr>
          <p:cNvSpPr txBox="1"/>
          <p:nvPr/>
        </p:nvSpPr>
        <p:spPr>
          <a:xfrm>
            <a:off x="1982912" y="4050188"/>
            <a:ext cx="100658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20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BB3BA-EFA2-19FE-679D-2227EDC6F091}"/>
              </a:ext>
            </a:extLst>
          </p:cNvPr>
          <p:cNvSpPr txBox="1"/>
          <p:nvPr/>
        </p:nvSpPr>
        <p:spPr>
          <a:xfrm>
            <a:off x="3460393" y="4050188"/>
            <a:ext cx="100658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200">
              <a:cs typeface="Calibri"/>
            </a:endParaRPr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76FAA52D-7EA7-E19C-C22C-FB2431A34718}"/>
              </a:ext>
            </a:extLst>
          </p:cNvPr>
          <p:cNvSpPr/>
          <p:nvPr/>
        </p:nvSpPr>
        <p:spPr>
          <a:xfrm rot="10800000">
            <a:off x="1805642" y="4407754"/>
            <a:ext cx="8723595" cy="72976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F3423-624A-3D34-1008-D7161F7971C9}"/>
              </a:ext>
            </a:extLst>
          </p:cNvPr>
          <p:cNvSpPr txBox="1"/>
          <p:nvPr/>
        </p:nvSpPr>
        <p:spPr>
          <a:xfrm>
            <a:off x="3190990" y="5267463"/>
            <a:ext cx="62176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/>
              <a:t>Customer Validation / Pivots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/>
              <a:t>(iterate until customers stick around </a:t>
            </a:r>
            <a:r>
              <a:rPr lang="en-US" sz="2400" b="1"/>
              <a:t>and</a:t>
            </a:r>
            <a:r>
              <a:rPr lang="en-US" sz="2400"/>
              <a:t> pay) </a:t>
            </a:r>
            <a:endParaRPr lang="en-US" sz="2400">
              <a:ea typeface="Calibri" panose="020F0502020204030204"/>
              <a:cs typeface="Calibri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2FF1F00-4503-4369-6B8E-6FB7B22A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15"/>
            <a:ext cx="10515600" cy="857749"/>
          </a:xfrm>
        </p:spPr>
        <p:txBody>
          <a:bodyPr>
            <a:normAutofit/>
          </a:bodyPr>
          <a:lstStyle/>
          <a:p>
            <a:r>
              <a:rPr lang="en-US" dirty="0"/>
              <a:t>Agenda: Getting your first Customers</a:t>
            </a:r>
          </a:p>
        </p:txBody>
      </p:sp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D4B4FC38-3E25-222D-3FFF-817EF1112F72}"/>
              </a:ext>
            </a:extLst>
          </p:cNvPr>
          <p:cNvSpPr/>
          <p:nvPr/>
        </p:nvSpPr>
        <p:spPr>
          <a:xfrm>
            <a:off x="2027210" y="1605163"/>
            <a:ext cx="8383462" cy="70146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3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F0FD1-F637-FB42-1DB2-6DCED7BB5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804" b="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B5927-270B-EBD8-0076-1A54204E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</a:rPr>
              <a:t>Four steps to secure your first customers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62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st tubes with one test tube in orange with drops">
            <a:extLst>
              <a:ext uri="{FF2B5EF4-FFF2-40B4-BE49-F238E27FC236}">
                <a16:creationId xmlns:a16="http://schemas.microsoft.com/office/drawing/2014/main" id="{4D8609E9-E641-5349-BF54-7B5DE9AA0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108" b="84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C8366C-DD87-37FB-E3EA-40DA932C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Step 1: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35CAC-11E5-E3FC-91C3-33D9291D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3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A09B-92FA-8192-09F9-D6D481C8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B415E-7698-9D81-73B6-1854374D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Find target customers on </a:t>
            </a:r>
            <a:r>
              <a:rPr lang="en-US" dirty="0" err="1">
                <a:cs typeface="Calibri"/>
              </a:rPr>
              <a:t>Linkedin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Reach out to them</a:t>
            </a:r>
          </a:p>
          <a:p>
            <a:r>
              <a:rPr lang="en-US" dirty="0">
                <a:cs typeface="Calibri"/>
              </a:rPr>
              <a:t>"Hi I am a student at Harvard doing research in {</a:t>
            </a:r>
            <a:r>
              <a:rPr lang="en-US" i="1" dirty="0">
                <a:cs typeface="Calibri"/>
              </a:rPr>
              <a:t>the area of your venture</a:t>
            </a:r>
            <a:r>
              <a:rPr lang="en-US" dirty="0">
                <a:cs typeface="Calibri"/>
              </a:rPr>
              <a:t>} and I was hoping we could meet for 15 minutes."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Keep the conversation to 15 mins.</a:t>
            </a:r>
          </a:p>
          <a:p>
            <a:r>
              <a:rPr lang="en-US" dirty="0">
                <a:cs typeface="Calibri"/>
              </a:rPr>
              <a:t>Use </a:t>
            </a:r>
            <a:r>
              <a:rPr lang="en-US" dirty="0">
                <a:cs typeface="Calibri"/>
                <a:hlinkClick r:id="rId2"/>
              </a:rPr>
              <a:t>Mom test techniques</a:t>
            </a:r>
            <a:r>
              <a:rPr lang="en-US" dirty="0">
                <a:cs typeface="Calibri"/>
              </a:rPr>
              <a:t> – </a:t>
            </a:r>
            <a:r>
              <a:rPr lang="en-US" b="1" dirty="0">
                <a:cs typeface="Calibri"/>
              </a:rPr>
              <a:t>DO NOT SELL YOUR PRODUCT</a:t>
            </a:r>
          </a:p>
          <a:p>
            <a:r>
              <a:rPr lang="en-US" dirty="0">
                <a:cs typeface="Calibri"/>
              </a:rPr>
              <a:t>End with "Thank you for your time. I am talking to lots of other companies, can we follow-up in a few weeks and I can provide a summary of how other folks just like you are solving some of the problems we discussed."</a:t>
            </a:r>
          </a:p>
        </p:txBody>
      </p:sp>
    </p:spTree>
    <p:extLst>
      <p:ext uri="{BB962C8B-B14F-4D97-AF65-F5344CB8AC3E}">
        <p14:creationId xmlns:p14="http://schemas.microsoft.com/office/powerpoint/2010/main" val="207047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BA5D-DD46-7E28-34BA-8B598236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you want to learn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FEA57-0F44-0D23-B09C-C9D5654A7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What problem(s) are they willing to pay you to solve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Four sub-questions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Is there a problem?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Do they know they have a problem?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Are they looking for a solution?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Do they have the budget for a solution?</a:t>
            </a:r>
          </a:p>
        </p:txBody>
      </p:sp>
    </p:spTree>
    <p:extLst>
      <p:ext uri="{BB962C8B-B14F-4D97-AF65-F5344CB8AC3E}">
        <p14:creationId xmlns:p14="http://schemas.microsoft.com/office/powerpoint/2010/main" val="90371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B6CC-AD0D-0EE6-09FA-A0B0A2E3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you need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D2E4-7ECD-25FA-A8DA-B50FE772C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 of customer has the most urgent need?  And which has little need right now?</a:t>
            </a:r>
          </a:p>
          <a:p>
            <a:pPr lvl="1"/>
            <a:r>
              <a:rPr lang="en-US" dirty="0"/>
              <a:t>Segment the customers you speak to into groups (size, geography, etc.) and try to identify what is similar about the customers with the most urgency</a:t>
            </a:r>
          </a:p>
          <a:p>
            <a:endParaRPr lang="en-US" dirty="0"/>
          </a:p>
          <a:p>
            <a:r>
              <a:rPr lang="en-US" dirty="0"/>
              <a:t>Focus more time talking to customers that have:</a:t>
            </a:r>
          </a:p>
          <a:p>
            <a:pPr lvl="1"/>
            <a:r>
              <a:rPr lang="en-US" dirty="0"/>
              <a:t>High urgency / high priority</a:t>
            </a:r>
          </a:p>
          <a:p>
            <a:pPr lvl="1"/>
            <a:r>
              <a:rPr lang="en-US" dirty="0"/>
              <a:t>Budget to spend on a solution</a:t>
            </a:r>
          </a:p>
          <a:p>
            <a:pPr lvl="1"/>
            <a:r>
              <a:rPr lang="en-US" dirty="0"/>
              <a:t>Low barriers to adoption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0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12A1-CEFD-0414-905B-EEDF37A7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does my solution solve their pain?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3D09-82B3-BF85-F2D2-95F7560B0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Perfectly (unlikely)</a:t>
            </a:r>
          </a:p>
          <a:p>
            <a:endParaRPr lang="en-US" dirty="0"/>
          </a:p>
          <a:p>
            <a:r>
              <a:rPr lang="en-US" dirty="0"/>
              <a:t>Do you need minor adjustments?</a:t>
            </a:r>
          </a:p>
          <a:p>
            <a:endParaRPr lang="en-US" dirty="0"/>
          </a:p>
          <a:p>
            <a:r>
              <a:rPr lang="en-US" dirty="0"/>
              <a:t>Do you need a major pivot?</a:t>
            </a:r>
          </a:p>
          <a:p>
            <a:endParaRPr lang="en-US" dirty="0"/>
          </a:p>
          <a:p>
            <a:r>
              <a:rPr lang="en-US" dirty="0"/>
              <a:t>Adjust as necessary – continue to do Research or proceed to step #2</a:t>
            </a:r>
          </a:p>
        </p:txBody>
      </p:sp>
    </p:spTree>
    <p:extLst>
      <p:ext uri="{BB962C8B-B14F-4D97-AF65-F5344CB8AC3E}">
        <p14:creationId xmlns:p14="http://schemas.microsoft.com/office/powerpoint/2010/main" val="332427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A9C8B21-CDBB-4146-ABC8-9E4F623D0038}">
  <we:reference id="wa200003964" version="1.0.0.0" store="en-US" storeType="OMEX"/>
  <we:alternateReferences>
    <we:reference id="WA200003964" version="1.0.0.0" store="WA20000396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1219</Words>
  <Application>Microsoft Office PowerPoint</Application>
  <PresentationFormat>Widescreen</PresentationFormat>
  <Paragraphs>128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Getting your first B2B customers</vt:lpstr>
      <vt:lpstr>Mindset</vt:lpstr>
      <vt:lpstr>Agenda: Getting your first Customers</vt:lpstr>
      <vt:lpstr>Four steps to secure your first customers</vt:lpstr>
      <vt:lpstr>Step 1: Research</vt:lpstr>
      <vt:lpstr>Research</vt:lpstr>
      <vt:lpstr>What you want to learn</vt:lpstr>
      <vt:lpstr>What else you need to think about</vt:lpstr>
      <vt:lpstr>How well does my solution solve their pain?</vt:lpstr>
      <vt:lpstr>Step 2: Confirmation</vt:lpstr>
      <vt:lpstr>Confirmation</vt:lpstr>
      <vt:lpstr>Testing your solution</vt:lpstr>
      <vt:lpstr>Soft close</vt:lpstr>
      <vt:lpstr>Step 3: Trial / Validation</vt:lpstr>
      <vt:lpstr>Trial / Validation</vt:lpstr>
      <vt:lpstr>Stickiness – true validation</vt:lpstr>
      <vt:lpstr>Breakout conversion</vt:lpstr>
      <vt:lpstr>Step 4: Close your First Sale</vt:lpstr>
      <vt:lpstr>Close your First Sales</vt:lpstr>
      <vt:lpstr>A few closing points</vt:lpstr>
      <vt:lpstr>Don’t overbuild the MVP</vt:lpstr>
      <vt:lpstr>Sample MVPs</vt:lpstr>
      <vt:lpstr>Don’t think: “They just don’t understand my product.”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Phillip Green</dc:creator>
  <cp:lastModifiedBy>Phillip Green</cp:lastModifiedBy>
  <cp:revision>413</cp:revision>
  <dcterms:created xsi:type="dcterms:W3CDTF">2022-03-24T13:56:14Z</dcterms:created>
  <dcterms:modified xsi:type="dcterms:W3CDTF">2024-02-15T15:59:55Z</dcterms:modified>
</cp:coreProperties>
</file>