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 id="2147483672" r:id="rId3"/>
  </p:sldMasterIdLst>
  <p:notesMasterIdLst>
    <p:notesMasterId r:id="rId42"/>
  </p:notesMasterIdLst>
  <p:sldIdLst>
    <p:sldId id="262" r:id="rId4"/>
    <p:sldId id="326" r:id="rId5"/>
    <p:sldId id="283" r:id="rId6"/>
    <p:sldId id="284" r:id="rId7"/>
    <p:sldId id="299" r:id="rId8"/>
    <p:sldId id="300" r:id="rId9"/>
    <p:sldId id="269" r:id="rId10"/>
    <p:sldId id="286" r:id="rId11"/>
    <p:sldId id="281" r:id="rId12"/>
    <p:sldId id="287" r:id="rId13"/>
    <p:sldId id="302" r:id="rId14"/>
    <p:sldId id="306" r:id="rId15"/>
    <p:sldId id="301" r:id="rId16"/>
    <p:sldId id="276" r:id="rId17"/>
    <p:sldId id="282" r:id="rId18"/>
    <p:sldId id="257" r:id="rId19"/>
    <p:sldId id="280" r:id="rId20"/>
    <p:sldId id="258" r:id="rId21"/>
    <p:sldId id="289" r:id="rId22"/>
    <p:sldId id="307" r:id="rId23"/>
    <p:sldId id="288" r:id="rId24"/>
    <p:sldId id="303" r:id="rId25"/>
    <p:sldId id="270" r:id="rId26"/>
    <p:sldId id="271" r:id="rId27"/>
    <p:sldId id="365" r:id="rId28"/>
    <p:sldId id="277" r:id="rId29"/>
    <p:sldId id="275" r:id="rId30"/>
    <p:sldId id="292" r:id="rId31"/>
    <p:sldId id="305" r:id="rId32"/>
    <p:sldId id="304" r:id="rId33"/>
    <p:sldId id="290" r:id="rId34"/>
    <p:sldId id="297" r:id="rId35"/>
    <p:sldId id="296" r:id="rId36"/>
    <p:sldId id="291" r:id="rId37"/>
    <p:sldId id="293" r:id="rId38"/>
    <p:sldId id="298"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95FA4-3A9C-C64F-ADEC-AB3948FA20EF}" v="81" dt="2024-02-21T15:57:54.504"/>
    <p1510:client id="{FA34CA8C-80A2-4D2B-A0B9-CDB86FA3672F}" v="10" dt="2024-02-21T22:22:35.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7AB4FDA2-7A3A-E643-A1F8-C43F184362E5}">
      <dgm:prSet phldrT="[Text]"/>
      <dgm:spPr/>
      <dgm:t>
        <a:bodyPr/>
        <a:lstStyle/>
        <a:p>
          <a:pPr rtl="0"/>
          <a:r>
            <a:rPr lang="en-US"/>
            <a:t>Customer</a:t>
          </a:r>
          <a:r>
            <a:rPr lang="en-US">
              <a:latin typeface="Calibri Light" panose="020F0302020204030204"/>
            </a:rPr>
            <a:t> </a:t>
          </a:r>
          <a:r>
            <a:rPr lang="en-US"/>
            <a:t> 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AC49BF6B-FBD8-C044-B2E6-9A18F9D5BD37}" type="pres">
      <dgm:prSet presAssocID="{7AB4FDA2-7A3A-E643-A1F8-C43F184362E5}" presName="node" presStyleLbl="node1" presStyleIdx="0" presStyleCnt="3">
        <dgm:presLayoutVars>
          <dgm:bulletEnabled val="1"/>
        </dgm:presLayoutVars>
      </dgm:prSet>
      <dgm:spPr/>
    </dgm:pt>
    <dgm:pt modelId="{8F0649CB-74C1-FE41-B031-3D1E9D713725}" type="pres">
      <dgm:prSet presAssocID="{3452CD24-C046-1D4C-8703-054951C89F5C}" presName="sibTrans" presStyleLbl="sibTrans2D1" presStyleIdx="0" presStyleCnt="2"/>
      <dgm:spPr/>
    </dgm:pt>
    <dgm:pt modelId="{BBC242DE-4B10-3C4A-9E7C-2635F5D4F644}" type="pres">
      <dgm:prSet presAssocID="{3452CD24-C046-1D4C-8703-054951C89F5C}" presName="connectorText" presStyleLbl="sibTrans2D1" presStyleIdx="0" presStyleCnt="2"/>
      <dgm:spPr/>
    </dgm:pt>
    <dgm:pt modelId="{95D45756-B061-494D-BED3-14E68F72B007}" type="pres">
      <dgm:prSet presAssocID="{8B10DAA2-250C-B84B-A3D7-4E123641D2FC}" presName="node" presStyleLbl="node1" presStyleIdx="1" presStyleCnt="3">
        <dgm:presLayoutVars>
          <dgm:bulletEnabled val="1"/>
        </dgm:presLayoutVars>
      </dgm:prSet>
      <dgm:spPr/>
    </dgm:pt>
    <dgm:pt modelId="{8FBAD1AA-1FE6-E24F-8F24-D4657DABBD80}" type="pres">
      <dgm:prSet presAssocID="{0B43528B-3C50-4B48-AF88-93C9473A9E42}" presName="sibTrans" presStyleLbl="sibTrans2D1" presStyleIdx="1" presStyleCnt="2"/>
      <dgm:spPr/>
    </dgm:pt>
    <dgm:pt modelId="{176D8CFB-134A-8B40-8E2E-E9497BC9424E}" type="pres">
      <dgm:prSet presAssocID="{0B43528B-3C50-4B48-AF88-93C9473A9E42}" presName="connectorText" presStyleLbl="sibTrans2D1" presStyleIdx="1" presStyleCnt="2"/>
      <dgm:spPr/>
    </dgm:pt>
    <dgm:pt modelId="{914BE4C0-9948-E94E-8355-0BF261C62FF7}" type="pres">
      <dgm:prSet presAssocID="{28609C91-4CB9-794D-A555-5ABFE08F88E0}" presName="node" presStyleLbl="node1" presStyleIdx="2" presStyleCnt="3">
        <dgm:presLayoutVars>
          <dgm:bulletEnabled val="1"/>
        </dgm:presLayoutVars>
      </dgm:prSet>
      <dgm:spPr/>
    </dgm:pt>
  </dgm:ptLst>
  <dgm:cxnLst>
    <dgm:cxn modelId="{2B7F9704-7D96-4C82-9BFA-CDC7C4026CFA}" type="presOf" srcId="{3452CD24-C046-1D4C-8703-054951C89F5C}" destId="{8F0649CB-74C1-FE41-B031-3D1E9D713725}" srcOrd="0" destOrd="0" presId="urn:microsoft.com/office/officeart/2005/8/layout/process1"/>
    <dgm:cxn modelId="{5C1D9006-BD9B-428C-B398-DDEA93FAA30C}" type="presOf" srcId="{28609C91-4CB9-794D-A555-5ABFE08F88E0}" destId="{914BE4C0-9948-E94E-8355-0BF261C62FF7}" srcOrd="0" destOrd="0" presId="urn:microsoft.com/office/officeart/2005/8/layout/process1"/>
    <dgm:cxn modelId="{06485307-167F-4F4C-8610-B378E1D73C15}" srcId="{6BA39C3F-A8FE-4D47-851C-D8132B4FF97E}" destId="{7AB4FDA2-7A3A-E643-A1F8-C43F184362E5}" srcOrd="0" destOrd="0" parTransId="{691860D2-60D5-1640-9264-CBA3864A52FD}" sibTransId="{3452CD24-C046-1D4C-8703-054951C89F5C}"/>
    <dgm:cxn modelId="{E869F52B-9B40-4FC1-B8A2-421EF3650629}" type="presOf" srcId="{0B43528B-3C50-4B48-AF88-93C9473A9E42}" destId="{176D8CFB-134A-8B40-8E2E-E9497BC9424E}" srcOrd="1" destOrd="0" presId="urn:microsoft.com/office/officeart/2005/8/layout/process1"/>
    <dgm:cxn modelId="{FDF6DBA3-ABC5-6F44-A287-EC82C14DD639}" srcId="{6BA39C3F-A8FE-4D47-851C-D8132B4FF97E}" destId="{28609C91-4CB9-794D-A555-5ABFE08F88E0}" srcOrd="2" destOrd="0" parTransId="{B75231EE-7C27-FF45-8B2B-CD463EC3E58F}" sibTransId="{DA7A5C57-52E2-B644-A33C-F62305E94F7B}"/>
    <dgm:cxn modelId="{632686B2-40B7-594F-893F-A36DA81A2CB2}" srcId="{6BA39C3F-A8FE-4D47-851C-D8132B4FF97E}" destId="{8B10DAA2-250C-B84B-A3D7-4E123641D2FC}" srcOrd="1" destOrd="0" parTransId="{D11DE5F1-E97B-6B4D-9F77-6902251948AD}" sibTransId="{0B43528B-3C50-4B48-AF88-93C9473A9E42}"/>
    <dgm:cxn modelId="{0EEC79C5-4CE2-47EE-8837-EFBF2AE7D469}" type="presOf" srcId="{7AB4FDA2-7A3A-E643-A1F8-C43F184362E5}" destId="{AC49BF6B-FBD8-C044-B2E6-9A18F9D5BD37}" srcOrd="0" destOrd="0" presId="urn:microsoft.com/office/officeart/2005/8/layout/process1"/>
    <dgm:cxn modelId="{CD30C9C8-1AB3-47AB-B619-A3DA1A2076B2}" type="presOf" srcId="{3452CD24-C046-1D4C-8703-054951C89F5C}" destId="{BBC242DE-4B10-3C4A-9E7C-2635F5D4F644}" srcOrd="1" destOrd="0" presId="urn:microsoft.com/office/officeart/2005/8/layout/process1"/>
    <dgm:cxn modelId="{91B9B3E2-F259-483A-A648-C7B136CD0ED4}" type="presOf" srcId="{8B10DAA2-250C-B84B-A3D7-4E123641D2FC}" destId="{95D45756-B061-494D-BED3-14E68F72B007}"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CFF45CF9-AB06-4500-BB03-1859C5460AFB}" type="presOf" srcId="{0B43528B-3C50-4B48-AF88-93C9473A9E42}" destId="{8FBAD1AA-1FE6-E24F-8F24-D4657DABBD80}" srcOrd="0" destOrd="0" presId="urn:microsoft.com/office/officeart/2005/8/layout/process1"/>
    <dgm:cxn modelId="{49C90264-B710-4830-8CCC-17A0382E9540}" type="presParOf" srcId="{F660ED70-00AE-E84C-AF98-E1270D286ED0}" destId="{AC49BF6B-FBD8-C044-B2E6-9A18F9D5BD37}" srcOrd="0" destOrd="0" presId="urn:microsoft.com/office/officeart/2005/8/layout/process1"/>
    <dgm:cxn modelId="{5110C464-AEC0-45F6-A5D2-295FA773AD7A}" type="presParOf" srcId="{F660ED70-00AE-E84C-AF98-E1270D286ED0}" destId="{8F0649CB-74C1-FE41-B031-3D1E9D713725}" srcOrd="1" destOrd="0" presId="urn:microsoft.com/office/officeart/2005/8/layout/process1"/>
    <dgm:cxn modelId="{34A8BFE3-A8FA-4349-BF83-ED185F852A54}" type="presParOf" srcId="{8F0649CB-74C1-FE41-B031-3D1E9D713725}" destId="{BBC242DE-4B10-3C4A-9E7C-2635F5D4F644}" srcOrd="0" destOrd="0" presId="urn:microsoft.com/office/officeart/2005/8/layout/process1"/>
    <dgm:cxn modelId="{B6A5B65B-FB5D-4B3E-AB62-51560409A54B}" type="presParOf" srcId="{F660ED70-00AE-E84C-AF98-E1270D286ED0}" destId="{95D45756-B061-494D-BED3-14E68F72B007}" srcOrd="2" destOrd="0" presId="urn:microsoft.com/office/officeart/2005/8/layout/process1"/>
    <dgm:cxn modelId="{6BFDB6C6-5195-4F42-8C45-E448F18C5DA3}" type="presParOf" srcId="{F660ED70-00AE-E84C-AF98-E1270D286ED0}" destId="{8FBAD1AA-1FE6-E24F-8F24-D4657DABBD80}" srcOrd="3" destOrd="0" presId="urn:microsoft.com/office/officeart/2005/8/layout/process1"/>
    <dgm:cxn modelId="{178C2FE5-72E4-45C4-9B8F-D7F60D5DB227}" type="presParOf" srcId="{8FBAD1AA-1FE6-E24F-8F24-D4657DABBD80}" destId="{176D8CFB-134A-8B40-8E2E-E9497BC9424E}" srcOrd="0" destOrd="0" presId="urn:microsoft.com/office/officeart/2005/8/layout/process1"/>
    <dgm:cxn modelId="{48F667B6-37DA-42F5-8FC2-2061D7FAEDAD}" type="presParOf" srcId="{F660ED70-00AE-E84C-AF98-E1270D286ED0}" destId="{914BE4C0-9948-E94E-8355-0BF261C62FF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r>
            <a:rPr lang="en-US"/>
            <a:t>Customer  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97C92517-8822-AE45-BBA6-2FE324369C96}">
      <dgm:prSet phldrT="[Text]"/>
      <dgm:spPr/>
      <dgm:t>
        <a:bodyPr/>
        <a:lstStyle/>
        <a:p>
          <a:r>
            <a:rPr lang="en-US"/>
            <a:t>Know Your Value Prop</a:t>
          </a:r>
        </a:p>
      </dgm:t>
    </dgm:pt>
    <dgm:pt modelId="{20D82E8F-0681-C44F-A9B0-F6A8CBA4CB6C}" type="parTrans" cxnId="{EF30EBE6-CAB9-B846-AA11-58F21B0FF7B0}">
      <dgm:prSet/>
      <dgm:spPr/>
      <dgm:t>
        <a:bodyPr/>
        <a:lstStyle/>
        <a:p>
          <a:endParaRPr lang="en-US"/>
        </a:p>
      </dgm:t>
    </dgm:pt>
    <dgm:pt modelId="{BFBE16FD-B6C1-3F4C-AF33-81A64BDC614D}" type="sibTrans" cxnId="{EF30EBE6-CAB9-B846-AA11-58F21B0FF7B0}">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8">
        <dgm:presLayoutVars>
          <dgm:bulletEnabled val="1"/>
        </dgm:presLayoutVars>
      </dgm:prSet>
      <dgm:spPr/>
    </dgm:pt>
    <dgm:pt modelId="{2791DC53-F644-2849-B425-4D24C58AE62B}" type="pres">
      <dgm:prSet presAssocID="{EBA27FD7-6C22-2244-8800-3EC68F07A74B}" presName="sibTrans" presStyleLbl="sibTrans2D1" presStyleIdx="0" presStyleCnt="7"/>
      <dgm:spPr/>
    </dgm:pt>
    <dgm:pt modelId="{7E017DDF-26F5-FE4A-AAE6-4A3E0C7974DD}" type="pres">
      <dgm:prSet presAssocID="{EBA27FD7-6C22-2244-8800-3EC68F07A74B}" presName="connectorText" presStyleLbl="sibTrans2D1" presStyleIdx="0" presStyleCnt="7"/>
      <dgm:spPr/>
    </dgm:pt>
    <dgm:pt modelId="{AC49BF6B-FBD8-C044-B2E6-9A18F9D5BD37}" type="pres">
      <dgm:prSet presAssocID="{7AB4FDA2-7A3A-E643-A1F8-C43F184362E5}" presName="node" presStyleLbl="node1" presStyleIdx="1" presStyleCnt="8">
        <dgm:presLayoutVars>
          <dgm:bulletEnabled val="1"/>
        </dgm:presLayoutVars>
      </dgm:prSet>
      <dgm:spPr/>
    </dgm:pt>
    <dgm:pt modelId="{8F0649CB-74C1-FE41-B031-3D1E9D713725}" type="pres">
      <dgm:prSet presAssocID="{3452CD24-C046-1D4C-8703-054951C89F5C}" presName="sibTrans" presStyleLbl="sibTrans2D1" presStyleIdx="1" presStyleCnt="7"/>
      <dgm:spPr/>
    </dgm:pt>
    <dgm:pt modelId="{BBC242DE-4B10-3C4A-9E7C-2635F5D4F644}" type="pres">
      <dgm:prSet presAssocID="{3452CD24-C046-1D4C-8703-054951C89F5C}" presName="connectorText" presStyleLbl="sibTrans2D1" presStyleIdx="1" presStyleCnt="7"/>
      <dgm:spPr/>
    </dgm:pt>
    <dgm:pt modelId="{95D45756-B061-494D-BED3-14E68F72B007}" type="pres">
      <dgm:prSet presAssocID="{8B10DAA2-250C-B84B-A3D7-4E123641D2FC}" presName="node" presStyleLbl="node1" presStyleIdx="2" presStyleCnt="8">
        <dgm:presLayoutVars>
          <dgm:bulletEnabled val="1"/>
        </dgm:presLayoutVars>
      </dgm:prSet>
      <dgm:spPr/>
    </dgm:pt>
    <dgm:pt modelId="{8FBAD1AA-1FE6-E24F-8F24-D4657DABBD80}" type="pres">
      <dgm:prSet presAssocID="{0B43528B-3C50-4B48-AF88-93C9473A9E42}" presName="sibTrans" presStyleLbl="sibTrans2D1" presStyleIdx="2" presStyleCnt="7"/>
      <dgm:spPr/>
    </dgm:pt>
    <dgm:pt modelId="{176D8CFB-134A-8B40-8E2E-E9497BC9424E}" type="pres">
      <dgm:prSet presAssocID="{0B43528B-3C50-4B48-AF88-93C9473A9E42}" presName="connectorText" presStyleLbl="sibTrans2D1" presStyleIdx="2" presStyleCnt="7"/>
      <dgm:spPr/>
    </dgm:pt>
    <dgm:pt modelId="{914BE4C0-9948-E94E-8355-0BF261C62FF7}" type="pres">
      <dgm:prSet presAssocID="{28609C91-4CB9-794D-A555-5ABFE08F88E0}" presName="node" presStyleLbl="node1" presStyleIdx="3" presStyleCnt="8">
        <dgm:presLayoutVars>
          <dgm:bulletEnabled val="1"/>
        </dgm:presLayoutVars>
      </dgm:prSet>
      <dgm:spPr/>
    </dgm:pt>
    <dgm:pt modelId="{8D72FB73-48EC-314C-9AC1-D4BAC5DF0547}" type="pres">
      <dgm:prSet presAssocID="{DA7A5C57-52E2-B644-A33C-F62305E94F7B}" presName="sibTrans" presStyleLbl="sibTrans2D1" presStyleIdx="3" presStyleCnt="7"/>
      <dgm:spPr/>
    </dgm:pt>
    <dgm:pt modelId="{3E489F99-724C-734C-91AC-CF4FE941930E}" type="pres">
      <dgm:prSet presAssocID="{DA7A5C57-52E2-B644-A33C-F62305E94F7B}" presName="connectorText" presStyleLbl="sibTrans2D1" presStyleIdx="3" presStyleCnt="7"/>
      <dgm:spPr/>
    </dgm:pt>
    <dgm:pt modelId="{9E085C39-469C-6147-A5A2-A26CEE7BE8D6}" type="pres">
      <dgm:prSet presAssocID="{97C92517-8822-AE45-BBA6-2FE324369C96}" presName="node" presStyleLbl="node1" presStyleIdx="4" presStyleCnt="8">
        <dgm:presLayoutVars>
          <dgm:bulletEnabled val="1"/>
        </dgm:presLayoutVars>
      </dgm:prSet>
      <dgm:spPr/>
    </dgm:pt>
    <dgm:pt modelId="{E87E05CD-D93E-0444-B6F7-A3D805E03ADD}" type="pres">
      <dgm:prSet presAssocID="{BFBE16FD-B6C1-3F4C-AF33-81A64BDC614D}" presName="sibTrans" presStyleLbl="sibTrans2D1" presStyleIdx="4" presStyleCnt="7"/>
      <dgm:spPr/>
    </dgm:pt>
    <dgm:pt modelId="{80578CCA-DF45-1748-97C1-A4C15D65B1FF}" type="pres">
      <dgm:prSet presAssocID="{BFBE16FD-B6C1-3F4C-AF33-81A64BDC614D}" presName="connectorText" presStyleLbl="sibTrans2D1" presStyleIdx="4" presStyleCnt="7"/>
      <dgm:spPr/>
    </dgm:pt>
    <dgm:pt modelId="{F5EF6AB9-E812-E843-89D7-6CDDD19DABB2}" type="pres">
      <dgm:prSet presAssocID="{8A92DE63-2EB5-A049-9560-18CD70C7F144}" presName="node" presStyleLbl="node1" presStyleIdx="5" presStyleCnt="8">
        <dgm:presLayoutVars>
          <dgm:bulletEnabled val="1"/>
        </dgm:presLayoutVars>
      </dgm:prSet>
      <dgm:spPr/>
    </dgm:pt>
    <dgm:pt modelId="{98C84BCA-7B03-E049-9DAB-BA883B0B9638}" type="pres">
      <dgm:prSet presAssocID="{35757C2B-FAE8-734B-97EA-26F8EC7F282D}" presName="sibTrans" presStyleLbl="sibTrans2D1" presStyleIdx="5" presStyleCnt="7"/>
      <dgm:spPr/>
    </dgm:pt>
    <dgm:pt modelId="{9B4A4CE2-941F-A34E-BCE5-7F7E1C844D30}" type="pres">
      <dgm:prSet presAssocID="{35757C2B-FAE8-734B-97EA-26F8EC7F282D}" presName="connectorText" presStyleLbl="sibTrans2D1" presStyleIdx="5" presStyleCnt="7"/>
      <dgm:spPr/>
    </dgm:pt>
    <dgm:pt modelId="{7B6C4266-ACA4-C343-9E83-30938D9A40D0}" type="pres">
      <dgm:prSet presAssocID="{6C000285-2318-C243-A360-E779FE52AC32}" presName="node" presStyleLbl="node1" presStyleIdx="6" presStyleCnt="8">
        <dgm:presLayoutVars>
          <dgm:bulletEnabled val="1"/>
        </dgm:presLayoutVars>
      </dgm:prSet>
      <dgm:spPr/>
    </dgm:pt>
    <dgm:pt modelId="{A46014B5-877E-8D45-A3E2-6E956C201F6D}" type="pres">
      <dgm:prSet presAssocID="{3873B6CA-B096-F146-9BDD-95D48084447A}" presName="sibTrans" presStyleLbl="sibTrans2D1" presStyleIdx="6" presStyleCnt="7"/>
      <dgm:spPr/>
    </dgm:pt>
    <dgm:pt modelId="{F5209DFA-3A41-314F-BAC5-0CCDFF4FD7C0}" type="pres">
      <dgm:prSet presAssocID="{3873B6CA-B096-F146-9BDD-95D48084447A}" presName="connectorText" presStyleLbl="sibTrans2D1" presStyleIdx="6" presStyleCnt="7"/>
      <dgm:spPr/>
    </dgm:pt>
    <dgm:pt modelId="{F90F6D1C-E35B-1A42-B70E-9B40BADD6557}" type="pres">
      <dgm:prSet presAssocID="{2C9C9C48-BA76-2044-94C8-FC1E2BAE5A42}" presName="node" presStyleLbl="node1" presStyleIdx="7" presStyleCnt="8">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EFA04E2E-60C7-B544-AE1A-C3310194D156}" type="presOf" srcId="{BFBE16FD-B6C1-3F4C-AF33-81A64BDC614D}" destId="{E87E05CD-D93E-0444-B6F7-A3D805E03ADD}" srcOrd="0" destOrd="0" presId="urn:microsoft.com/office/officeart/2005/8/layout/process1"/>
    <dgm:cxn modelId="{1D6BA72F-B890-A94F-85A4-1D4BD19AF624}" srcId="{6BA39C3F-A8FE-4D47-851C-D8132B4FF97E}" destId="{2C9C9C48-BA76-2044-94C8-FC1E2BAE5A42}" srcOrd="7" destOrd="0" parTransId="{0B1C637B-D449-494D-88C8-5FD7C5ED5844}" sibTransId="{C6DE7CB3-7ACB-AD42-A82D-573FD4918843}"/>
    <dgm:cxn modelId="{C7119236-520B-D148-84BC-693EC8C83287}" type="presOf" srcId="{97C92517-8822-AE45-BBA6-2FE324369C96}" destId="{9E085C39-469C-6147-A5A2-A26CEE7BE8D6}" srcOrd="0" destOrd="0" presId="urn:microsoft.com/office/officeart/2005/8/layout/process1"/>
    <dgm:cxn modelId="{57386038-3ACE-F846-90BB-526A9EF9F726}" type="presOf" srcId="{3873B6CA-B096-F146-9BDD-95D48084447A}" destId="{F5209DFA-3A41-314F-BAC5-0CCDFF4FD7C0}" srcOrd="1" destOrd="0" presId="urn:microsoft.com/office/officeart/2005/8/layout/process1"/>
    <dgm:cxn modelId="{8A9E4C39-5536-774D-8DD2-6C2378C54331}" type="presOf" srcId="{BFBE16FD-B6C1-3F4C-AF33-81A64BDC614D}" destId="{80578CCA-DF45-1748-97C1-A4C15D65B1FF}" srcOrd="1" destOrd="0" presId="urn:microsoft.com/office/officeart/2005/8/layout/process1"/>
    <dgm:cxn modelId="{5862065B-0D31-3449-A76C-4ED3FE1D1F0C}" srcId="{6BA39C3F-A8FE-4D47-851C-D8132B4FF97E}" destId="{8A92DE63-2EB5-A049-9560-18CD70C7F144}" srcOrd="5"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6"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EF30EBE6-CAB9-B846-AA11-58F21B0FF7B0}" srcId="{6BA39C3F-A8FE-4D47-851C-D8132B4FF97E}" destId="{97C92517-8822-AE45-BBA6-2FE324369C96}" srcOrd="4" destOrd="0" parTransId="{20D82E8F-0681-C44F-A9B0-F6A8CBA4CB6C}" sibTransId="{BFBE16FD-B6C1-3F4C-AF33-81A64BDC614D}"/>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0AF89553-04D9-8840-9F63-8F969C0194BD}" type="presParOf" srcId="{F660ED70-00AE-E84C-AF98-E1270D286ED0}" destId="{9E085C39-469C-6147-A5A2-A26CEE7BE8D6}" srcOrd="8" destOrd="0" presId="urn:microsoft.com/office/officeart/2005/8/layout/process1"/>
    <dgm:cxn modelId="{6C748745-79DE-B142-A7AC-3FD9D31FD605}" type="presParOf" srcId="{F660ED70-00AE-E84C-AF98-E1270D286ED0}" destId="{E87E05CD-D93E-0444-B6F7-A3D805E03ADD}" srcOrd="9" destOrd="0" presId="urn:microsoft.com/office/officeart/2005/8/layout/process1"/>
    <dgm:cxn modelId="{8E28DBB6-AA7F-D149-B700-E1326B45DFA3}" type="presParOf" srcId="{E87E05CD-D93E-0444-B6F7-A3D805E03ADD}" destId="{80578CCA-DF45-1748-97C1-A4C15D65B1FF}" srcOrd="0" destOrd="0" presId="urn:microsoft.com/office/officeart/2005/8/layout/process1"/>
    <dgm:cxn modelId="{520A4E26-11AB-0241-BC26-7A8B3E5EA0CC}" type="presParOf" srcId="{F660ED70-00AE-E84C-AF98-E1270D286ED0}" destId="{F5EF6AB9-E812-E843-89D7-6CDDD19DABB2}" srcOrd="10" destOrd="0" presId="urn:microsoft.com/office/officeart/2005/8/layout/process1"/>
    <dgm:cxn modelId="{B1A6BD72-B67F-364C-B4F7-569859CEA17E}" type="presParOf" srcId="{F660ED70-00AE-E84C-AF98-E1270D286ED0}" destId="{98C84BCA-7B03-E049-9DAB-BA883B0B9638}" srcOrd="11"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2" destOrd="0" presId="urn:microsoft.com/office/officeart/2005/8/layout/process1"/>
    <dgm:cxn modelId="{2B7B4877-273D-2440-A97C-11C20EEDE637}" type="presParOf" srcId="{F660ED70-00AE-E84C-AF98-E1270D286ED0}" destId="{A46014B5-877E-8D45-A3E2-6E956C201F6D}" srcOrd="13"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r>
            <a:rPr lang="en-US"/>
            <a:t>Customer  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97C92517-8822-AE45-BBA6-2FE324369C96}">
      <dgm:prSet phldrT="[Text]"/>
      <dgm:spPr/>
      <dgm:t>
        <a:bodyPr/>
        <a:lstStyle/>
        <a:p>
          <a:r>
            <a:rPr lang="en-US"/>
            <a:t>Know Your Value Prop</a:t>
          </a:r>
        </a:p>
      </dgm:t>
    </dgm:pt>
    <dgm:pt modelId="{20D82E8F-0681-C44F-A9B0-F6A8CBA4CB6C}" type="parTrans" cxnId="{EF30EBE6-CAB9-B846-AA11-58F21B0FF7B0}">
      <dgm:prSet/>
      <dgm:spPr/>
      <dgm:t>
        <a:bodyPr/>
        <a:lstStyle/>
        <a:p>
          <a:endParaRPr lang="en-US"/>
        </a:p>
      </dgm:t>
    </dgm:pt>
    <dgm:pt modelId="{BFBE16FD-B6C1-3F4C-AF33-81A64BDC614D}" type="sibTrans" cxnId="{EF30EBE6-CAB9-B846-AA11-58F21B0FF7B0}">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8">
        <dgm:presLayoutVars>
          <dgm:bulletEnabled val="1"/>
        </dgm:presLayoutVars>
      </dgm:prSet>
      <dgm:spPr/>
    </dgm:pt>
    <dgm:pt modelId="{2791DC53-F644-2849-B425-4D24C58AE62B}" type="pres">
      <dgm:prSet presAssocID="{EBA27FD7-6C22-2244-8800-3EC68F07A74B}" presName="sibTrans" presStyleLbl="sibTrans2D1" presStyleIdx="0" presStyleCnt="7"/>
      <dgm:spPr/>
    </dgm:pt>
    <dgm:pt modelId="{7E017DDF-26F5-FE4A-AAE6-4A3E0C7974DD}" type="pres">
      <dgm:prSet presAssocID="{EBA27FD7-6C22-2244-8800-3EC68F07A74B}" presName="connectorText" presStyleLbl="sibTrans2D1" presStyleIdx="0" presStyleCnt="7"/>
      <dgm:spPr/>
    </dgm:pt>
    <dgm:pt modelId="{AC49BF6B-FBD8-C044-B2E6-9A18F9D5BD37}" type="pres">
      <dgm:prSet presAssocID="{7AB4FDA2-7A3A-E643-A1F8-C43F184362E5}" presName="node" presStyleLbl="node1" presStyleIdx="1" presStyleCnt="8">
        <dgm:presLayoutVars>
          <dgm:bulletEnabled val="1"/>
        </dgm:presLayoutVars>
      </dgm:prSet>
      <dgm:spPr/>
    </dgm:pt>
    <dgm:pt modelId="{8F0649CB-74C1-FE41-B031-3D1E9D713725}" type="pres">
      <dgm:prSet presAssocID="{3452CD24-C046-1D4C-8703-054951C89F5C}" presName="sibTrans" presStyleLbl="sibTrans2D1" presStyleIdx="1" presStyleCnt="7"/>
      <dgm:spPr/>
    </dgm:pt>
    <dgm:pt modelId="{BBC242DE-4B10-3C4A-9E7C-2635F5D4F644}" type="pres">
      <dgm:prSet presAssocID="{3452CD24-C046-1D4C-8703-054951C89F5C}" presName="connectorText" presStyleLbl="sibTrans2D1" presStyleIdx="1" presStyleCnt="7"/>
      <dgm:spPr/>
    </dgm:pt>
    <dgm:pt modelId="{95D45756-B061-494D-BED3-14E68F72B007}" type="pres">
      <dgm:prSet presAssocID="{8B10DAA2-250C-B84B-A3D7-4E123641D2FC}" presName="node" presStyleLbl="node1" presStyleIdx="2" presStyleCnt="8">
        <dgm:presLayoutVars>
          <dgm:bulletEnabled val="1"/>
        </dgm:presLayoutVars>
      </dgm:prSet>
      <dgm:spPr/>
    </dgm:pt>
    <dgm:pt modelId="{8FBAD1AA-1FE6-E24F-8F24-D4657DABBD80}" type="pres">
      <dgm:prSet presAssocID="{0B43528B-3C50-4B48-AF88-93C9473A9E42}" presName="sibTrans" presStyleLbl="sibTrans2D1" presStyleIdx="2" presStyleCnt="7"/>
      <dgm:spPr/>
    </dgm:pt>
    <dgm:pt modelId="{176D8CFB-134A-8B40-8E2E-E9497BC9424E}" type="pres">
      <dgm:prSet presAssocID="{0B43528B-3C50-4B48-AF88-93C9473A9E42}" presName="connectorText" presStyleLbl="sibTrans2D1" presStyleIdx="2" presStyleCnt="7"/>
      <dgm:spPr/>
    </dgm:pt>
    <dgm:pt modelId="{914BE4C0-9948-E94E-8355-0BF261C62FF7}" type="pres">
      <dgm:prSet presAssocID="{28609C91-4CB9-794D-A555-5ABFE08F88E0}" presName="node" presStyleLbl="node1" presStyleIdx="3" presStyleCnt="8">
        <dgm:presLayoutVars>
          <dgm:bulletEnabled val="1"/>
        </dgm:presLayoutVars>
      </dgm:prSet>
      <dgm:spPr/>
    </dgm:pt>
    <dgm:pt modelId="{8D72FB73-48EC-314C-9AC1-D4BAC5DF0547}" type="pres">
      <dgm:prSet presAssocID="{DA7A5C57-52E2-B644-A33C-F62305E94F7B}" presName="sibTrans" presStyleLbl="sibTrans2D1" presStyleIdx="3" presStyleCnt="7"/>
      <dgm:spPr/>
    </dgm:pt>
    <dgm:pt modelId="{3E489F99-724C-734C-91AC-CF4FE941930E}" type="pres">
      <dgm:prSet presAssocID="{DA7A5C57-52E2-B644-A33C-F62305E94F7B}" presName="connectorText" presStyleLbl="sibTrans2D1" presStyleIdx="3" presStyleCnt="7"/>
      <dgm:spPr/>
    </dgm:pt>
    <dgm:pt modelId="{9E085C39-469C-6147-A5A2-A26CEE7BE8D6}" type="pres">
      <dgm:prSet presAssocID="{97C92517-8822-AE45-BBA6-2FE324369C96}" presName="node" presStyleLbl="node1" presStyleIdx="4" presStyleCnt="8">
        <dgm:presLayoutVars>
          <dgm:bulletEnabled val="1"/>
        </dgm:presLayoutVars>
      </dgm:prSet>
      <dgm:spPr/>
    </dgm:pt>
    <dgm:pt modelId="{E87E05CD-D93E-0444-B6F7-A3D805E03ADD}" type="pres">
      <dgm:prSet presAssocID="{BFBE16FD-B6C1-3F4C-AF33-81A64BDC614D}" presName="sibTrans" presStyleLbl="sibTrans2D1" presStyleIdx="4" presStyleCnt="7"/>
      <dgm:spPr/>
    </dgm:pt>
    <dgm:pt modelId="{80578CCA-DF45-1748-97C1-A4C15D65B1FF}" type="pres">
      <dgm:prSet presAssocID="{BFBE16FD-B6C1-3F4C-AF33-81A64BDC614D}" presName="connectorText" presStyleLbl="sibTrans2D1" presStyleIdx="4" presStyleCnt="7"/>
      <dgm:spPr/>
    </dgm:pt>
    <dgm:pt modelId="{F5EF6AB9-E812-E843-89D7-6CDDD19DABB2}" type="pres">
      <dgm:prSet presAssocID="{8A92DE63-2EB5-A049-9560-18CD70C7F144}" presName="node" presStyleLbl="node1" presStyleIdx="5" presStyleCnt="8">
        <dgm:presLayoutVars>
          <dgm:bulletEnabled val="1"/>
        </dgm:presLayoutVars>
      </dgm:prSet>
      <dgm:spPr/>
    </dgm:pt>
    <dgm:pt modelId="{98C84BCA-7B03-E049-9DAB-BA883B0B9638}" type="pres">
      <dgm:prSet presAssocID="{35757C2B-FAE8-734B-97EA-26F8EC7F282D}" presName="sibTrans" presStyleLbl="sibTrans2D1" presStyleIdx="5" presStyleCnt="7"/>
      <dgm:spPr/>
    </dgm:pt>
    <dgm:pt modelId="{9B4A4CE2-941F-A34E-BCE5-7F7E1C844D30}" type="pres">
      <dgm:prSet presAssocID="{35757C2B-FAE8-734B-97EA-26F8EC7F282D}" presName="connectorText" presStyleLbl="sibTrans2D1" presStyleIdx="5" presStyleCnt="7"/>
      <dgm:spPr/>
    </dgm:pt>
    <dgm:pt modelId="{7B6C4266-ACA4-C343-9E83-30938D9A40D0}" type="pres">
      <dgm:prSet presAssocID="{6C000285-2318-C243-A360-E779FE52AC32}" presName="node" presStyleLbl="node1" presStyleIdx="6" presStyleCnt="8">
        <dgm:presLayoutVars>
          <dgm:bulletEnabled val="1"/>
        </dgm:presLayoutVars>
      </dgm:prSet>
      <dgm:spPr/>
    </dgm:pt>
    <dgm:pt modelId="{A46014B5-877E-8D45-A3E2-6E956C201F6D}" type="pres">
      <dgm:prSet presAssocID="{3873B6CA-B096-F146-9BDD-95D48084447A}" presName="sibTrans" presStyleLbl="sibTrans2D1" presStyleIdx="6" presStyleCnt="7"/>
      <dgm:spPr/>
    </dgm:pt>
    <dgm:pt modelId="{F5209DFA-3A41-314F-BAC5-0CCDFF4FD7C0}" type="pres">
      <dgm:prSet presAssocID="{3873B6CA-B096-F146-9BDD-95D48084447A}" presName="connectorText" presStyleLbl="sibTrans2D1" presStyleIdx="6" presStyleCnt="7"/>
      <dgm:spPr/>
    </dgm:pt>
    <dgm:pt modelId="{F90F6D1C-E35B-1A42-B70E-9B40BADD6557}" type="pres">
      <dgm:prSet presAssocID="{2C9C9C48-BA76-2044-94C8-FC1E2BAE5A42}" presName="node" presStyleLbl="node1" presStyleIdx="7" presStyleCnt="8">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EFA04E2E-60C7-B544-AE1A-C3310194D156}" type="presOf" srcId="{BFBE16FD-B6C1-3F4C-AF33-81A64BDC614D}" destId="{E87E05CD-D93E-0444-B6F7-A3D805E03ADD}" srcOrd="0" destOrd="0" presId="urn:microsoft.com/office/officeart/2005/8/layout/process1"/>
    <dgm:cxn modelId="{1D6BA72F-B890-A94F-85A4-1D4BD19AF624}" srcId="{6BA39C3F-A8FE-4D47-851C-D8132B4FF97E}" destId="{2C9C9C48-BA76-2044-94C8-FC1E2BAE5A42}" srcOrd="7" destOrd="0" parTransId="{0B1C637B-D449-494D-88C8-5FD7C5ED5844}" sibTransId="{C6DE7CB3-7ACB-AD42-A82D-573FD4918843}"/>
    <dgm:cxn modelId="{C7119236-520B-D148-84BC-693EC8C83287}" type="presOf" srcId="{97C92517-8822-AE45-BBA6-2FE324369C96}" destId="{9E085C39-469C-6147-A5A2-A26CEE7BE8D6}" srcOrd="0" destOrd="0" presId="urn:microsoft.com/office/officeart/2005/8/layout/process1"/>
    <dgm:cxn modelId="{57386038-3ACE-F846-90BB-526A9EF9F726}" type="presOf" srcId="{3873B6CA-B096-F146-9BDD-95D48084447A}" destId="{F5209DFA-3A41-314F-BAC5-0CCDFF4FD7C0}" srcOrd="1" destOrd="0" presId="urn:microsoft.com/office/officeart/2005/8/layout/process1"/>
    <dgm:cxn modelId="{8A9E4C39-5536-774D-8DD2-6C2378C54331}" type="presOf" srcId="{BFBE16FD-B6C1-3F4C-AF33-81A64BDC614D}" destId="{80578CCA-DF45-1748-97C1-A4C15D65B1FF}" srcOrd="1" destOrd="0" presId="urn:microsoft.com/office/officeart/2005/8/layout/process1"/>
    <dgm:cxn modelId="{5862065B-0D31-3449-A76C-4ED3FE1D1F0C}" srcId="{6BA39C3F-A8FE-4D47-851C-D8132B4FF97E}" destId="{8A92DE63-2EB5-A049-9560-18CD70C7F144}" srcOrd="5"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6"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EF30EBE6-CAB9-B846-AA11-58F21B0FF7B0}" srcId="{6BA39C3F-A8FE-4D47-851C-D8132B4FF97E}" destId="{97C92517-8822-AE45-BBA6-2FE324369C96}" srcOrd="4" destOrd="0" parTransId="{20D82E8F-0681-C44F-A9B0-F6A8CBA4CB6C}" sibTransId="{BFBE16FD-B6C1-3F4C-AF33-81A64BDC614D}"/>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0AF89553-04D9-8840-9F63-8F969C0194BD}" type="presParOf" srcId="{F660ED70-00AE-E84C-AF98-E1270D286ED0}" destId="{9E085C39-469C-6147-A5A2-A26CEE7BE8D6}" srcOrd="8" destOrd="0" presId="urn:microsoft.com/office/officeart/2005/8/layout/process1"/>
    <dgm:cxn modelId="{6C748745-79DE-B142-A7AC-3FD9D31FD605}" type="presParOf" srcId="{F660ED70-00AE-E84C-AF98-E1270D286ED0}" destId="{E87E05CD-D93E-0444-B6F7-A3D805E03ADD}" srcOrd="9" destOrd="0" presId="urn:microsoft.com/office/officeart/2005/8/layout/process1"/>
    <dgm:cxn modelId="{8E28DBB6-AA7F-D149-B700-E1326B45DFA3}" type="presParOf" srcId="{E87E05CD-D93E-0444-B6F7-A3D805E03ADD}" destId="{80578CCA-DF45-1748-97C1-A4C15D65B1FF}" srcOrd="0" destOrd="0" presId="urn:microsoft.com/office/officeart/2005/8/layout/process1"/>
    <dgm:cxn modelId="{520A4E26-11AB-0241-BC26-7A8B3E5EA0CC}" type="presParOf" srcId="{F660ED70-00AE-E84C-AF98-E1270D286ED0}" destId="{F5EF6AB9-E812-E843-89D7-6CDDD19DABB2}" srcOrd="10" destOrd="0" presId="urn:microsoft.com/office/officeart/2005/8/layout/process1"/>
    <dgm:cxn modelId="{B1A6BD72-B67F-364C-B4F7-569859CEA17E}" type="presParOf" srcId="{F660ED70-00AE-E84C-AF98-E1270D286ED0}" destId="{98C84BCA-7B03-E049-9DAB-BA883B0B9638}" srcOrd="11"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2" destOrd="0" presId="urn:microsoft.com/office/officeart/2005/8/layout/process1"/>
    <dgm:cxn modelId="{2B7B4877-273D-2440-A97C-11C20EEDE637}" type="presParOf" srcId="{F660ED70-00AE-E84C-AF98-E1270D286ED0}" destId="{A46014B5-877E-8D45-A3E2-6E956C201F6D}" srcOrd="13"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AC49BF6B-FBD8-C044-B2E6-9A18F9D5BD37}" type="pres">
      <dgm:prSet presAssocID="{7AB4FDA2-7A3A-E643-A1F8-C43F184362E5}" presName="node" presStyleLbl="node1" presStyleIdx="0" presStyleCnt="3">
        <dgm:presLayoutVars>
          <dgm:bulletEnabled val="1"/>
        </dgm:presLayoutVars>
      </dgm:prSet>
      <dgm:spPr/>
    </dgm:pt>
    <dgm:pt modelId="{8F0649CB-74C1-FE41-B031-3D1E9D713725}" type="pres">
      <dgm:prSet presAssocID="{3452CD24-C046-1D4C-8703-054951C89F5C}" presName="sibTrans" presStyleLbl="sibTrans2D1" presStyleIdx="0" presStyleCnt="2"/>
      <dgm:spPr/>
    </dgm:pt>
    <dgm:pt modelId="{BBC242DE-4B10-3C4A-9E7C-2635F5D4F644}" type="pres">
      <dgm:prSet presAssocID="{3452CD24-C046-1D4C-8703-054951C89F5C}" presName="connectorText" presStyleLbl="sibTrans2D1" presStyleIdx="0" presStyleCnt="2"/>
      <dgm:spPr/>
    </dgm:pt>
    <dgm:pt modelId="{95D45756-B061-494D-BED3-14E68F72B007}" type="pres">
      <dgm:prSet presAssocID="{8B10DAA2-250C-B84B-A3D7-4E123641D2FC}" presName="node" presStyleLbl="node1" presStyleIdx="1" presStyleCnt="3">
        <dgm:presLayoutVars>
          <dgm:bulletEnabled val="1"/>
        </dgm:presLayoutVars>
      </dgm:prSet>
      <dgm:spPr/>
    </dgm:pt>
    <dgm:pt modelId="{8FBAD1AA-1FE6-E24F-8F24-D4657DABBD80}" type="pres">
      <dgm:prSet presAssocID="{0B43528B-3C50-4B48-AF88-93C9473A9E42}" presName="sibTrans" presStyleLbl="sibTrans2D1" presStyleIdx="1" presStyleCnt="2"/>
      <dgm:spPr/>
    </dgm:pt>
    <dgm:pt modelId="{176D8CFB-134A-8B40-8E2E-E9497BC9424E}" type="pres">
      <dgm:prSet presAssocID="{0B43528B-3C50-4B48-AF88-93C9473A9E42}" presName="connectorText" presStyleLbl="sibTrans2D1" presStyleIdx="1" presStyleCnt="2"/>
      <dgm:spPr/>
    </dgm:pt>
    <dgm:pt modelId="{914BE4C0-9948-E94E-8355-0BF261C62FF7}" type="pres">
      <dgm:prSet presAssocID="{28609C91-4CB9-794D-A555-5ABFE08F88E0}" presName="node" presStyleLbl="node1" presStyleIdx="2" presStyleCnt="3">
        <dgm:presLayoutVars>
          <dgm:bulletEnabled val="1"/>
        </dgm:presLayoutVars>
      </dgm:prSet>
      <dgm:spPr/>
    </dgm:pt>
  </dgm:ptLst>
  <dgm:cxnLst>
    <dgm:cxn modelId="{2B7F9704-7D96-4C82-9BFA-CDC7C4026CFA}" type="presOf" srcId="{3452CD24-C046-1D4C-8703-054951C89F5C}" destId="{8F0649CB-74C1-FE41-B031-3D1E9D713725}" srcOrd="0" destOrd="0" presId="urn:microsoft.com/office/officeart/2005/8/layout/process1"/>
    <dgm:cxn modelId="{5C1D9006-BD9B-428C-B398-DDEA93FAA30C}" type="presOf" srcId="{28609C91-4CB9-794D-A555-5ABFE08F88E0}" destId="{914BE4C0-9948-E94E-8355-0BF261C62FF7}" srcOrd="0" destOrd="0" presId="urn:microsoft.com/office/officeart/2005/8/layout/process1"/>
    <dgm:cxn modelId="{06485307-167F-4F4C-8610-B378E1D73C15}" srcId="{6BA39C3F-A8FE-4D47-851C-D8132B4FF97E}" destId="{7AB4FDA2-7A3A-E643-A1F8-C43F184362E5}" srcOrd="0" destOrd="0" parTransId="{691860D2-60D5-1640-9264-CBA3864A52FD}" sibTransId="{3452CD24-C046-1D4C-8703-054951C89F5C}"/>
    <dgm:cxn modelId="{E869F52B-9B40-4FC1-B8A2-421EF3650629}" type="presOf" srcId="{0B43528B-3C50-4B48-AF88-93C9473A9E42}" destId="{176D8CFB-134A-8B40-8E2E-E9497BC9424E}" srcOrd="1" destOrd="0" presId="urn:microsoft.com/office/officeart/2005/8/layout/process1"/>
    <dgm:cxn modelId="{FDF6DBA3-ABC5-6F44-A287-EC82C14DD639}" srcId="{6BA39C3F-A8FE-4D47-851C-D8132B4FF97E}" destId="{28609C91-4CB9-794D-A555-5ABFE08F88E0}" srcOrd="2" destOrd="0" parTransId="{B75231EE-7C27-FF45-8B2B-CD463EC3E58F}" sibTransId="{DA7A5C57-52E2-B644-A33C-F62305E94F7B}"/>
    <dgm:cxn modelId="{632686B2-40B7-594F-893F-A36DA81A2CB2}" srcId="{6BA39C3F-A8FE-4D47-851C-D8132B4FF97E}" destId="{8B10DAA2-250C-B84B-A3D7-4E123641D2FC}" srcOrd="1" destOrd="0" parTransId="{D11DE5F1-E97B-6B4D-9F77-6902251948AD}" sibTransId="{0B43528B-3C50-4B48-AF88-93C9473A9E42}"/>
    <dgm:cxn modelId="{0EEC79C5-4CE2-47EE-8837-EFBF2AE7D469}" type="presOf" srcId="{7AB4FDA2-7A3A-E643-A1F8-C43F184362E5}" destId="{AC49BF6B-FBD8-C044-B2E6-9A18F9D5BD37}" srcOrd="0" destOrd="0" presId="urn:microsoft.com/office/officeart/2005/8/layout/process1"/>
    <dgm:cxn modelId="{CD30C9C8-1AB3-47AB-B619-A3DA1A2076B2}" type="presOf" srcId="{3452CD24-C046-1D4C-8703-054951C89F5C}" destId="{BBC242DE-4B10-3C4A-9E7C-2635F5D4F644}" srcOrd="1" destOrd="0" presId="urn:microsoft.com/office/officeart/2005/8/layout/process1"/>
    <dgm:cxn modelId="{91B9B3E2-F259-483A-A648-C7B136CD0ED4}" type="presOf" srcId="{8B10DAA2-250C-B84B-A3D7-4E123641D2FC}" destId="{95D45756-B061-494D-BED3-14E68F72B007}"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CFF45CF9-AB06-4500-BB03-1859C5460AFB}" type="presOf" srcId="{0B43528B-3C50-4B48-AF88-93C9473A9E42}" destId="{8FBAD1AA-1FE6-E24F-8F24-D4657DABBD80}" srcOrd="0" destOrd="0" presId="urn:microsoft.com/office/officeart/2005/8/layout/process1"/>
    <dgm:cxn modelId="{49C90264-B710-4830-8CCC-17A0382E9540}" type="presParOf" srcId="{F660ED70-00AE-E84C-AF98-E1270D286ED0}" destId="{AC49BF6B-FBD8-C044-B2E6-9A18F9D5BD37}" srcOrd="0" destOrd="0" presId="urn:microsoft.com/office/officeart/2005/8/layout/process1"/>
    <dgm:cxn modelId="{5110C464-AEC0-45F6-A5D2-295FA773AD7A}" type="presParOf" srcId="{F660ED70-00AE-E84C-AF98-E1270D286ED0}" destId="{8F0649CB-74C1-FE41-B031-3D1E9D713725}" srcOrd="1" destOrd="0" presId="urn:microsoft.com/office/officeart/2005/8/layout/process1"/>
    <dgm:cxn modelId="{34A8BFE3-A8FA-4349-BF83-ED185F852A54}" type="presParOf" srcId="{8F0649CB-74C1-FE41-B031-3D1E9D713725}" destId="{BBC242DE-4B10-3C4A-9E7C-2635F5D4F644}" srcOrd="0" destOrd="0" presId="urn:microsoft.com/office/officeart/2005/8/layout/process1"/>
    <dgm:cxn modelId="{B6A5B65B-FB5D-4B3E-AB62-51560409A54B}" type="presParOf" srcId="{F660ED70-00AE-E84C-AF98-E1270D286ED0}" destId="{95D45756-B061-494D-BED3-14E68F72B007}" srcOrd="2" destOrd="0" presId="urn:microsoft.com/office/officeart/2005/8/layout/process1"/>
    <dgm:cxn modelId="{6BFDB6C6-5195-4F42-8C45-E448F18C5DA3}" type="presParOf" srcId="{F660ED70-00AE-E84C-AF98-E1270D286ED0}" destId="{8FBAD1AA-1FE6-E24F-8F24-D4657DABBD80}" srcOrd="3" destOrd="0" presId="urn:microsoft.com/office/officeart/2005/8/layout/process1"/>
    <dgm:cxn modelId="{178C2FE5-72E4-45C4-9B8F-D7F60D5DB227}" type="presParOf" srcId="{8FBAD1AA-1FE6-E24F-8F24-D4657DABBD80}" destId="{176D8CFB-134A-8B40-8E2E-E9497BC9424E}" srcOrd="0" destOrd="0" presId="urn:microsoft.com/office/officeart/2005/8/layout/process1"/>
    <dgm:cxn modelId="{48F667B6-37DA-42F5-8FC2-2061D7FAEDAD}" type="presParOf" srcId="{F660ED70-00AE-E84C-AF98-E1270D286ED0}" destId="{914BE4C0-9948-E94E-8355-0BF261C62FF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r>
            <a:rPr lang="en-US">
              <a:latin typeface="Calibri Light" panose="020F0302020204030204"/>
            </a:rPr>
            <a:t> </a:t>
          </a:r>
          <a:br>
            <a:rPr lang="en-US">
              <a:latin typeface="Calibri Light" panose="020F0302020204030204"/>
            </a:rPr>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A39C3F-A8FE-4D47-851C-D8132B4FF97E}" type="doc">
      <dgm:prSet loTypeId="urn:microsoft.com/office/officeart/2005/8/layout/process1" loCatId="" qsTypeId="urn:microsoft.com/office/officeart/2005/8/quickstyle/simple1" qsCatId="simple" csTypeId="urn:microsoft.com/office/officeart/2005/8/colors/accent1_2" csCatId="accent1" phldr="1"/>
      <dgm:spPr/>
    </dgm:pt>
    <dgm:pt modelId="{61F32E82-39D1-A345-B813-24320784F9AB}">
      <dgm:prSet phldrT="[Text]"/>
      <dgm:spPr/>
      <dgm:t>
        <a:bodyPr/>
        <a:lstStyle/>
        <a:p>
          <a:r>
            <a:rPr lang="en-US"/>
            <a:t>Ideation</a:t>
          </a:r>
        </a:p>
      </dgm:t>
    </dgm:pt>
    <dgm:pt modelId="{82A830C5-926A-3B4E-B78A-96318FFCFDC1}" type="parTrans" cxnId="{23F4D225-204E-DB45-9162-5006D636609A}">
      <dgm:prSet/>
      <dgm:spPr/>
      <dgm:t>
        <a:bodyPr/>
        <a:lstStyle/>
        <a:p>
          <a:endParaRPr lang="en-US"/>
        </a:p>
      </dgm:t>
    </dgm:pt>
    <dgm:pt modelId="{EBA27FD7-6C22-2244-8800-3EC68F07A74B}" type="sibTrans" cxnId="{23F4D225-204E-DB45-9162-5006D636609A}">
      <dgm:prSet/>
      <dgm:spPr/>
      <dgm:t>
        <a:bodyPr/>
        <a:lstStyle/>
        <a:p>
          <a:endParaRPr lang="en-US"/>
        </a:p>
      </dgm:t>
    </dgm:pt>
    <dgm:pt modelId="{7AB4FDA2-7A3A-E643-A1F8-C43F184362E5}">
      <dgm:prSet phldrT="[Text]"/>
      <dgm:spPr/>
      <dgm:t>
        <a:bodyPr/>
        <a:lstStyle/>
        <a:p>
          <a:pPr rtl="0"/>
          <a:r>
            <a:rPr lang="en-US"/>
            <a:t>Customer</a:t>
          </a:r>
          <a:br>
            <a:rPr lang="en-US"/>
          </a:br>
          <a:r>
            <a:rPr lang="en-US"/>
            <a:t>discovery</a:t>
          </a:r>
        </a:p>
      </dgm:t>
    </dgm:pt>
    <dgm:pt modelId="{691860D2-60D5-1640-9264-CBA3864A52FD}" type="parTrans" cxnId="{06485307-167F-4F4C-8610-B378E1D73C15}">
      <dgm:prSet/>
      <dgm:spPr/>
      <dgm:t>
        <a:bodyPr/>
        <a:lstStyle/>
        <a:p>
          <a:endParaRPr lang="en-US"/>
        </a:p>
      </dgm:t>
    </dgm:pt>
    <dgm:pt modelId="{3452CD24-C046-1D4C-8703-054951C89F5C}" type="sibTrans" cxnId="{06485307-167F-4F4C-8610-B378E1D73C15}">
      <dgm:prSet/>
      <dgm:spPr/>
      <dgm:t>
        <a:bodyPr/>
        <a:lstStyle/>
        <a:p>
          <a:endParaRPr lang="en-US"/>
        </a:p>
      </dgm:t>
    </dgm:pt>
    <dgm:pt modelId="{8B10DAA2-250C-B84B-A3D7-4E123641D2FC}">
      <dgm:prSet phldrT="[Text]"/>
      <dgm:spPr/>
      <dgm:t>
        <a:bodyPr/>
        <a:lstStyle/>
        <a:p>
          <a:r>
            <a:rPr lang="en-US"/>
            <a:t>Build MVP</a:t>
          </a:r>
        </a:p>
      </dgm:t>
    </dgm:pt>
    <dgm:pt modelId="{D11DE5F1-E97B-6B4D-9F77-6902251948AD}" type="parTrans" cxnId="{632686B2-40B7-594F-893F-A36DA81A2CB2}">
      <dgm:prSet/>
      <dgm:spPr/>
      <dgm:t>
        <a:bodyPr/>
        <a:lstStyle/>
        <a:p>
          <a:endParaRPr lang="en-US"/>
        </a:p>
      </dgm:t>
    </dgm:pt>
    <dgm:pt modelId="{0B43528B-3C50-4B48-AF88-93C9473A9E42}" type="sibTrans" cxnId="{632686B2-40B7-594F-893F-A36DA81A2CB2}">
      <dgm:prSet/>
      <dgm:spPr/>
      <dgm:t>
        <a:bodyPr/>
        <a:lstStyle/>
        <a:p>
          <a:endParaRPr lang="en-US"/>
        </a:p>
      </dgm:t>
    </dgm:pt>
    <dgm:pt modelId="{28609C91-4CB9-794D-A555-5ABFE08F88E0}">
      <dgm:prSet phldrT="[Text]"/>
      <dgm:spPr/>
      <dgm:t>
        <a:bodyPr/>
        <a:lstStyle/>
        <a:p>
          <a:r>
            <a:rPr lang="en-US"/>
            <a:t>Secure first customers / pilots</a:t>
          </a:r>
        </a:p>
      </dgm:t>
    </dgm:pt>
    <dgm:pt modelId="{B75231EE-7C27-FF45-8B2B-CD463EC3E58F}" type="parTrans" cxnId="{FDF6DBA3-ABC5-6F44-A287-EC82C14DD639}">
      <dgm:prSet/>
      <dgm:spPr/>
      <dgm:t>
        <a:bodyPr/>
        <a:lstStyle/>
        <a:p>
          <a:endParaRPr lang="en-US"/>
        </a:p>
      </dgm:t>
    </dgm:pt>
    <dgm:pt modelId="{DA7A5C57-52E2-B644-A33C-F62305E94F7B}" type="sibTrans" cxnId="{FDF6DBA3-ABC5-6F44-A287-EC82C14DD639}">
      <dgm:prSet/>
      <dgm:spPr/>
      <dgm:t>
        <a:bodyPr/>
        <a:lstStyle/>
        <a:p>
          <a:endParaRPr lang="en-US"/>
        </a:p>
      </dgm:t>
    </dgm:pt>
    <dgm:pt modelId="{8A92DE63-2EB5-A049-9560-18CD70C7F144}">
      <dgm:prSet phldrT="[Text]"/>
      <dgm:spPr/>
      <dgm:t>
        <a:bodyPr/>
        <a:lstStyle/>
        <a:p>
          <a:r>
            <a:rPr lang="en-US"/>
            <a:t>Customer generation &amp; traction</a:t>
          </a:r>
        </a:p>
      </dgm:t>
    </dgm:pt>
    <dgm:pt modelId="{3B1BB40C-592C-634E-BA8D-5C04D134D647}" type="parTrans" cxnId="{5862065B-0D31-3449-A76C-4ED3FE1D1F0C}">
      <dgm:prSet/>
      <dgm:spPr/>
      <dgm:t>
        <a:bodyPr/>
        <a:lstStyle/>
        <a:p>
          <a:endParaRPr lang="en-US"/>
        </a:p>
      </dgm:t>
    </dgm:pt>
    <dgm:pt modelId="{35757C2B-FAE8-734B-97EA-26F8EC7F282D}" type="sibTrans" cxnId="{5862065B-0D31-3449-A76C-4ED3FE1D1F0C}">
      <dgm:prSet/>
      <dgm:spPr/>
      <dgm:t>
        <a:bodyPr/>
        <a:lstStyle/>
        <a:p>
          <a:endParaRPr lang="en-US"/>
        </a:p>
      </dgm:t>
    </dgm:pt>
    <dgm:pt modelId="{6C000285-2318-C243-A360-E779FE52AC32}">
      <dgm:prSet phldrT="[Text]"/>
      <dgm:spPr/>
      <dgm:t>
        <a:bodyPr/>
        <a:lstStyle/>
        <a:p>
          <a:r>
            <a:rPr lang="en-US"/>
            <a:t>Achieve PMF</a:t>
          </a:r>
        </a:p>
      </dgm:t>
    </dgm:pt>
    <dgm:pt modelId="{957932C7-DC43-904D-8936-E0EF46B902B2}" type="parTrans" cxnId="{3D333EA8-4E12-4A44-B3B6-2BB4345EC130}">
      <dgm:prSet/>
      <dgm:spPr/>
      <dgm:t>
        <a:bodyPr/>
        <a:lstStyle/>
        <a:p>
          <a:endParaRPr lang="en-US"/>
        </a:p>
      </dgm:t>
    </dgm:pt>
    <dgm:pt modelId="{3873B6CA-B096-F146-9BDD-95D48084447A}" type="sibTrans" cxnId="{3D333EA8-4E12-4A44-B3B6-2BB4345EC130}">
      <dgm:prSet/>
      <dgm:spPr/>
      <dgm:t>
        <a:bodyPr/>
        <a:lstStyle/>
        <a:p>
          <a:endParaRPr lang="en-US"/>
        </a:p>
      </dgm:t>
    </dgm:pt>
    <dgm:pt modelId="{2C9C9C48-BA76-2044-94C8-FC1E2BAE5A42}">
      <dgm:prSet phldrT="[Text]"/>
      <dgm:spPr/>
      <dgm:t>
        <a:bodyPr/>
        <a:lstStyle/>
        <a:p>
          <a:r>
            <a:rPr lang="en-US"/>
            <a:t>Scale the business</a:t>
          </a:r>
        </a:p>
      </dgm:t>
    </dgm:pt>
    <dgm:pt modelId="{0B1C637B-D449-494D-88C8-5FD7C5ED5844}" type="parTrans" cxnId="{1D6BA72F-B890-A94F-85A4-1D4BD19AF624}">
      <dgm:prSet/>
      <dgm:spPr/>
      <dgm:t>
        <a:bodyPr/>
        <a:lstStyle/>
        <a:p>
          <a:endParaRPr lang="en-US"/>
        </a:p>
      </dgm:t>
    </dgm:pt>
    <dgm:pt modelId="{C6DE7CB3-7ACB-AD42-A82D-573FD4918843}" type="sibTrans" cxnId="{1D6BA72F-B890-A94F-85A4-1D4BD19AF624}">
      <dgm:prSet/>
      <dgm:spPr/>
      <dgm:t>
        <a:bodyPr/>
        <a:lstStyle/>
        <a:p>
          <a:endParaRPr lang="en-US"/>
        </a:p>
      </dgm:t>
    </dgm:pt>
    <dgm:pt modelId="{F660ED70-00AE-E84C-AF98-E1270D286ED0}" type="pres">
      <dgm:prSet presAssocID="{6BA39C3F-A8FE-4D47-851C-D8132B4FF97E}" presName="Name0" presStyleCnt="0">
        <dgm:presLayoutVars>
          <dgm:dir/>
          <dgm:resizeHandles val="exact"/>
        </dgm:presLayoutVars>
      </dgm:prSet>
      <dgm:spPr/>
    </dgm:pt>
    <dgm:pt modelId="{86BAC3A5-402D-9340-A3AF-0F5301706B6C}" type="pres">
      <dgm:prSet presAssocID="{61F32E82-39D1-A345-B813-24320784F9AB}" presName="node" presStyleLbl="node1" presStyleIdx="0" presStyleCnt="7">
        <dgm:presLayoutVars>
          <dgm:bulletEnabled val="1"/>
        </dgm:presLayoutVars>
      </dgm:prSet>
      <dgm:spPr/>
    </dgm:pt>
    <dgm:pt modelId="{2791DC53-F644-2849-B425-4D24C58AE62B}" type="pres">
      <dgm:prSet presAssocID="{EBA27FD7-6C22-2244-8800-3EC68F07A74B}" presName="sibTrans" presStyleLbl="sibTrans2D1" presStyleIdx="0" presStyleCnt="6"/>
      <dgm:spPr/>
    </dgm:pt>
    <dgm:pt modelId="{7E017DDF-26F5-FE4A-AAE6-4A3E0C7974DD}" type="pres">
      <dgm:prSet presAssocID="{EBA27FD7-6C22-2244-8800-3EC68F07A74B}" presName="connectorText" presStyleLbl="sibTrans2D1" presStyleIdx="0" presStyleCnt="6"/>
      <dgm:spPr/>
    </dgm:pt>
    <dgm:pt modelId="{AC49BF6B-FBD8-C044-B2E6-9A18F9D5BD37}" type="pres">
      <dgm:prSet presAssocID="{7AB4FDA2-7A3A-E643-A1F8-C43F184362E5}" presName="node" presStyleLbl="node1" presStyleIdx="1" presStyleCnt="7">
        <dgm:presLayoutVars>
          <dgm:bulletEnabled val="1"/>
        </dgm:presLayoutVars>
      </dgm:prSet>
      <dgm:spPr/>
    </dgm:pt>
    <dgm:pt modelId="{8F0649CB-74C1-FE41-B031-3D1E9D713725}" type="pres">
      <dgm:prSet presAssocID="{3452CD24-C046-1D4C-8703-054951C89F5C}" presName="sibTrans" presStyleLbl="sibTrans2D1" presStyleIdx="1" presStyleCnt="6"/>
      <dgm:spPr/>
    </dgm:pt>
    <dgm:pt modelId="{BBC242DE-4B10-3C4A-9E7C-2635F5D4F644}" type="pres">
      <dgm:prSet presAssocID="{3452CD24-C046-1D4C-8703-054951C89F5C}" presName="connectorText" presStyleLbl="sibTrans2D1" presStyleIdx="1" presStyleCnt="6"/>
      <dgm:spPr/>
    </dgm:pt>
    <dgm:pt modelId="{95D45756-B061-494D-BED3-14E68F72B007}" type="pres">
      <dgm:prSet presAssocID="{8B10DAA2-250C-B84B-A3D7-4E123641D2FC}" presName="node" presStyleLbl="node1" presStyleIdx="2" presStyleCnt="7">
        <dgm:presLayoutVars>
          <dgm:bulletEnabled val="1"/>
        </dgm:presLayoutVars>
      </dgm:prSet>
      <dgm:spPr/>
    </dgm:pt>
    <dgm:pt modelId="{8FBAD1AA-1FE6-E24F-8F24-D4657DABBD80}" type="pres">
      <dgm:prSet presAssocID="{0B43528B-3C50-4B48-AF88-93C9473A9E42}" presName="sibTrans" presStyleLbl="sibTrans2D1" presStyleIdx="2" presStyleCnt="6"/>
      <dgm:spPr/>
    </dgm:pt>
    <dgm:pt modelId="{176D8CFB-134A-8B40-8E2E-E9497BC9424E}" type="pres">
      <dgm:prSet presAssocID="{0B43528B-3C50-4B48-AF88-93C9473A9E42}" presName="connectorText" presStyleLbl="sibTrans2D1" presStyleIdx="2" presStyleCnt="6"/>
      <dgm:spPr/>
    </dgm:pt>
    <dgm:pt modelId="{914BE4C0-9948-E94E-8355-0BF261C62FF7}" type="pres">
      <dgm:prSet presAssocID="{28609C91-4CB9-794D-A555-5ABFE08F88E0}" presName="node" presStyleLbl="node1" presStyleIdx="3" presStyleCnt="7">
        <dgm:presLayoutVars>
          <dgm:bulletEnabled val="1"/>
        </dgm:presLayoutVars>
      </dgm:prSet>
      <dgm:spPr/>
    </dgm:pt>
    <dgm:pt modelId="{8D72FB73-48EC-314C-9AC1-D4BAC5DF0547}" type="pres">
      <dgm:prSet presAssocID="{DA7A5C57-52E2-B644-A33C-F62305E94F7B}" presName="sibTrans" presStyleLbl="sibTrans2D1" presStyleIdx="3" presStyleCnt="6"/>
      <dgm:spPr/>
    </dgm:pt>
    <dgm:pt modelId="{3E489F99-724C-734C-91AC-CF4FE941930E}" type="pres">
      <dgm:prSet presAssocID="{DA7A5C57-52E2-B644-A33C-F62305E94F7B}" presName="connectorText" presStyleLbl="sibTrans2D1" presStyleIdx="3" presStyleCnt="6"/>
      <dgm:spPr/>
    </dgm:pt>
    <dgm:pt modelId="{F5EF6AB9-E812-E843-89D7-6CDDD19DABB2}" type="pres">
      <dgm:prSet presAssocID="{8A92DE63-2EB5-A049-9560-18CD70C7F144}" presName="node" presStyleLbl="node1" presStyleIdx="4" presStyleCnt="7">
        <dgm:presLayoutVars>
          <dgm:bulletEnabled val="1"/>
        </dgm:presLayoutVars>
      </dgm:prSet>
      <dgm:spPr/>
    </dgm:pt>
    <dgm:pt modelId="{98C84BCA-7B03-E049-9DAB-BA883B0B9638}" type="pres">
      <dgm:prSet presAssocID="{35757C2B-FAE8-734B-97EA-26F8EC7F282D}" presName="sibTrans" presStyleLbl="sibTrans2D1" presStyleIdx="4" presStyleCnt="6"/>
      <dgm:spPr/>
    </dgm:pt>
    <dgm:pt modelId="{9B4A4CE2-941F-A34E-BCE5-7F7E1C844D30}" type="pres">
      <dgm:prSet presAssocID="{35757C2B-FAE8-734B-97EA-26F8EC7F282D}" presName="connectorText" presStyleLbl="sibTrans2D1" presStyleIdx="4" presStyleCnt="6"/>
      <dgm:spPr/>
    </dgm:pt>
    <dgm:pt modelId="{7B6C4266-ACA4-C343-9E83-30938D9A40D0}" type="pres">
      <dgm:prSet presAssocID="{6C000285-2318-C243-A360-E779FE52AC32}" presName="node" presStyleLbl="node1" presStyleIdx="5" presStyleCnt="7">
        <dgm:presLayoutVars>
          <dgm:bulletEnabled val="1"/>
        </dgm:presLayoutVars>
      </dgm:prSet>
      <dgm:spPr/>
    </dgm:pt>
    <dgm:pt modelId="{A46014B5-877E-8D45-A3E2-6E956C201F6D}" type="pres">
      <dgm:prSet presAssocID="{3873B6CA-B096-F146-9BDD-95D48084447A}" presName="sibTrans" presStyleLbl="sibTrans2D1" presStyleIdx="5" presStyleCnt="6"/>
      <dgm:spPr/>
    </dgm:pt>
    <dgm:pt modelId="{F5209DFA-3A41-314F-BAC5-0CCDFF4FD7C0}" type="pres">
      <dgm:prSet presAssocID="{3873B6CA-B096-F146-9BDD-95D48084447A}" presName="connectorText" presStyleLbl="sibTrans2D1" presStyleIdx="5" presStyleCnt="6"/>
      <dgm:spPr/>
    </dgm:pt>
    <dgm:pt modelId="{F90F6D1C-E35B-1A42-B70E-9B40BADD6557}" type="pres">
      <dgm:prSet presAssocID="{2C9C9C48-BA76-2044-94C8-FC1E2BAE5A42}" presName="node" presStyleLbl="node1" presStyleIdx="6" presStyleCnt="7">
        <dgm:presLayoutVars>
          <dgm:bulletEnabled val="1"/>
        </dgm:presLayoutVars>
      </dgm:prSet>
      <dgm:spPr/>
    </dgm:pt>
  </dgm:ptLst>
  <dgm:cxnLst>
    <dgm:cxn modelId="{B7D43003-BF56-BA41-A1FF-6FCDDD21EDB0}" type="presOf" srcId="{DA7A5C57-52E2-B644-A33C-F62305E94F7B}" destId="{3E489F99-724C-734C-91AC-CF4FE941930E}" srcOrd="1" destOrd="0" presId="urn:microsoft.com/office/officeart/2005/8/layout/process1"/>
    <dgm:cxn modelId="{CEA50F06-BC75-C84C-99B8-36CD936B278F}" type="presOf" srcId="{6C000285-2318-C243-A360-E779FE52AC32}" destId="{7B6C4266-ACA4-C343-9E83-30938D9A40D0}" srcOrd="0" destOrd="0" presId="urn:microsoft.com/office/officeart/2005/8/layout/process1"/>
    <dgm:cxn modelId="{06485307-167F-4F4C-8610-B378E1D73C15}" srcId="{6BA39C3F-A8FE-4D47-851C-D8132B4FF97E}" destId="{7AB4FDA2-7A3A-E643-A1F8-C43F184362E5}" srcOrd="1" destOrd="0" parTransId="{691860D2-60D5-1640-9264-CBA3864A52FD}" sibTransId="{3452CD24-C046-1D4C-8703-054951C89F5C}"/>
    <dgm:cxn modelId="{19679F08-5F84-8749-A605-9A040DC9965F}" type="presOf" srcId="{3873B6CA-B096-F146-9BDD-95D48084447A}" destId="{A46014B5-877E-8D45-A3E2-6E956C201F6D}" srcOrd="0" destOrd="0" presId="urn:microsoft.com/office/officeart/2005/8/layout/process1"/>
    <dgm:cxn modelId="{02B65F0A-C722-034D-AA23-85AAA80EB773}" type="presOf" srcId="{61F32E82-39D1-A345-B813-24320784F9AB}" destId="{86BAC3A5-402D-9340-A3AF-0F5301706B6C}" srcOrd="0" destOrd="0" presId="urn:microsoft.com/office/officeart/2005/8/layout/process1"/>
    <dgm:cxn modelId="{1F66B30E-12F2-9A47-A482-E2F1CBBFF8D8}" type="presOf" srcId="{0B43528B-3C50-4B48-AF88-93C9473A9E42}" destId="{176D8CFB-134A-8B40-8E2E-E9497BC9424E}" srcOrd="1" destOrd="0" presId="urn:microsoft.com/office/officeart/2005/8/layout/process1"/>
    <dgm:cxn modelId="{584C8713-D1D5-C149-A7B7-8CDBD3E60BE7}" type="presOf" srcId="{35757C2B-FAE8-734B-97EA-26F8EC7F282D}" destId="{98C84BCA-7B03-E049-9DAB-BA883B0B9638}" srcOrd="0" destOrd="0" presId="urn:microsoft.com/office/officeart/2005/8/layout/process1"/>
    <dgm:cxn modelId="{639E3E15-3C2D-834F-B5C4-9A35B857687F}" type="presOf" srcId="{28609C91-4CB9-794D-A555-5ABFE08F88E0}" destId="{914BE4C0-9948-E94E-8355-0BF261C62FF7}" srcOrd="0" destOrd="0" presId="urn:microsoft.com/office/officeart/2005/8/layout/process1"/>
    <dgm:cxn modelId="{23F4D225-204E-DB45-9162-5006D636609A}" srcId="{6BA39C3F-A8FE-4D47-851C-D8132B4FF97E}" destId="{61F32E82-39D1-A345-B813-24320784F9AB}" srcOrd="0" destOrd="0" parTransId="{82A830C5-926A-3B4E-B78A-96318FFCFDC1}" sibTransId="{EBA27FD7-6C22-2244-8800-3EC68F07A74B}"/>
    <dgm:cxn modelId="{F066462D-2874-B34C-9730-6A5891B94E09}" type="presOf" srcId="{35757C2B-FAE8-734B-97EA-26F8EC7F282D}" destId="{9B4A4CE2-941F-A34E-BCE5-7F7E1C844D30}" srcOrd="1" destOrd="0" presId="urn:microsoft.com/office/officeart/2005/8/layout/process1"/>
    <dgm:cxn modelId="{6569922D-4BDC-9948-816B-245EEEE46EBD}" type="presOf" srcId="{8B10DAA2-250C-B84B-A3D7-4E123641D2FC}" destId="{95D45756-B061-494D-BED3-14E68F72B007}" srcOrd="0" destOrd="0" presId="urn:microsoft.com/office/officeart/2005/8/layout/process1"/>
    <dgm:cxn modelId="{1D6BA72F-B890-A94F-85A4-1D4BD19AF624}" srcId="{6BA39C3F-A8FE-4D47-851C-D8132B4FF97E}" destId="{2C9C9C48-BA76-2044-94C8-FC1E2BAE5A42}" srcOrd="6" destOrd="0" parTransId="{0B1C637B-D449-494D-88C8-5FD7C5ED5844}" sibTransId="{C6DE7CB3-7ACB-AD42-A82D-573FD4918843}"/>
    <dgm:cxn modelId="{57386038-3ACE-F846-90BB-526A9EF9F726}" type="presOf" srcId="{3873B6CA-B096-F146-9BDD-95D48084447A}" destId="{F5209DFA-3A41-314F-BAC5-0CCDFF4FD7C0}" srcOrd="1" destOrd="0" presId="urn:microsoft.com/office/officeart/2005/8/layout/process1"/>
    <dgm:cxn modelId="{5862065B-0D31-3449-A76C-4ED3FE1D1F0C}" srcId="{6BA39C3F-A8FE-4D47-851C-D8132B4FF97E}" destId="{8A92DE63-2EB5-A049-9560-18CD70C7F144}" srcOrd="4" destOrd="0" parTransId="{3B1BB40C-592C-634E-BA8D-5C04D134D647}" sibTransId="{35757C2B-FAE8-734B-97EA-26F8EC7F282D}"/>
    <dgm:cxn modelId="{891C6A4A-F1FE-934B-ABB8-3574A4BE3323}" type="presOf" srcId="{7AB4FDA2-7A3A-E643-A1F8-C43F184362E5}" destId="{AC49BF6B-FBD8-C044-B2E6-9A18F9D5BD37}" srcOrd="0" destOrd="0" presId="urn:microsoft.com/office/officeart/2005/8/layout/process1"/>
    <dgm:cxn modelId="{9728A652-CDC9-8149-AED1-ED51A2548C5A}" type="presOf" srcId="{EBA27FD7-6C22-2244-8800-3EC68F07A74B}" destId="{7E017DDF-26F5-FE4A-AAE6-4A3E0C7974DD}" srcOrd="1" destOrd="0" presId="urn:microsoft.com/office/officeart/2005/8/layout/process1"/>
    <dgm:cxn modelId="{2D4DD458-7156-374D-8AB2-02A269D7B265}" type="presOf" srcId="{8A92DE63-2EB5-A049-9560-18CD70C7F144}" destId="{F5EF6AB9-E812-E843-89D7-6CDDD19DABB2}" srcOrd="0" destOrd="0" presId="urn:microsoft.com/office/officeart/2005/8/layout/process1"/>
    <dgm:cxn modelId="{5B11B391-A194-8349-82C5-C6D6785E6C01}" type="presOf" srcId="{3452CD24-C046-1D4C-8703-054951C89F5C}" destId="{BBC242DE-4B10-3C4A-9E7C-2635F5D4F644}" srcOrd="1" destOrd="0" presId="urn:microsoft.com/office/officeart/2005/8/layout/process1"/>
    <dgm:cxn modelId="{FFA689A1-F595-034C-80C2-6DD01DEF9953}" type="presOf" srcId="{3452CD24-C046-1D4C-8703-054951C89F5C}" destId="{8F0649CB-74C1-FE41-B031-3D1E9D713725}" srcOrd="0" destOrd="0" presId="urn:microsoft.com/office/officeart/2005/8/layout/process1"/>
    <dgm:cxn modelId="{FDF6DBA3-ABC5-6F44-A287-EC82C14DD639}" srcId="{6BA39C3F-A8FE-4D47-851C-D8132B4FF97E}" destId="{28609C91-4CB9-794D-A555-5ABFE08F88E0}" srcOrd="3" destOrd="0" parTransId="{B75231EE-7C27-FF45-8B2B-CD463EC3E58F}" sibTransId="{DA7A5C57-52E2-B644-A33C-F62305E94F7B}"/>
    <dgm:cxn modelId="{3D333EA8-4E12-4A44-B3B6-2BB4345EC130}" srcId="{6BA39C3F-A8FE-4D47-851C-D8132B4FF97E}" destId="{6C000285-2318-C243-A360-E779FE52AC32}" srcOrd="5" destOrd="0" parTransId="{957932C7-DC43-904D-8936-E0EF46B902B2}" sibTransId="{3873B6CA-B096-F146-9BDD-95D48084447A}"/>
    <dgm:cxn modelId="{632686B2-40B7-594F-893F-A36DA81A2CB2}" srcId="{6BA39C3F-A8FE-4D47-851C-D8132B4FF97E}" destId="{8B10DAA2-250C-B84B-A3D7-4E123641D2FC}" srcOrd="2" destOrd="0" parTransId="{D11DE5F1-E97B-6B4D-9F77-6902251948AD}" sibTransId="{0B43528B-3C50-4B48-AF88-93C9473A9E42}"/>
    <dgm:cxn modelId="{91AC26BF-71D6-204D-A684-D7C850D25702}" type="presOf" srcId="{DA7A5C57-52E2-B644-A33C-F62305E94F7B}" destId="{8D72FB73-48EC-314C-9AC1-D4BAC5DF0547}" srcOrd="0" destOrd="0" presId="urn:microsoft.com/office/officeart/2005/8/layout/process1"/>
    <dgm:cxn modelId="{611019CA-518B-F844-A5AF-F41961D15A08}" type="presOf" srcId="{EBA27FD7-6C22-2244-8800-3EC68F07A74B}" destId="{2791DC53-F644-2849-B425-4D24C58AE62B}" srcOrd="0" destOrd="0" presId="urn:microsoft.com/office/officeart/2005/8/layout/process1"/>
    <dgm:cxn modelId="{6143AFCB-C674-8D4F-BD3D-67974BF857EB}" type="presOf" srcId="{0B43528B-3C50-4B48-AF88-93C9473A9E42}" destId="{8FBAD1AA-1FE6-E24F-8F24-D4657DABBD80}" srcOrd="0" destOrd="0" presId="urn:microsoft.com/office/officeart/2005/8/layout/process1"/>
    <dgm:cxn modelId="{A1D868E4-8905-3A4E-9EEF-09B0E5FBE105}" type="presOf" srcId="{6BA39C3F-A8FE-4D47-851C-D8132B4FF97E}" destId="{F660ED70-00AE-E84C-AF98-E1270D286ED0}" srcOrd="0" destOrd="0" presId="urn:microsoft.com/office/officeart/2005/8/layout/process1"/>
    <dgm:cxn modelId="{2FFE25F5-E096-6244-AA08-2DDC5DFC8FD7}" type="presOf" srcId="{2C9C9C48-BA76-2044-94C8-FC1E2BAE5A42}" destId="{F90F6D1C-E35B-1A42-B70E-9B40BADD6557}" srcOrd="0" destOrd="0" presId="urn:microsoft.com/office/officeart/2005/8/layout/process1"/>
    <dgm:cxn modelId="{BCB63CB8-0A7C-8D44-BD59-5B11E54B590F}" type="presParOf" srcId="{F660ED70-00AE-E84C-AF98-E1270D286ED0}" destId="{86BAC3A5-402D-9340-A3AF-0F5301706B6C}" srcOrd="0" destOrd="0" presId="urn:microsoft.com/office/officeart/2005/8/layout/process1"/>
    <dgm:cxn modelId="{C8756675-EF90-D041-B6A3-DC19E7EBACBC}" type="presParOf" srcId="{F660ED70-00AE-E84C-AF98-E1270D286ED0}" destId="{2791DC53-F644-2849-B425-4D24C58AE62B}" srcOrd="1" destOrd="0" presId="urn:microsoft.com/office/officeart/2005/8/layout/process1"/>
    <dgm:cxn modelId="{9C6C757B-7ECB-CA41-A87F-6141CBEEC708}" type="presParOf" srcId="{2791DC53-F644-2849-B425-4D24C58AE62B}" destId="{7E017DDF-26F5-FE4A-AAE6-4A3E0C7974DD}" srcOrd="0" destOrd="0" presId="urn:microsoft.com/office/officeart/2005/8/layout/process1"/>
    <dgm:cxn modelId="{9AD61A64-E68D-3341-841C-CD22EB1CBEC4}" type="presParOf" srcId="{F660ED70-00AE-E84C-AF98-E1270D286ED0}" destId="{AC49BF6B-FBD8-C044-B2E6-9A18F9D5BD37}" srcOrd="2" destOrd="0" presId="urn:microsoft.com/office/officeart/2005/8/layout/process1"/>
    <dgm:cxn modelId="{F7B0EE27-FC70-1442-AC5E-ECE35DA514B3}" type="presParOf" srcId="{F660ED70-00AE-E84C-AF98-E1270D286ED0}" destId="{8F0649CB-74C1-FE41-B031-3D1E9D713725}" srcOrd="3" destOrd="0" presId="urn:microsoft.com/office/officeart/2005/8/layout/process1"/>
    <dgm:cxn modelId="{FDE0C40E-58C2-114D-9E94-DE4B72F2CF06}" type="presParOf" srcId="{8F0649CB-74C1-FE41-B031-3D1E9D713725}" destId="{BBC242DE-4B10-3C4A-9E7C-2635F5D4F644}" srcOrd="0" destOrd="0" presId="urn:microsoft.com/office/officeart/2005/8/layout/process1"/>
    <dgm:cxn modelId="{9671E028-2277-5F42-93D7-9BB02145B75A}" type="presParOf" srcId="{F660ED70-00AE-E84C-AF98-E1270D286ED0}" destId="{95D45756-B061-494D-BED3-14E68F72B007}" srcOrd="4" destOrd="0" presId="urn:microsoft.com/office/officeart/2005/8/layout/process1"/>
    <dgm:cxn modelId="{D7197360-BCE5-2445-A050-8F6C0ABDAF39}" type="presParOf" srcId="{F660ED70-00AE-E84C-AF98-E1270D286ED0}" destId="{8FBAD1AA-1FE6-E24F-8F24-D4657DABBD80}" srcOrd="5" destOrd="0" presId="urn:microsoft.com/office/officeart/2005/8/layout/process1"/>
    <dgm:cxn modelId="{D1329F91-7396-0849-8924-D290A2C6AE2A}" type="presParOf" srcId="{8FBAD1AA-1FE6-E24F-8F24-D4657DABBD80}" destId="{176D8CFB-134A-8B40-8E2E-E9497BC9424E}" srcOrd="0" destOrd="0" presId="urn:microsoft.com/office/officeart/2005/8/layout/process1"/>
    <dgm:cxn modelId="{DC074BBB-CC49-CF41-93E4-07E125ED2D9F}" type="presParOf" srcId="{F660ED70-00AE-E84C-AF98-E1270D286ED0}" destId="{914BE4C0-9948-E94E-8355-0BF261C62FF7}" srcOrd="6" destOrd="0" presId="urn:microsoft.com/office/officeart/2005/8/layout/process1"/>
    <dgm:cxn modelId="{32261D69-1854-4A4C-B312-D12DD3904F73}" type="presParOf" srcId="{F660ED70-00AE-E84C-AF98-E1270D286ED0}" destId="{8D72FB73-48EC-314C-9AC1-D4BAC5DF0547}" srcOrd="7" destOrd="0" presId="urn:microsoft.com/office/officeart/2005/8/layout/process1"/>
    <dgm:cxn modelId="{B85CF378-1F3F-C44A-9822-084E981331B8}" type="presParOf" srcId="{8D72FB73-48EC-314C-9AC1-D4BAC5DF0547}" destId="{3E489F99-724C-734C-91AC-CF4FE941930E}" srcOrd="0" destOrd="0" presId="urn:microsoft.com/office/officeart/2005/8/layout/process1"/>
    <dgm:cxn modelId="{520A4E26-11AB-0241-BC26-7A8B3E5EA0CC}" type="presParOf" srcId="{F660ED70-00AE-E84C-AF98-E1270D286ED0}" destId="{F5EF6AB9-E812-E843-89D7-6CDDD19DABB2}" srcOrd="8" destOrd="0" presId="urn:microsoft.com/office/officeart/2005/8/layout/process1"/>
    <dgm:cxn modelId="{B1A6BD72-B67F-364C-B4F7-569859CEA17E}" type="presParOf" srcId="{F660ED70-00AE-E84C-AF98-E1270D286ED0}" destId="{98C84BCA-7B03-E049-9DAB-BA883B0B9638}" srcOrd="9" destOrd="0" presId="urn:microsoft.com/office/officeart/2005/8/layout/process1"/>
    <dgm:cxn modelId="{7A284A8C-A0B7-A940-A00D-4012D002E8B3}" type="presParOf" srcId="{98C84BCA-7B03-E049-9DAB-BA883B0B9638}" destId="{9B4A4CE2-941F-A34E-BCE5-7F7E1C844D30}" srcOrd="0" destOrd="0" presId="urn:microsoft.com/office/officeart/2005/8/layout/process1"/>
    <dgm:cxn modelId="{217ED18D-59C6-3A46-89A0-F8404B332C90}" type="presParOf" srcId="{F660ED70-00AE-E84C-AF98-E1270D286ED0}" destId="{7B6C4266-ACA4-C343-9E83-30938D9A40D0}" srcOrd="10" destOrd="0" presId="urn:microsoft.com/office/officeart/2005/8/layout/process1"/>
    <dgm:cxn modelId="{2B7B4877-273D-2440-A97C-11C20EEDE637}" type="presParOf" srcId="{F660ED70-00AE-E84C-AF98-E1270D286ED0}" destId="{A46014B5-877E-8D45-A3E2-6E956C201F6D}" srcOrd="11" destOrd="0" presId="urn:microsoft.com/office/officeart/2005/8/layout/process1"/>
    <dgm:cxn modelId="{DF23D289-58AD-FE40-97C2-198780ADD4E9}" type="presParOf" srcId="{A46014B5-877E-8D45-A3E2-6E956C201F6D}" destId="{F5209DFA-3A41-314F-BAC5-0CCDFF4FD7C0}" srcOrd="0" destOrd="0" presId="urn:microsoft.com/office/officeart/2005/8/layout/process1"/>
    <dgm:cxn modelId="{E452E88F-2F86-4744-91DC-0133EE4D6EA5}" type="presParOf" srcId="{F660ED70-00AE-E84C-AF98-E1270D286ED0}" destId="{F90F6D1C-E35B-1A42-B70E-9B40BADD6557}"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9BF6B-FBD8-C044-B2E6-9A18F9D5BD37}">
      <dsp:nvSpPr>
        <dsp:cNvPr id="0" name=""/>
        <dsp:cNvSpPr/>
      </dsp:nvSpPr>
      <dsp:spPr>
        <a:xfrm>
          <a:off x="9896" y="2071534"/>
          <a:ext cx="2958074" cy="177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a:t>Customer</a:t>
          </a:r>
          <a:r>
            <a:rPr lang="en-US" sz="2500" kern="1200">
              <a:latin typeface="Calibri Light" panose="020F0302020204030204"/>
            </a:rPr>
            <a:t> </a:t>
          </a:r>
          <a:r>
            <a:rPr lang="en-US" sz="2500" kern="1200"/>
            <a:t> discovery</a:t>
          </a:r>
        </a:p>
      </dsp:txBody>
      <dsp:txXfrm>
        <a:off x="61879" y="2123517"/>
        <a:ext cx="2854108" cy="1670878"/>
      </dsp:txXfrm>
    </dsp:sp>
    <dsp:sp modelId="{8F0649CB-74C1-FE41-B031-3D1E9D713725}">
      <dsp:nvSpPr>
        <dsp:cNvPr id="0" name=""/>
        <dsp:cNvSpPr/>
      </dsp:nvSpPr>
      <dsp:spPr>
        <a:xfrm>
          <a:off x="3263778" y="2592155"/>
          <a:ext cx="627111" cy="7336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263778" y="2738875"/>
        <a:ext cx="438978" cy="440162"/>
      </dsp:txXfrm>
    </dsp:sp>
    <dsp:sp modelId="{95D45756-B061-494D-BED3-14E68F72B007}">
      <dsp:nvSpPr>
        <dsp:cNvPr id="0" name=""/>
        <dsp:cNvSpPr/>
      </dsp:nvSpPr>
      <dsp:spPr>
        <a:xfrm>
          <a:off x="4151200" y="2071534"/>
          <a:ext cx="2958074" cy="177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Build MVP</a:t>
          </a:r>
        </a:p>
      </dsp:txBody>
      <dsp:txXfrm>
        <a:off x="4203183" y="2123517"/>
        <a:ext cx="2854108" cy="1670878"/>
      </dsp:txXfrm>
    </dsp:sp>
    <dsp:sp modelId="{8FBAD1AA-1FE6-E24F-8F24-D4657DABBD80}">
      <dsp:nvSpPr>
        <dsp:cNvPr id="0" name=""/>
        <dsp:cNvSpPr/>
      </dsp:nvSpPr>
      <dsp:spPr>
        <a:xfrm>
          <a:off x="7405082" y="2592155"/>
          <a:ext cx="627111" cy="7336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405082" y="2738875"/>
        <a:ext cx="438978" cy="440162"/>
      </dsp:txXfrm>
    </dsp:sp>
    <dsp:sp modelId="{914BE4C0-9948-E94E-8355-0BF261C62FF7}">
      <dsp:nvSpPr>
        <dsp:cNvPr id="0" name=""/>
        <dsp:cNvSpPr/>
      </dsp:nvSpPr>
      <dsp:spPr>
        <a:xfrm>
          <a:off x="8292504" y="2071534"/>
          <a:ext cx="2958074" cy="177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Secure first customers / pilots</a:t>
          </a:r>
        </a:p>
      </dsp:txBody>
      <dsp:txXfrm>
        <a:off x="8344487" y="2123517"/>
        <a:ext cx="2854108" cy="16708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848"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Ideation</a:t>
          </a:r>
        </a:p>
      </dsp:txBody>
      <dsp:txXfrm>
        <a:off x="27308" y="2581927"/>
        <a:ext cx="995003" cy="754059"/>
      </dsp:txXfrm>
    </dsp:sp>
    <dsp:sp modelId="{2791DC53-F644-2849-B425-4D24C58AE62B}">
      <dsp:nvSpPr>
        <dsp:cNvPr id="0" name=""/>
        <dsp:cNvSpPr/>
      </dsp:nvSpPr>
      <dsp:spPr>
        <a:xfrm>
          <a:off x="1149965"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49965" y="2881437"/>
        <a:ext cx="154621" cy="155039"/>
      </dsp:txXfrm>
    </dsp:sp>
    <dsp:sp modelId="{AC49BF6B-FBD8-C044-B2E6-9A18F9D5BD37}">
      <dsp:nvSpPr>
        <dsp:cNvPr id="0" name=""/>
        <dsp:cNvSpPr/>
      </dsp:nvSpPr>
      <dsp:spPr>
        <a:xfrm>
          <a:off x="1462542"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Customer  discovery</a:t>
          </a:r>
        </a:p>
      </dsp:txBody>
      <dsp:txXfrm>
        <a:off x="1486002" y="2581927"/>
        <a:ext cx="995003" cy="754059"/>
      </dsp:txXfrm>
    </dsp:sp>
    <dsp:sp modelId="{8F0649CB-74C1-FE41-B031-3D1E9D713725}">
      <dsp:nvSpPr>
        <dsp:cNvPr id="0" name=""/>
        <dsp:cNvSpPr/>
      </dsp:nvSpPr>
      <dsp:spPr>
        <a:xfrm>
          <a:off x="2608658"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08658" y="2881437"/>
        <a:ext cx="154621" cy="155039"/>
      </dsp:txXfrm>
    </dsp:sp>
    <dsp:sp modelId="{95D45756-B061-494D-BED3-14E68F72B007}">
      <dsp:nvSpPr>
        <dsp:cNvPr id="0" name=""/>
        <dsp:cNvSpPr/>
      </dsp:nvSpPr>
      <dsp:spPr>
        <a:xfrm>
          <a:off x="2921235"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Build MVP</a:t>
          </a:r>
        </a:p>
      </dsp:txBody>
      <dsp:txXfrm>
        <a:off x="2944695" y="2581927"/>
        <a:ext cx="995003" cy="754059"/>
      </dsp:txXfrm>
    </dsp:sp>
    <dsp:sp modelId="{8FBAD1AA-1FE6-E24F-8F24-D4657DABBD80}">
      <dsp:nvSpPr>
        <dsp:cNvPr id="0" name=""/>
        <dsp:cNvSpPr/>
      </dsp:nvSpPr>
      <dsp:spPr>
        <a:xfrm>
          <a:off x="4067352"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067352" y="2881437"/>
        <a:ext cx="154621" cy="155039"/>
      </dsp:txXfrm>
    </dsp:sp>
    <dsp:sp modelId="{914BE4C0-9948-E94E-8355-0BF261C62FF7}">
      <dsp:nvSpPr>
        <dsp:cNvPr id="0" name=""/>
        <dsp:cNvSpPr/>
      </dsp:nvSpPr>
      <dsp:spPr>
        <a:xfrm>
          <a:off x="4379929"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Secure first customers / pilots</a:t>
          </a:r>
        </a:p>
      </dsp:txBody>
      <dsp:txXfrm>
        <a:off x="4403389" y="2581927"/>
        <a:ext cx="995003" cy="754059"/>
      </dsp:txXfrm>
    </dsp:sp>
    <dsp:sp modelId="{8D72FB73-48EC-314C-9AC1-D4BAC5DF0547}">
      <dsp:nvSpPr>
        <dsp:cNvPr id="0" name=""/>
        <dsp:cNvSpPr/>
      </dsp:nvSpPr>
      <dsp:spPr>
        <a:xfrm>
          <a:off x="5526045"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26045" y="2881437"/>
        <a:ext cx="154621" cy="155039"/>
      </dsp:txXfrm>
    </dsp:sp>
    <dsp:sp modelId="{9E085C39-469C-6147-A5A2-A26CEE7BE8D6}">
      <dsp:nvSpPr>
        <dsp:cNvPr id="0" name=""/>
        <dsp:cNvSpPr/>
      </dsp:nvSpPr>
      <dsp:spPr>
        <a:xfrm>
          <a:off x="5838622"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Know Your Value Prop</a:t>
          </a:r>
        </a:p>
      </dsp:txBody>
      <dsp:txXfrm>
        <a:off x="5862082" y="2581927"/>
        <a:ext cx="995003" cy="754059"/>
      </dsp:txXfrm>
    </dsp:sp>
    <dsp:sp modelId="{E87E05CD-D93E-0444-B6F7-A3D805E03ADD}">
      <dsp:nvSpPr>
        <dsp:cNvPr id="0" name=""/>
        <dsp:cNvSpPr/>
      </dsp:nvSpPr>
      <dsp:spPr>
        <a:xfrm>
          <a:off x="6984739"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984739" y="2881437"/>
        <a:ext cx="154621" cy="155039"/>
      </dsp:txXfrm>
    </dsp:sp>
    <dsp:sp modelId="{F5EF6AB9-E812-E843-89D7-6CDDD19DABB2}">
      <dsp:nvSpPr>
        <dsp:cNvPr id="0" name=""/>
        <dsp:cNvSpPr/>
      </dsp:nvSpPr>
      <dsp:spPr>
        <a:xfrm>
          <a:off x="7297316"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Customer generation &amp; traction</a:t>
          </a:r>
        </a:p>
      </dsp:txBody>
      <dsp:txXfrm>
        <a:off x="7320776" y="2581927"/>
        <a:ext cx="995003" cy="754059"/>
      </dsp:txXfrm>
    </dsp:sp>
    <dsp:sp modelId="{98C84BCA-7B03-E049-9DAB-BA883B0B9638}">
      <dsp:nvSpPr>
        <dsp:cNvPr id="0" name=""/>
        <dsp:cNvSpPr/>
      </dsp:nvSpPr>
      <dsp:spPr>
        <a:xfrm>
          <a:off x="8443432"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443432" y="2881437"/>
        <a:ext cx="154621" cy="155039"/>
      </dsp:txXfrm>
    </dsp:sp>
    <dsp:sp modelId="{7B6C4266-ACA4-C343-9E83-30938D9A40D0}">
      <dsp:nvSpPr>
        <dsp:cNvPr id="0" name=""/>
        <dsp:cNvSpPr/>
      </dsp:nvSpPr>
      <dsp:spPr>
        <a:xfrm>
          <a:off x="8756009"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Achieve PMF</a:t>
          </a:r>
        </a:p>
      </dsp:txBody>
      <dsp:txXfrm>
        <a:off x="8779469" y="2581927"/>
        <a:ext cx="995003" cy="754059"/>
      </dsp:txXfrm>
    </dsp:sp>
    <dsp:sp modelId="{A46014B5-877E-8D45-A3E2-6E956C201F6D}">
      <dsp:nvSpPr>
        <dsp:cNvPr id="0" name=""/>
        <dsp:cNvSpPr/>
      </dsp:nvSpPr>
      <dsp:spPr>
        <a:xfrm>
          <a:off x="9902126"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902126" y="2881437"/>
        <a:ext cx="154621" cy="155039"/>
      </dsp:txXfrm>
    </dsp:sp>
    <dsp:sp modelId="{F90F6D1C-E35B-1A42-B70E-9B40BADD6557}">
      <dsp:nvSpPr>
        <dsp:cNvPr id="0" name=""/>
        <dsp:cNvSpPr/>
      </dsp:nvSpPr>
      <dsp:spPr>
        <a:xfrm>
          <a:off x="10214703"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Scale the business</a:t>
          </a:r>
        </a:p>
      </dsp:txBody>
      <dsp:txXfrm>
        <a:off x="10238163" y="2581927"/>
        <a:ext cx="995003" cy="7540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848"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Ideation</a:t>
          </a:r>
        </a:p>
      </dsp:txBody>
      <dsp:txXfrm>
        <a:off x="27308" y="2581927"/>
        <a:ext cx="995003" cy="754059"/>
      </dsp:txXfrm>
    </dsp:sp>
    <dsp:sp modelId="{2791DC53-F644-2849-B425-4D24C58AE62B}">
      <dsp:nvSpPr>
        <dsp:cNvPr id="0" name=""/>
        <dsp:cNvSpPr/>
      </dsp:nvSpPr>
      <dsp:spPr>
        <a:xfrm>
          <a:off x="1149965"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49965" y="2881437"/>
        <a:ext cx="154621" cy="155039"/>
      </dsp:txXfrm>
    </dsp:sp>
    <dsp:sp modelId="{AC49BF6B-FBD8-C044-B2E6-9A18F9D5BD37}">
      <dsp:nvSpPr>
        <dsp:cNvPr id="0" name=""/>
        <dsp:cNvSpPr/>
      </dsp:nvSpPr>
      <dsp:spPr>
        <a:xfrm>
          <a:off x="1462542"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Customer  discovery</a:t>
          </a:r>
        </a:p>
      </dsp:txBody>
      <dsp:txXfrm>
        <a:off x="1486002" y="2581927"/>
        <a:ext cx="995003" cy="754059"/>
      </dsp:txXfrm>
    </dsp:sp>
    <dsp:sp modelId="{8F0649CB-74C1-FE41-B031-3D1E9D713725}">
      <dsp:nvSpPr>
        <dsp:cNvPr id="0" name=""/>
        <dsp:cNvSpPr/>
      </dsp:nvSpPr>
      <dsp:spPr>
        <a:xfrm>
          <a:off x="2608658"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08658" y="2881437"/>
        <a:ext cx="154621" cy="155039"/>
      </dsp:txXfrm>
    </dsp:sp>
    <dsp:sp modelId="{95D45756-B061-494D-BED3-14E68F72B007}">
      <dsp:nvSpPr>
        <dsp:cNvPr id="0" name=""/>
        <dsp:cNvSpPr/>
      </dsp:nvSpPr>
      <dsp:spPr>
        <a:xfrm>
          <a:off x="2921235"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Build MVP</a:t>
          </a:r>
        </a:p>
      </dsp:txBody>
      <dsp:txXfrm>
        <a:off x="2944695" y="2581927"/>
        <a:ext cx="995003" cy="754059"/>
      </dsp:txXfrm>
    </dsp:sp>
    <dsp:sp modelId="{8FBAD1AA-1FE6-E24F-8F24-D4657DABBD80}">
      <dsp:nvSpPr>
        <dsp:cNvPr id="0" name=""/>
        <dsp:cNvSpPr/>
      </dsp:nvSpPr>
      <dsp:spPr>
        <a:xfrm>
          <a:off x="4067352"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067352" y="2881437"/>
        <a:ext cx="154621" cy="155039"/>
      </dsp:txXfrm>
    </dsp:sp>
    <dsp:sp modelId="{914BE4C0-9948-E94E-8355-0BF261C62FF7}">
      <dsp:nvSpPr>
        <dsp:cNvPr id="0" name=""/>
        <dsp:cNvSpPr/>
      </dsp:nvSpPr>
      <dsp:spPr>
        <a:xfrm>
          <a:off x="4379929"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Secure first customers / pilots</a:t>
          </a:r>
        </a:p>
      </dsp:txBody>
      <dsp:txXfrm>
        <a:off x="4403389" y="2581927"/>
        <a:ext cx="995003" cy="754059"/>
      </dsp:txXfrm>
    </dsp:sp>
    <dsp:sp modelId="{8D72FB73-48EC-314C-9AC1-D4BAC5DF0547}">
      <dsp:nvSpPr>
        <dsp:cNvPr id="0" name=""/>
        <dsp:cNvSpPr/>
      </dsp:nvSpPr>
      <dsp:spPr>
        <a:xfrm>
          <a:off x="5526045"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26045" y="2881437"/>
        <a:ext cx="154621" cy="155039"/>
      </dsp:txXfrm>
    </dsp:sp>
    <dsp:sp modelId="{9E085C39-469C-6147-A5A2-A26CEE7BE8D6}">
      <dsp:nvSpPr>
        <dsp:cNvPr id="0" name=""/>
        <dsp:cNvSpPr/>
      </dsp:nvSpPr>
      <dsp:spPr>
        <a:xfrm>
          <a:off x="5838622"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Know Your Value Prop</a:t>
          </a:r>
        </a:p>
      </dsp:txBody>
      <dsp:txXfrm>
        <a:off x="5862082" y="2581927"/>
        <a:ext cx="995003" cy="754059"/>
      </dsp:txXfrm>
    </dsp:sp>
    <dsp:sp modelId="{E87E05CD-D93E-0444-B6F7-A3D805E03ADD}">
      <dsp:nvSpPr>
        <dsp:cNvPr id="0" name=""/>
        <dsp:cNvSpPr/>
      </dsp:nvSpPr>
      <dsp:spPr>
        <a:xfrm>
          <a:off x="6984739"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984739" y="2881437"/>
        <a:ext cx="154621" cy="155039"/>
      </dsp:txXfrm>
    </dsp:sp>
    <dsp:sp modelId="{F5EF6AB9-E812-E843-89D7-6CDDD19DABB2}">
      <dsp:nvSpPr>
        <dsp:cNvPr id="0" name=""/>
        <dsp:cNvSpPr/>
      </dsp:nvSpPr>
      <dsp:spPr>
        <a:xfrm>
          <a:off x="7297316"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Customer generation &amp; traction</a:t>
          </a:r>
        </a:p>
      </dsp:txBody>
      <dsp:txXfrm>
        <a:off x="7320776" y="2581927"/>
        <a:ext cx="995003" cy="754059"/>
      </dsp:txXfrm>
    </dsp:sp>
    <dsp:sp modelId="{98C84BCA-7B03-E049-9DAB-BA883B0B9638}">
      <dsp:nvSpPr>
        <dsp:cNvPr id="0" name=""/>
        <dsp:cNvSpPr/>
      </dsp:nvSpPr>
      <dsp:spPr>
        <a:xfrm>
          <a:off x="8443432"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443432" y="2881437"/>
        <a:ext cx="154621" cy="155039"/>
      </dsp:txXfrm>
    </dsp:sp>
    <dsp:sp modelId="{7B6C4266-ACA4-C343-9E83-30938D9A40D0}">
      <dsp:nvSpPr>
        <dsp:cNvPr id="0" name=""/>
        <dsp:cNvSpPr/>
      </dsp:nvSpPr>
      <dsp:spPr>
        <a:xfrm>
          <a:off x="8756009"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Achieve PMF</a:t>
          </a:r>
        </a:p>
      </dsp:txBody>
      <dsp:txXfrm>
        <a:off x="8779469" y="2581927"/>
        <a:ext cx="995003" cy="754059"/>
      </dsp:txXfrm>
    </dsp:sp>
    <dsp:sp modelId="{A46014B5-877E-8D45-A3E2-6E956C201F6D}">
      <dsp:nvSpPr>
        <dsp:cNvPr id="0" name=""/>
        <dsp:cNvSpPr/>
      </dsp:nvSpPr>
      <dsp:spPr>
        <a:xfrm>
          <a:off x="9902126" y="2829758"/>
          <a:ext cx="220887" cy="2583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902126" y="2881437"/>
        <a:ext cx="154621" cy="155039"/>
      </dsp:txXfrm>
    </dsp:sp>
    <dsp:sp modelId="{F90F6D1C-E35B-1A42-B70E-9B40BADD6557}">
      <dsp:nvSpPr>
        <dsp:cNvPr id="0" name=""/>
        <dsp:cNvSpPr/>
      </dsp:nvSpPr>
      <dsp:spPr>
        <a:xfrm>
          <a:off x="10214703" y="2558467"/>
          <a:ext cx="1041923" cy="8009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Scale the business</a:t>
          </a:r>
        </a:p>
      </dsp:txBody>
      <dsp:txXfrm>
        <a:off x="10238163" y="2581927"/>
        <a:ext cx="995003" cy="754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br>
            <a:rPr lang="en-US" sz="1700" kern="1200"/>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br>
            <a:rPr lang="en-US" sz="1700" kern="1200"/>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br>
            <a:rPr lang="en-US" sz="1700" kern="1200"/>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br>
            <a:rPr lang="en-US" sz="1700" kern="1200"/>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9BF6B-FBD8-C044-B2E6-9A18F9D5BD37}">
      <dsp:nvSpPr>
        <dsp:cNvPr id="0" name=""/>
        <dsp:cNvSpPr/>
      </dsp:nvSpPr>
      <dsp:spPr>
        <a:xfrm>
          <a:off x="9896" y="2071534"/>
          <a:ext cx="2958074" cy="177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a:t>Customer</a:t>
          </a:r>
          <a:br>
            <a:rPr lang="en-US" sz="3300" kern="1200"/>
          </a:br>
          <a:r>
            <a:rPr lang="en-US" sz="3300" kern="1200"/>
            <a:t>discovery</a:t>
          </a:r>
        </a:p>
      </dsp:txBody>
      <dsp:txXfrm>
        <a:off x="61879" y="2123517"/>
        <a:ext cx="2854108" cy="1670878"/>
      </dsp:txXfrm>
    </dsp:sp>
    <dsp:sp modelId="{8F0649CB-74C1-FE41-B031-3D1E9D713725}">
      <dsp:nvSpPr>
        <dsp:cNvPr id="0" name=""/>
        <dsp:cNvSpPr/>
      </dsp:nvSpPr>
      <dsp:spPr>
        <a:xfrm>
          <a:off x="3263778" y="2592155"/>
          <a:ext cx="627111" cy="7336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263778" y="2738875"/>
        <a:ext cx="438978" cy="440162"/>
      </dsp:txXfrm>
    </dsp:sp>
    <dsp:sp modelId="{95D45756-B061-494D-BED3-14E68F72B007}">
      <dsp:nvSpPr>
        <dsp:cNvPr id="0" name=""/>
        <dsp:cNvSpPr/>
      </dsp:nvSpPr>
      <dsp:spPr>
        <a:xfrm>
          <a:off x="4151200" y="2071534"/>
          <a:ext cx="2958074" cy="177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Build MVP</a:t>
          </a:r>
        </a:p>
      </dsp:txBody>
      <dsp:txXfrm>
        <a:off x="4203183" y="2123517"/>
        <a:ext cx="2854108" cy="1670878"/>
      </dsp:txXfrm>
    </dsp:sp>
    <dsp:sp modelId="{8FBAD1AA-1FE6-E24F-8F24-D4657DABBD80}">
      <dsp:nvSpPr>
        <dsp:cNvPr id="0" name=""/>
        <dsp:cNvSpPr/>
      </dsp:nvSpPr>
      <dsp:spPr>
        <a:xfrm>
          <a:off x="7405082" y="2592155"/>
          <a:ext cx="627111" cy="7336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405082" y="2738875"/>
        <a:ext cx="438978" cy="440162"/>
      </dsp:txXfrm>
    </dsp:sp>
    <dsp:sp modelId="{914BE4C0-9948-E94E-8355-0BF261C62FF7}">
      <dsp:nvSpPr>
        <dsp:cNvPr id="0" name=""/>
        <dsp:cNvSpPr/>
      </dsp:nvSpPr>
      <dsp:spPr>
        <a:xfrm>
          <a:off x="8292504" y="2071534"/>
          <a:ext cx="2958074" cy="177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Secure first customers / pilots</a:t>
          </a:r>
        </a:p>
      </dsp:txBody>
      <dsp:txXfrm>
        <a:off x="8344487" y="2123517"/>
        <a:ext cx="2854108" cy="1670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r>
            <a:rPr lang="en-US" sz="1700" kern="1200">
              <a:latin typeface="Calibri Light" panose="020F0302020204030204"/>
            </a:rPr>
            <a:t> </a:t>
          </a:r>
          <a:br>
            <a:rPr lang="en-US" sz="1700" kern="1200">
              <a:latin typeface="Calibri Light" panose="020F0302020204030204"/>
            </a:rPr>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br>
            <a:rPr lang="en-US" sz="1700" kern="1200"/>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C3A5-402D-9340-A3AF-0F5301706B6C}">
      <dsp:nvSpPr>
        <dsp:cNvPr id="0" name=""/>
        <dsp:cNvSpPr/>
      </dsp:nvSpPr>
      <dsp:spPr>
        <a:xfrm>
          <a:off x="316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Ideation</a:t>
          </a:r>
        </a:p>
      </dsp:txBody>
      <dsp:txXfrm>
        <a:off x="30118" y="2525720"/>
        <a:ext cx="1143336" cy="866472"/>
      </dsp:txXfrm>
    </dsp:sp>
    <dsp:sp modelId="{2791DC53-F644-2849-B425-4D24C58AE62B}">
      <dsp:nvSpPr>
        <dsp:cNvPr id="0" name=""/>
        <dsp:cNvSpPr/>
      </dsp:nvSpPr>
      <dsp:spPr>
        <a:xfrm>
          <a:off x="1320136"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20136" y="2869881"/>
        <a:ext cx="177672" cy="178150"/>
      </dsp:txXfrm>
    </dsp:sp>
    <dsp:sp modelId="{AC49BF6B-FBD8-C044-B2E6-9A18F9D5BD37}">
      <dsp:nvSpPr>
        <dsp:cNvPr id="0" name=""/>
        <dsp:cNvSpPr/>
      </dsp:nvSpPr>
      <dsp:spPr>
        <a:xfrm>
          <a:off x="1679311"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Customer</a:t>
          </a:r>
          <a:br>
            <a:rPr lang="en-US" sz="1700" kern="1200"/>
          </a:br>
          <a:r>
            <a:rPr lang="en-US" sz="1700" kern="1200"/>
            <a:t>discovery</a:t>
          </a:r>
        </a:p>
      </dsp:txBody>
      <dsp:txXfrm>
        <a:off x="1706268" y="2525720"/>
        <a:ext cx="1143336" cy="866472"/>
      </dsp:txXfrm>
    </dsp:sp>
    <dsp:sp modelId="{8F0649CB-74C1-FE41-B031-3D1E9D713725}">
      <dsp:nvSpPr>
        <dsp:cNvPr id="0" name=""/>
        <dsp:cNvSpPr/>
      </dsp:nvSpPr>
      <dsp:spPr>
        <a:xfrm>
          <a:off x="299628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96287" y="2869881"/>
        <a:ext cx="177672" cy="178150"/>
      </dsp:txXfrm>
    </dsp:sp>
    <dsp:sp modelId="{95D45756-B061-494D-BED3-14E68F72B007}">
      <dsp:nvSpPr>
        <dsp:cNvPr id="0" name=""/>
        <dsp:cNvSpPr/>
      </dsp:nvSpPr>
      <dsp:spPr>
        <a:xfrm>
          <a:off x="335546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Build MVP</a:t>
          </a:r>
        </a:p>
      </dsp:txBody>
      <dsp:txXfrm>
        <a:off x="3382419" y="2525720"/>
        <a:ext cx="1143336" cy="866472"/>
      </dsp:txXfrm>
    </dsp:sp>
    <dsp:sp modelId="{8FBAD1AA-1FE6-E24F-8F24-D4657DABBD80}">
      <dsp:nvSpPr>
        <dsp:cNvPr id="0" name=""/>
        <dsp:cNvSpPr/>
      </dsp:nvSpPr>
      <dsp:spPr>
        <a:xfrm>
          <a:off x="4672437"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672437" y="2869881"/>
        <a:ext cx="177672" cy="178150"/>
      </dsp:txXfrm>
    </dsp:sp>
    <dsp:sp modelId="{914BE4C0-9948-E94E-8355-0BF261C62FF7}">
      <dsp:nvSpPr>
        <dsp:cNvPr id="0" name=""/>
        <dsp:cNvSpPr/>
      </dsp:nvSpPr>
      <dsp:spPr>
        <a:xfrm>
          <a:off x="5031612"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Secure first customers / pilots</a:t>
          </a:r>
        </a:p>
      </dsp:txBody>
      <dsp:txXfrm>
        <a:off x="5058569" y="2525720"/>
        <a:ext cx="1143336" cy="866472"/>
      </dsp:txXfrm>
    </dsp:sp>
    <dsp:sp modelId="{8D72FB73-48EC-314C-9AC1-D4BAC5DF0547}">
      <dsp:nvSpPr>
        <dsp:cNvPr id="0" name=""/>
        <dsp:cNvSpPr/>
      </dsp:nvSpPr>
      <dsp:spPr>
        <a:xfrm>
          <a:off x="634858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348588" y="2869881"/>
        <a:ext cx="177672" cy="178150"/>
      </dsp:txXfrm>
    </dsp:sp>
    <dsp:sp modelId="{F5EF6AB9-E812-E843-89D7-6CDDD19DABB2}">
      <dsp:nvSpPr>
        <dsp:cNvPr id="0" name=""/>
        <dsp:cNvSpPr/>
      </dsp:nvSpPr>
      <dsp:spPr>
        <a:xfrm>
          <a:off x="670776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Customer generation &amp; traction</a:t>
          </a:r>
        </a:p>
      </dsp:txBody>
      <dsp:txXfrm>
        <a:off x="6734720" y="2525720"/>
        <a:ext cx="1143336" cy="866472"/>
      </dsp:txXfrm>
    </dsp:sp>
    <dsp:sp modelId="{98C84BCA-7B03-E049-9DAB-BA883B0B9638}">
      <dsp:nvSpPr>
        <dsp:cNvPr id="0" name=""/>
        <dsp:cNvSpPr/>
      </dsp:nvSpPr>
      <dsp:spPr>
        <a:xfrm>
          <a:off x="8024738"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24738" y="2869881"/>
        <a:ext cx="177672" cy="178150"/>
      </dsp:txXfrm>
    </dsp:sp>
    <dsp:sp modelId="{7B6C4266-ACA4-C343-9E83-30938D9A40D0}">
      <dsp:nvSpPr>
        <dsp:cNvPr id="0" name=""/>
        <dsp:cNvSpPr/>
      </dsp:nvSpPr>
      <dsp:spPr>
        <a:xfrm>
          <a:off x="8383913"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Achieve PMF</a:t>
          </a:r>
        </a:p>
      </dsp:txBody>
      <dsp:txXfrm>
        <a:off x="8410870" y="2525720"/>
        <a:ext cx="1143336" cy="866472"/>
      </dsp:txXfrm>
    </dsp:sp>
    <dsp:sp modelId="{A46014B5-877E-8D45-A3E2-6E956C201F6D}">
      <dsp:nvSpPr>
        <dsp:cNvPr id="0" name=""/>
        <dsp:cNvSpPr/>
      </dsp:nvSpPr>
      <dsp:spPr>
        <a:xfrm>
          <a:off x="9700889" y="2810497"/>
          <a:ext cx="253817" cy="2969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700889" y="2869881"/>
        <a:ext cx="177672" cy="178150"/>
      </dsp:txXfrm>
    </dsp:sp>
    <dsp:sp modelId="{F90F6D1C-E35B-1A42-B70E-9B40BADD6557}">
      <dsp:nvSpPr>
        <dsp:cNvPr id="0" name=""/>
        <dsp:cNvSpPr/>
      </dsp:nvSpPr>
      <dsp:spPr>
        <a:xfrm>
          <a:off x="10060064" y="2498763"/>
          <a:ext cx="1197250" cy="920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Scale the business</a:t>
          </a:r>
        </a:p>
      </dsp:txBody>
      <dsp:txXfrm>
        <a:off x="10087021" y="2525720"/>
        <a:ext cx="1143336" cy="8664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92D85-8111-49D6-BA6B-C71172C4B86C}"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FF3D3-B936-43CB-8C47-F3B31717297F}" type="slidenum">
              <a:rPr lang="en-US" smtClean="0"/>
              <a:t>‹#›</a:t>
            </a:fld>
            <a:endParaRPr lang="en-US"/>
          </a:p>
        </p:txBody>
      </p:sp>
    </p:spTree>
    <p:extLst>
      <p:ext uri="{BB962C8B-B14F-4D97-AF65-F5344CB8AC3E}">
        <p14:creationId xmlns:p14="http://schemas.microsoft.com/office/powerpoint/2010/main" val="58126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F5F0B-DC4A-4906-844B-A0EA624B2FE3}" type="slidenum">
              <a:rPr lang="en-US" smtClean="0"/>
              <a:t>2</a:t>
            </a:fld>
            <a:endParaRPr lang="en-US"/>
          </a:p>
        </p:txBody>
      </p:sp>
    </p:spTree>
    <p:extLst>
      <p:ext uri="{BB962C8B-B14F-4D97-AF65-F5344CB8AC3E}">
        <p14:creationId xmlns:p14="http://schemas.microsoft.com/office/powerpoint/2010/main" val="77512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Validate strong unmet needs.</a:t>
            </a:r>
            <a:endParaRPr lang="en-US"/>
          </a:p>
          <a:p>
            <a:r>
              <a:rPr lang="en-US"/>
              <a:t>Confirm the market big enough?</a:t>
            </a:r>
            <a:endParaRPr lang="en-US">
              <a:cs typeface="Calibri"/>
            </a:endParaRPr>
          </a:p>
        </p:txBody>
      </p:sp>
      <p:sp>
        <p:nvSpPr>
          <p:cNvPr id="4" name="Slide Number Placeholder 3"/>
          <p:cNvSpPr>
            <a:spLocks noGrp="1"/>
          </p:cNvSpPr>
          <p:nvPr>
            <p:ph type="sldNum" sz="quarter" idx="5"/>
          </p:nvPr>
        </p:nvSpPr>
        <p:spPr/>
        <p:txBody>
          <a:bodyPr/>
          <a:lstStyle/>
          <a:p>
            <a:fld id="{7E611075-7B3D-4CDA-B9EE-D6F83FB6CB72}" type="slidenum">
              <a:rPr lang="en-US" smtClean="0"/>
              <a:t>8</a:t>
            </a:fld>
            <a:endParaRPr lang="en-US"/>
          </a:p>
        </p:txBody>
      </p:sp>
    </p:spTree>
    <p:extLst>
      <p:ext uri="{BB962C8B-B14F-4D97-AF65-F5344CB8AC3E}">
        <p14:creationId xmlns:p14="http://schemas.microsoft.com/office/powerpoint/2010/main" val="384010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90000"/>
              </a:lnSpc>
              <a:spcBef>
                <a:spcPts val="750"/>
              </a:spcBef>
              <a:buFont typeface="Arial"/>
              <a:buChar char="•"/>
            </a:pPr>
            <a:r>
              <a:rPr lang="en-US" b="1"/>
              <a:t>Could you talk me through last time that happened?</a:t>
            </a:r>
            <a:r>
              <a:rPr lang="en-US"/>
              <a:t> This should be the very first question. It’s even better if the interview is conducted in context (so in the location where the problem occurs) so that customers can show us how they do it. By watching someone doing a task we will see clearly where the problems and inefficiencies are, not what customers think about that.</a:t>
            </a:r>
          </a:p>
          <a:p>
            <a:pPr marL="285750" indent="-285750">
              <a:lnSpc>
                <a:spcPct val="90000"/>
              </a:lnSpc>
              <a:spcBef>
                <a:spcPts val="750"/>
              </a:spcBef>
              <a:buFont typeface="Arial"/>
              <a:buChar char="•"/>
            </a:pPr>
            <a:r>
              <a:rPr lang="en-US" b="1"/>
              <a:t>What are the implications if you fail to solve the problem?</a:t>
            </a:r>
            <a:r>
              <a:rPr lang="en-US"/>
              <a:t> This will help to understand the size of the pain of a problem, very helpful to prioritize customer segments.</a:t>
            </a:r>
            <a:endParaRPr lang="en-US">
              <a:cs typeface="Calibri"/>
            </a:endParaRPr>
          </a:p>
          <a:p>
            <a:pPr marL="285750" indent="-285750">
              <a:lnSpc>
                <a:spcPct val="90000"/>
              </a:lnSpc>
              <a:spcBef>
                <a:spcPts val="750"/>
              </a:spcBef>
              <a:buFont typeface="Arial"/>
              <a:buChar char="•"/>
            </a:pPr>
            <a:r>
              <a:rPr lang="en-US" b="1"/>
              <a:t>What else have you tried?</a:t>
            </a:r>
            <a:r>
              <a:rPr lang="en-US"/>
              <a:t> If customers haven’t looked for ways of solving the problem already, there is a good chance that they won’t bother about what we are going to launch.</a:t>
            </a:r>
            <a:endParaRPr lang="en-US">
              <a:cs typeface="Calibri"/>
            </a:endParaRPr>
          </a:p>
          <a:p>
            <a:pPr marL="285750" indent="-285750">
              <a:lnSpc>
                <a:spcPct val="90000"/>
              </a:lnSpc>
              <a:spcBef>
                <a:spcPts val="750"/>
              </a:spcBef>
              <a:buFont typeface="Arial"/>
              <a:buChar char="•"/>
            </a:pPr>
            <a:r>
              <a:rPr lang="en-US" b="1"/>
              <a:t>What’s wrong with what you’ve tried already?</a:t>
            </a:r>
            <a:r>
              <a:rPr lang="en-US"/>
              <a:t> Useful to explore weaknesses in competitors proposition.</a:t>
            </a:r>
          </a:p>
          <a:p>
            <a:pPr marL="285750" indent="-285750">
              <a:lnSpc>
                <a:spcPct val="90000"/>
              </a:lnSpc>
              <a:spcBef>
                <a:spcPts val="750"/>
              </a:spcBef>
              <a:buFont typeface="Arial"/>
              <a:buChar char="•"/>
            </a:pPr>
            <a:r>
              <a:rPr lang="en-US" b="1"/>
              <a:t>How much are you currently spending to solve the problem?</a:t>
            </a:r>
            <a:r>
              <a:rPr lang="en-US"/>
              <a:t> This will allow to explore competition and how much customers are paying for them in order to have a price anchor.</a:t>
            </a:r>
          </a:p>
          <a:p>
            <a:pPr marL="285750" indent="-285750">
              <a:lnSpc>
                <a:spcPct val="90000"/>
              </a:lnSpc>
              <a:spcBef>
                <a:spcPts val="750"/>
              </a:spcBef>
              <a:buFont typeface="Arial"/>
              <a:buChar char="•"/>
            </a:pPr>
            <a:r>
              <a:rPr lang="en-US" b="1"/>
              <a:t>Is there anything else I should have asked?</a:t>
            </a:r>
            <a:r>
              <a:rPr lang="en-US"/>
              <a:t> The objective is to explore what we still don’t know.</a:t>
            </a:r>
          </a:p>
          <a:p>
            <a:pPr marL="285750" indent="-285750">
              <a:lnSpc>
                <a:spcPct val="90000"/>
              </a:lnSpc>
              <a:spcBef>
                <a:spcPts val="750"/>
              </a:spcBef>
              <a:buFont typeface="Arial"/>
              <a:buChar char="•"/>
            </a:pPr>
            <a:r>
              <a:rPr lang="en-US"/>
              <a:t>Finally, </a:t>
            </a:r>
            <a:r>
              <a:rPr lang="en-US" b="1"/>
              <a:t>Who else should I talk to?</a:t>
            </a:r>
            <a:r>
              <a:rPr lang="en-US"/>
              <a:t> To recruit more customers for interviews </a:t>
            </a:r>
          </a:p>
        </p:txBody>
      </p:sp>
      <p:sp>
        <p:nvSpPr>
          <p:cNvPr id="4" name="Slide Number Placeholder 3"/>
          <p:cNvSpPr>
            <a:spLocks noGrp="1"/>
          </p:cNvSpPr>
          <p:nvPr>
            <p:ph type="sldNum" sz="quarter" idx="5"/>
          </p:nvPr>
        </p:nvSpPr>
        <p:spPr/>
        <p:txBody>
          <a:bodyPr/>
          <a:lstStyle/>
          <a:p>
            <a:fld id="{B534D6F7-5006-A940-9BF7-C9AE5BB38D06}" type="slidenum">
              <a:rPr lang="en-US" smtClean="0"/>
              <a:t>11</a:t>
            </a:fld>
            <a:endParaRPr lang="en-US"/>
          </a:p>
        </p:txBody>
      </p:sp>
    </p:spTree>
    <p:extLst>
      <p:ext uri="{BB962C8B-B14F-4D97-AF65-F5344CB8AC3E}">
        <p14:creationId xmlns:p14="http://schemas.microsoft.com/office/powerpoint/2010/main" val="341075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90000"/>
              </a:lnSpc>
              <a:spcBef>
                <a:spcPts val="750"/>
              </a:spcBef>
              <a:buFont typeface="Arial"/>
              <a:buChar char="•"/>
            </a:pPr>
            <a:r>
              <a:rPr lang="en-US" b="1"/>
              <a:t>Could you talk me through last time that happened?</a:t>
            </a:r>
            <a:r>
              <a:rPr lang="en-US"/>
              <a:t> This should be the very first question. It’s even better if the interview is conducted in context (so in the location where the problem occurs) so that customers can show us how they do it. By watching someone doing a task we will see clearly where the problems and inefficiencies are, not what customers think about that.</a:t>
            </a:r>
          </a:p>
          <a:p>
            <a:pPr marL="285750" indent="-285750">
              <a:lnSpc>
                <a:spcPct val="90000"/>
              </a:lnSpc>
              <a:spcBef>
                <a:spcPts val="750"/>
              </a:spcBef>
              <a:buFont typeface="Arial"/>
              <a:buChar char="•"/>
            </a:pPr>
            <a:r>
              <a:rPr lang="en-US" b="1"/>
              <a:t>What are the implications if you fail to solve the problem?</a:t>
            </a:r>
            <a:r>
              <a:rPr lang="en-US"/>
              <a:t> This will help to understand the size of the pain of a problem, very helpful to prioritize customer segments.</a:t>
            </a:r>
            <a:endParaRPr lang="en-US">
              <a:cs typeface="Calibri"/>
            </a:endParaRPr>
          </a:p>
          <a:p>
            <a:pPr marL="285750" indent="-285750">
              <a:lnSpc>
                <a:spcPct val="90000"/>
              </a:lnSpc>
              <a:spcBef>
                <a:spcPts val="750"/>
              </a:spcBef>
              <a:buFont typeface="Arial"/>
              <a:buChar char="•"/>
            </a:pPr>
            <a:r>
              <a:rPr lang="en-US" b="1"/>
              <a:t>What else have you tried?</a:t>
            </a:r>
            <a:r>
              <a:rPr lang="en-US"/>
              <a:t> If customers haven’t looked for ways of solving the problem already, there is a good chance that they won’t bother about what we are going to launch.</a:t>
            </a:r>
            <a:endParaRPr lang="en-US">
              <a:cs typeface="Calibri"/>
            </a:endParaRPr>
          </a:p>
          <a:p>
            <a:pPr marL="285750" indent="-285750">
              <a:lnSpc>
                <a:spcPct val="90000"/>
              </a:lnSpc>
              <a:spcBef>
                <a:spcPts val="750"/>
              </a:spcBef>
              <a:buFont typeface="Arial"/>
              <a:buChar char="•"/>
            </a:pPr>
            <a:r>
              <a:rPr lang="en-US" b="1"/>
              <a:t>What’s wrong with what you’ve tried already?</a:t>
            </a:r>
            <a:r>
              <a:rPr lang="en-US"/>
              <a:t> Useful to explore weaknesses in competitors proposition.</a:t>
            </a:r>
          </a:p>
          <a:p>
            <a:pPr marL="285750" indent="-285750">
              <a:lnSpc>
                <a:spcPct val="90000"/>
              </a:lnSpc>
              <a:spcBef>
                <a:spcPts val="750"/>
              </a:spcBef>
              <a:buFont typeface="Arial"/>
              <a:buChar char="•"/>
            </a:pPr>
            <a:r>
              <a:rPr lang="en-US" b="1"/>
              <a:t>How much are you currently spending to solve the problem?</a:t>
            </a:r>
            <a:r>
              <a:rPr lang="en-US"/>
              <a:t> This will allow to explore competition and how much customers are paying for them in order to have a price anchor.</a:t>
            </a:r>
          </a:p>
          <a:p>
            <a:pPr marL="285750" indent="-285750">
              <a:lnSpc>
                <a:spcPct val="90000"/>
              </a:lnSpc>
              <a:spcBef>
                <a:spcPts val="750"/>
              </a:spcBef>
              <a:buFont typeface="Arial"/>
              <a:buChar char="•"/>
            </a:pPr>
            <a:r>
              <a:rPr lang="en-US" b="1"/>
              <a:t>Is there anything else I should have asked?</a:t>
            </a:r>
            <a:r>
              <a:rPr lang="en-US"/>
              <a:t> The objective is to explore what we still don’t know.</a:t>
            </a:r>
          </a:p>
          <a:p>
            <a:pPr marL="285750" indent="-285750">
              <a:lnSpc>
                <a:spcPct val="90000"/>
              </a:lnSpc>
              <a:spcBef>
                <a:spcPts val="750"/>
              </a:spcBef>
              <a:buFont typeface="Arial"/>
              <a:buChar char="•"/>
            </a:pPr>
            <a:r>
              <a:rPr lang="en-US"/>
              <a:t>Finally, </a:t>
            </a:r>
            <a:r>
              <a:rPr lang="en-US" b="1"/>
              <a:t>Who else should I talk to?</a:t>
            </a:r>
            <a:r>
              <a:rPr lang="en-US"/>
              <a:t> To recruit more customers for interviews </a:t>
            </a:r>
          </a:p>
        </p:txBody>
      </p:sp>
      <p:sp>
        <p:nvSpPr>
          <p:cNvPr id="4" name="Slide Number Placeholder 3"/>
          <p:cNvSpPr>
            <a:spLocks noGrp="1"/>
          </p:cNvSpPr>
          <p:nvPr>
            <p:ph type="sldNum" sz="quarter" idx="5"/>
          </p:nvPr>
        </p:nvSpPr>
        <p:spPr/>
        <p:txBody>
          <a:bodyPr/>
          <a:lstStyle/>
          <a:p>
            <a:fld id="{B534D6F7-5006-A940-9BF7-C9AE5BB38D06}" type="slidenum">
              <a:rPr lang="en-US" smtClean="0"/>
              <a:t>12</a:t>
            </a:fld>
            <a:endParaRPr lang="en-US"/>
          </a:p>
        </p:txBody>
      </p:sp>
    </p:spTree>
    <p:extLst>
      <p:ext uri="{BB962C8B-B14F-4D97-AF65-F5344CB8AC3E}">
        <p14:creationId xmlns:p14="http://schemas.microsoft.com/office/powerpoint/2010/main" val="196759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51AC-DA77-3249-B02F-5E891D3D4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38009-0E6F-044B-A5BE-A634293E45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F6CAB-B3FA-924B-B4C9-4E32A5C98D3D}"/>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5" name="Footer Placeholder 4">
            <a:extLst>
              <a:ext uri="{FF2B5EF4-FFF2-40B4-BE49-F238E27FC236}">
                <a16:creationId xmlns:a16="http://schemas.microsoft.com/office/drawing/2014/main" id="{A92949DF-AC91-A244-AA28-CE16F4324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950DD-2E9E-A344-962B-BF3C6D41A10A}"/>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688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27E3-45E8-B94D-9C5B-1D1BFB487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5DBF5-FD73-284F-8502-8571C3FB52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5945F-F57A-6342-BFB9-F707B1163B02}"/>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5" name="Footer Placeholder 4">
            <a:extLst>
              <a:ext uri="{FF2B5EF4-FFF2-40B4-BE49-F238E27FC236}">
                <a16:creationId xmlns:a16="http://schemas.microsoft.com/office/drawing/2014/main" id="{28922BFB-8BD4-3542-907A-FF5B2827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7E9CF-AFC1-3647-97C7-976BF4F2EE11}"/>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127111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E4212-E46C-DE47-8A65-8C3FF0AA6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0CF29-D52D-2C4F-A2F4-6D924AEA43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3349E-1AD6-8F4E-8BB9-C5564B33E149}"/>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5" name="Footer Placeholder 4">
            <a:extLst>
              <a:ext uri="{FF2B5EF4-FFF2-40B4-BE49-F238E27FC236}">
                <a16:creationId xmlns:a16="http://schemas.microsoft.com/office/drawing/2014/main" id="{D19E2D5E-B466-134E-8A4A-94D491A7E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35A3D-F4E9-E349-B9F0-CD8774CE565C}"/>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369942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1378-7265-D35C-7D91-AC8FE807C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80E225-01E0-583D-B132-E3BEE17B10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D467AE-2AB2-EBDD-C518-D1B2E7295E5E}"/>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5" name="Footer Placeholder 4">
            <a:extLst>
              <a:ext uri="{FF2B5EF4-FFF2-40B4-BE49-F238E27FC236}">
                <a16:creationId xmlns:a16="http://schemas.microsoft.com/office/drawing/2014/main" id="{14D46096-D33E-2243-6008-FB6F1B9C1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EA363-8D7A-383E-B624-FC7A9CE2898A}"/>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419074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211BA-A2BB-68AE-6CBD-FCC9A75AF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858D0-7CAA-A723-E291-C013AD0F01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F2D05-0CF6-CC0C-CD5D-7E29FBF3F3EC}"/>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5" name="Footer Placeholder 4">
            <a:extLst>
              <a:ext uri="{FF2B5EF4-FFF2-40B4-BE49-F238E27FC236}">
                <a16:creationId xmlns:a16="http://schemas.microsoft.com/office/drawing/2014/main" id="{3D5E385B-19D6-CBB1-9414-4EB011406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2EDA1-B37D-F6BF-0964-EF4B82E075AF}"/>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216941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9020-03EF-93CF-64F9-657C0542C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5DF65-788E-94F5-5BA1-EA7AA3CC24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245BB7-707D-BDC7-D4AF-027990006DB0}"/>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5" name="Footer Placeholder 4">
            <a:extLst>
              <a:ext uri="{FF2B5EF4-FFF2-40B4-BE49-F238E27FC236}">
                <a16:creationId xmlns:a16="http://schemas.microsoft.com/office/drawing/2014/main" id="{D76AC5C1-117D-C4A7-AD28-087E5FFDF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AB56D-019E-883B-9C3E-0EBFCBB53A96}"/>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70855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358C-9391-1FF9-F13E-C9FD41FE1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82BE0-181E-8DAF-458E-0FCB947EA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9E6693-B399-D2B5-F985-A4B3FE0B7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8F89F6-798E-921D-1CC3-CCDD1B53C6D7}"/>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6" name="Footer Placeholder 5">
            <a:extLst>
              <a:ext uri="{FF2B5EF4-FFF2-40B4-BE49-F238E27FC236}">
                <a16:creationId xmlns:a16="http://schemas.microsoft.com/office/drawing/2014/main" id="{550CF6AA-ECB6-FB5F-845D-C9AAD697B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44029-C046-7F7E-B4BD-512EC345589C}"/>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301857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0C9D-6334-5F5A-B26D-DBEFE10FE0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2B06F-6251-D5F4-8EE6-953C7CA6A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56A89-8F95-D081-D7D5-FEEA15034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1D529D-BFE8-FEE1-D17E-A55FF4574E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E2C7B9-ACE2-37C3-9569-BC04EF1F74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83F43C-CF23-0B35-326C-52B02816D5CE}"/>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8" name="Footer Placeholder 7">
            <a:extLst>
              <a:ext uri="{FF2B5EF4-FFF2-40B4-BE49-F238E27FC236}">
                <a16:creationId xmlns:a16="http://schemas.microsoft.com/office/drawing/2014/main" id="{F46782DD-0B69-26A4-9955-1769DF58C1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092AF7-DC07-CC7C-0A45-1A3AAB8D12A7}"/>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302731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35E1-667F-68CE-B4CE-71A2E6997F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54A3F-7E20-29B8-B6C9-CCFCFABD5322}"/>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4" name="Footer Placeholder 3">
            <a:extLst>
              <a:ext uri="{FF2B5EF4-FFF2-40B4-BE49-F238E27FC236}">
                <a16:creationId xmlns:a16="http://schemas.microsoft.com/office/drawing/2014/main" id="{EAC2C114-E272-12C8-A537-11A4F0BADF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850D9F-5981-6474-C69A-7AB146147511}"/>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818549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73D54-EA21-D4D1-5577-D93985B55572}"/>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3" name="Footer Placeholder 2">
            <a:extLst>
              <a:ext uri="{FF2B5EF4-FFF2-40B4-BE49-F238E27FC236}">
                <a16:creationId xmlns:a16="http://schemas.microsoft.com/office/drawing/2014/main" id="{9DFAFC8A-876C-A8C7-AB15-CF91B8263F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10376E-B039-7FA1-DA37-2D7CDEDF177B}"/>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1893352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5551-F84E-F47E-5D8D-5F763D53A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C9F09C-BE46-F3AC-D704-8BDE34C16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320A6B-7307-92E3-80BE-2F8BCBEC6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9ADC6-6143-3E6D-E984-D7E7B720D126}"/>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6" name="Footer Placeholder 5">
            <a:extLst>
              <a:ext uri="{FF2B5EF4-FFF2-40B4-BE49-F238E27FC236}">
                <a16:creationId xmlns:a16="http://schemas.microsoft.com/office/drawing/2014/main" id="{9297AB08-3175-EAD8-2A75-85324049FB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0BB095-BA81-7E0F-4970-0A9AF4D73AB0}"/>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356537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906E-2920-3F4A-84F2-358D1FCB6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AD53DC-D42C-9A49-87B2-B9F5C02C0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48E87-6710-F547-8A49-C03CF6EB77BE}"/>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5" name="Footer Placeholder 4">
            <a:extLst>
              <a:ext uri="{FF2B5EF4-FFF2-40B4-BE49-F238E27FC236}">
                <a16:creationId xmlns:a16="http://schemas.microsoft.com/office/drawing/2014/main" id="{51E4B3CA-D62D-6242-B8E1-A3D0C088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344F7-0C60-204D-803E-53730FA18791}"/>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107405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A1C8-9345-6D43-1AC1-0D262A0AF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3146BA-8536-D9A2-3143-49231C75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5B106A-6841-756C-8A75-1F539EE5A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C1503-3F3B-FCC4-8BB2-1304D9327EBD}"/>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6" name="Footer Placeholder 5">
            <a:extLst>
              <a:ext uri="{FF2B5EF4-FFF2-40B4-BE49-F238E27FC236}">
                <a16:creationId xmlns:a16="http://schemas.microsoft.com/office/drawing/2014/main" id="{0195532E-7643-6CC0-76CA-349876BB5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194D7-AEBB-2293-9918-02D34CFEF252}"/>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49451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233-DD14-50E0-0446-0EBBB3ED3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6175C-23F5-DAFD-F0E9-4FAB7059B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BDF03-D020-2462-AE87-8ED76B635C3F}"/>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5" name="Footer Placeholder 4">
            <a:extLst>
              <a:ext uri="{FF2B5EF4-FFF2-40B4-BE49-F238E27FC236}">
                <a16:creationId xmlns:a16="http://schemas.microsoft.com/office/drawing/2014/main" id="{8E01264A-F8AC-0E34-05FE-6AECF6253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ACC79-C1B5-8A74-435D-826465A6A531}"/>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271751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DCB10-C74D-5D33-9584-29B9B06062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468493-EDFE-DCB2-5E9A-C8DE6F4772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6FC19-D712-820B-D16A-BC484AA06EC5}"/>
              </a:ext>
            </a:extLst>
          </p:cNvPr>
          <p:cNvSpPr>
            <a:spLocks noGrp="1"/>
          </p:cNvSpPr>
          <p:nvPr>
            <p:ph type="dt" sz="half" idx="10"/>
          </p:nvPr>
        </p:nvSpPr>
        <p:spPr/>
        <p:txBody>
          <a:bodyPr/>
          <a:lstStyle/>
          <a:p>
            <a:fld id="{ABC7B50C-1506-FA47-9243-1A67B602F51F}" type="datetimeFigureOut">
              <a:rPr lang="en-US" smtClean="0"/>
              <a:t>2/22/2024</a:t>
            </a:fld>
            <a:endParaRPr lang="en-US"/>
          </a:p>
        </p:txBody>
      </p:sp>
      <p:sp>
        <p:nvSpPr>
          <p:cNvPr id="5" name="Footer Placeholder 4">
            <a:extLst>
              <a:ext uri="{FF2B5EF4-FFF2-40B4-BE49-F238E27FC236}">
                <a16:creationId xmlns:a16="http://schemas.microsoft.com/office/drawing/2014/main" id="{1721E956-13A3-7A8A-5F3F-14B84232F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E3EA5-3D1A-5581-DA0E-22D2F73CCB04}"/>
              </a:ext>
            </a:extLst>
          </p:cNvPr>
          <p:cNvSpPr>
            <a:spLocks noGrp="1"/>
          </p:cNvSpPr>
          <p:nvPr>
            <p:ph type="sldNum" sz="quarter" idx="12"/>
          </p:nvPr>
        </p:nvSpPr>
        <p:spPr/>
        <p:txBody>
          <a:bodyPr/>
          <a:lstStyle/>
          <a:p>
            <a:fld id="{F51D320A-5115-2C47-B9C9-19225A143D9A}" type="slidenum">
              <a:rPr lang="en-US" smtClean="0"/>
              <a:t>‹#›</a:t>
            </a:fld>
            <a:endParaRPr lang="en-US"/>
          </a:p>
        </p:txBody>
      </p:sp>
    </p:spTree>
    <p:extLst>
      <p:ext uri="{BB962C8B-B14F-4D97-AF65-F5344CB8AC3E}">
        <p14:creationId xmlns:p14="http://schemas.microsoft.com/office/powerpoint/2010/main" val="3306766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A6841-0202-B548-B48A-E43B3C81C79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3BD44D-EF71-8F48-8615-9791AC133D9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D49E27E-4783-1C4C-ABF4-2FFC2C5FB2D4}"/>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5" name="Footer Placeholder 4">
            <a:extLst>
              <a:ext uri="{FF2B5EF4-FFF2-40B4-BE49-F238E27FC236}">
                <a16:creationId xmlns:a16="http://schemas.microsoft.com/office/drawing/2014/main" id="{3CE3B6ED-96CF-1443-8701-F3E61DCC9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721B-CAB8-9644-BA0C-8816D22D945F}"/>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181900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9121-6915-2142-99E9-F82697D8B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6C164-2AF8-BA42-9CF3-3A5BCAD487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669FA-3BAD-0F4E-BE2E-B9545605B3E5}"/>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5" name="Footer Placeholder 4">
            <a:extLst>
              <a:ext uri="{FF2B5EF4-FFF2-40B4-BE49-F238E27FC236}">
                <a16:creationId xmlns:a16="http://schemas.microsoft.com/office/drawing/2014/main" id="{FCF3E54A-14C5-254D-B44A-572E5D90C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43DF7-981F-F645-BBEC-BBAFE9CA2764}"/>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9010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1216-AAB7-554D-8818-0313EAF5E8B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532199F-A0BC-FF48-A9C2-3A17A563F13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353B48-1900-444F-B152-D70EB6149278}"/>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5" name="Footer Placeholder 4">
            <a:extLst>
              <a:ext uri="{FF2B5EF4-FFF2-40B4-BE49-F238E27FC236}">
                <a16:creationId xmlns:a16="http://schemas.microsoft.com/office/drawing/2014/main" id="{A2D3505F-1DFC-4F47-9DE3-C41FF2E96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21678-93D7-754D-93C5-17EA57DF65C8}"/>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79187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6EE1-2A8B-C747-878A-2335BFFC1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D8A7E-5CD3-074C-BAE4-49C40E92F8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8F944-8F28-9E4F-B1BF-AC22A3A7AC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7E3B3-D05A-2F4B-9051-972F11C68D17}"/>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6" name="Footer Placeholder 5">
            <a:extLst>
              <a:ext uri="{FF2B5EF4-FFF2-40B4-BE49-F238E27FC236}">
                <a16:creationId xmlns:a16="http://schemas.microsoft.com/office/drawing/2014/main" id="{80EC740A-AEFE-0B44-9EF0-346D4EA33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75FA1-8B94-B649-AAC4-4206EF575AE9}"/>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711003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EFEF-E035-3444-AC54-E6DF73A5BAF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67679-5019-CF4D-B7DC-566A41BF289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3FAD5AA-B104-B548-85DC-1535AB8AD5D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1CB8B-4CE5-1A43-8FE4-2AE96712B44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3552F35-FA5B-A644-9896-D31D9B7420C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7CDC4-54FD-6E49-A1DE-9376AAE8FE45}"/>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8" name="Footer Placeholder 7">
            <a:extLst>
              <a:ext uri="{FF2B5EF4-FFF2-40B4-BE49-F238E27FC236}">
                <a16:creationId xmlns:a16="http://schemas.microsoft.com/office/drawing/2014/main" id="{B23C652E-83F1-004B-8FA6-50FF43369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BDF761-7BE6-6A44-8DC9-5FA59054F1C6}"/>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181528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6860-B3FD-0E44-AA2B-6860711B59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17B409-2B9C-6A44-B6B9-326EE0CEE8B0}"/>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4" name="Footer Placeholder 3">
            <a:extLst>
              <a:ext uri="{FF2B5EF4-FFF2-40B4-BE49-F238E27FC236}">
                <a16:creationId xmlns:a16="http://schemas.microsoft.com/office/drawing/2014/main" id="{1CE9260D-1B59-974C-9BD9-C011711C8C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B6E875-7002-E443-BE27-1A556AB0CD12}"/>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812936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BFE3-7CD3-7948-BC70-0D32FF2F2C83}"/>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3" name="Footer Placeholder 2">
            <a:extLst>
              <a:ext uri="{FF2B5EF4-FFF2-40B4-BE49-F238E27FC236}">
                <a16:creationId xmlns:a16="http://schemas.microsoft.com/office/drawing/2014/main" id="{3B34F8CC-1FF5-1E42-8C48-FE6BCCA784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550C71-1F8B-E44B-B0A9-6CB08CB18C7B}"/>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147810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984D-221F-6846-9902-AE98353F6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D7365F-086B-CC47-A0EE-5003DC90D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20C1B-12B1-CD4D-BA52-497FF84C0E21}"/>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5" name="Footer Placeholder 4">
            <a:extLst>
              <a:ext uri="{FF2B5EF4-FFF2-40B4-BE49-F238E27FC236}">
                <a16:creationId xmlns:a16="http://schemas.microsoft.com/office/drawing/2014/main" id="{BC8A3C92-B32F-B243-9E5A-39946E8FE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D32A0-E181-094F-BFAA-FD61A3C0D58A}"/>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2648548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5ABB-644A-9840-8975-C76C3710FE5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39686F-6D0D-DE45-BA80-A1316E888C4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CD40E1-5083-C74C-AE22-BE9519AB701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8008715-EA8F-FC4A-9D2C-2C845F3AD65B}"/>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6" name="Footer Placeholder 5">
            <a:extLst>
              <a:ext uri="{FF2B5EF4-FFF2-40B4-BE49-F238E27FC236}">
                <a16:creationId xmlns:a16="http://schemas.microsoft.com/office/drawing/2014/main" id="{B30FAD10-31EC-524B-AAF0-FBEAA078C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01DA4-0196-2641-A897-6AD2BDB3BFC7}"/>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160775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F6AA-1942-3F42-B4E3-F5A40E30D0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BC25584-D996-EF48-9DDD-80346D8FDC8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707EA1-AE86-DE4B-ABD6-38DD3CCBBCF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CFD1E-015A-CF4C-BBF2-82C53BCF7178}"/>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6" name="Footer Placeholder 5">
            <a:extLst>
              <a:ext uri="{FF2B5EF4-FFF2-40B4-BE49-F238E27FC236}">
                <a16:creationId xmlns:a16="http://schemas.microsoft.com/office/drawing/2014/main" id="{2444A70E-54AC-9A41-A297-CF66BDC1B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84E78-FF18-D346-A0FC-304A95E13E58}"/>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539286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DEB4-CFFE-DA47-8AAD-880FFFED38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6A7BBA-534A-5844-898C-88D610708D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BF9E5-37C1-B241-B166-1E0F9B00F85E}"/>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5" name="Footer Placeholder 4">
            <a:extLst>
              <a:ext uri="{FF2B5EF4-FFF2-40B4-BE49-F238E27FC236}">
                <a16:creationId xmlns:a16="http://schemas.microsoft.com/office/drawing/2014/main" id="{CB7BDE79-4676-F040-86D9-6AB433F6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7EEB1-5047-5F4B-8AF7-2CE4BBF38E23}"/>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304445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BD8C9-41DB-7E49-B370-36AFEE1BEBE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D96DB3-ED81-D445-874E-9FB5281DFC1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58A51-AFAF-A14D-ADB6-ADD92A3464BE}"/>
              </a:ext>
            </a:extLst>
          </p:cNvPr>
          <p:cNvSpPr>
            <a:spLocks noGrp="1"/>
          </p:cNvSpPr>
          <p:nvPr>
            <p:ph type="dt" sz="half" idx="10"/>
          </p:nvPr>
        </p:nvSpPr>
        <p:spPr/>
        <p:txBody>
          <a:bodyPr/>
          <a:lstStyle/>
          <a:p>
            <a:fld id="{E5A322BF-30FC-1246-A5E2-771EA038C623}" type="datetimeFigureOut">
              <a:rPr lang="en-US" smtClean="0"/>
              <a:t>2/22/2024</a:t>
            </a:fld>
            <a:endParaRPr lang="en-US"/>
          </a:p>
        </p:txBody>
      </p:sp>
      <p:sp>
        <p:nvSpPr>
          <p:cNvPr id="5" name="Footer Placeholder 4">
            <a:extLst>
              <a:ext uri="{FF2B5EF4-FFF2-40B4-BE49-F238E27FC236}">
                <a16:creationId xmlns:a16="http://schemas.microsoft.com/office/drawing/2014/main" id="{10A02533-7C37-5B4C-8D9F-C7FC3D877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02775-C181-7C43-BCE9-5ED7E7FDFB58}"/>
              </a:ext>
            </a:extLst>
          </p:cNvPr>
          <p:cNvSpPr>
            <a:spLocks noGrp="1"/>
          </p:cNvSpPr>
          <p:nvPr>
            <p:ph type="sldNum" sz="quarter" idx="12"/>
          </p:nvPr>
        </p:nvSpPr>
        <p:spPr/>
        <p:txBody>
          <a:bodyPr/>
          <a:lstStyle/>
          <a:p>
            <a:fld id="{9C7109FA-69F9-2A4E-9FB4-A69D3F80D123}" type="slidenum">
              <a:rPr lang="en-US" smtClean="0"/>
              <a:t>‹#›</a:t>
            </a:fld>
            <a:endParaRPr lang="en-US"/>
          </a:p>
        </p:txBody>
      </p:sp>
    </p:spTree>
    <p:extLst>
      <p:ext uri="{BB962C8B-B14F-4D97-AF65-F5344CB8AC3E}">
        <p14:creationId xmlns:p14="http://schemas.microsoft.com/office/powerpoint/2010/main" val="23431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0444-170A-7B45-998D-0F6FC8875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B62D78-F87F-EE45-9522-E199EE906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F8819-E7EE-E148-BC14-EA36E595B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8399A-2F6E-C84D-9462-006A5693A5AF}"/>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6" name="Footer Placeholder 5">
            <a:extLst>
              <a:ext uri="{FF2B5EF4-FFF2-40B4-BE49-F238E27FC236}">
                <a16:creationId xmlns:a16="http://schemas.microsoft.com/office/drawing/2014/main" id="{4A15F408-1A8B-634C-A109-5A23226B3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E45E7-BB72-3642-A9F5-A18FDD4F7B7B}"/>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43288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6857-090B-774E-990B-8E7A9CADD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89D9A-B391-0E4F-A5C2-1A061B2E2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958F4A-F7FB-C944-988B-F1FA70669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B58C1-F7B9-524F-833A-853B21EE6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E0A268-0153-4346-AB93-AA239CD6A0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496B71-1B89-F943-81EF-74F37DE1C835}"/>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8" name="Footer Placeholder 7">
            <a:extLst>
              <a:ext uri="{FF2B5EF4-FFF2-40B4-BE49-F238E27FC236}">
                <a16:creationId xmlns:a16="http://schemas.microsoft.com/office/drawing/2014/main" id="{F1AA2BB2-B2FB-864E-B101-BF224ED4A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B000D2-241B-0340-9116-856FC643744D}"/>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38211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0E02-6B52-0048-89E3-F31C8BC24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DDCE61-612D-3841-AE17-883621A5697C}"/>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4" name="Footer Placeholder 3">
            <a:extLst>
              <a:ext uri="{FF2B5EF4-FFF2-40B4-BE49-F238E27FC236}">
                <a16:creationId xmlns:a16="http://schemas.microsoft.com/office/drawing/2014/main" id="{A8EC3A94-EB25-D449-AB76-501121F9BB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8F5A8-71BA-FF44-918A-82B22A325945}"/>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61618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41DB4-5C54-114C-AF8C-7217ED1FBFFF}"/>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3" name="Footer Placeholder 2">
            <a:extLst>
              <a:ext uri="{FF2B5EF4-FFF2-40B4-BE49-F238E27FC236}">
                <a16:creationId xmlns:a16="http://schemas.microsoft.com/office/drawing/2014/main" id="{8A078B11-1647-964E-A371-DC37CD1961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183D7C-0722-9F4F-B248-E0ED5ABE7D63}"/>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398046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D385-F8AD-BE41-9267-C5A5D3DE6D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1D5AFB-6ACF-CC4D-B8B3-470450BC1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C167F-5796-C840-83E2-D64A626D3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E0BE6C-7F8F-5844-A270-424E51D2378F}"/>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6" name="Footer Placeholder 5">
            <a:extLst>
              <a:ext uri="{FF2B5EF4-FFF2-40B4-BE49-F238E27FC236}">
                <a16:creationId xmlns:a16="http://schemas.microsoft.com/office/drawing/2014/main" id="{75012001-68F2-3C4D-91DF-3F00D8872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63EEF-B071-6146-8FE5-3B42A0CC291A}"/>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202267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878D-84A8-D544-8A92-F618DCCF2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B015F-8E21-D247-BAAB-E1B8E362D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14D038-092C-B944-8554-A66E9A137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CC2B8-CBED-AE4F-9E21-B3E0E90BDBE6}"/>
              </a:ext>
            </a:extLst>
          </p:cNvPr>
          <p:cNvSpPr>
            <a:spLocks noGrp="1"/>
          </p:cNvSpPr>
          <p:nvPr>
            <p:ph type="dt" sz="half" idx="10"/>
          </p:nvPr>
        </p:nvSpPr>
        <p:spPr/>
        <p:txBody>
          <a:bodyPr/>
          <a:lstStyle/>
          <a:p>
            <a:fld id="{FC9DAE98-B904-B440-92AA-85FC39D30C8A}" type="datetimeFigureOut">
              <a:rPr lang="en-US" smtClean="0"/>
              <a:t>2/22/2024</a:t>
            </a:fld>
            <a:endParaRPr lang="en-US"/>
          </a:p>
        </p:txBody>
      </p:sp>
      <p:sp>
        <p:nvSpPr>
          <p:cNvPr id="6" name="Footer Placeholder 5">
            <a:extLst>
              <a:ext uri="{FF2B5EF4-FFF2-40B4-BE49-F238E27FC236}">
                <a16:creationId xmlns:a16="http://schemas.microsoft.com/office/drawing/2014/main" id="{77DD9775-6269-0541-84BF-DB4E1FA9E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5DB4B-423A-9447-9DCF-6275759224C1}"/>
              </a:ext>
            </a:extLst>
          </p:cNvPr>
          <p:cNvSpPr>
            <a:spLocks noGrp="1"/>
          </p:cNvSpPr>
          <p:nvPr>
            <p:ph type="sldNum" sz="quarter" idx="12"/>
          </p:nvPr>
        </p:nvSpPr>
        <p:spPr/>
        <p:txBody>
          <a:bodyPr/>
          <a:lstStyle/>
          <a:p>
            <a:fld id="{C90517A1-D70A-7942-8E3E-AD6808558425}" type="slidenum">
              <a:rPr lang="en-US" smtClean="0"/>
              <a:t>‹#›</a:t>
            </a:fld>
            <a:endParaRPr lang="en-US"/>
          </a:p>
        </p:txBody>
      </p:sp>
    </p:spTree>
    <p:extLst>
      <p:ext uri="{BB962C8B-B14F-4D97-AF65-F5344CB8AC3E}">
        <p14:creationId xmlns:p14="http://schemas.microsoft.com/office/powerpoint/2010/main" val="65155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E3AFE-28D1-0546-9E62-0898C2525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4F1BC-4E46-F044-B589-0706D5F24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DEC4E-C61B-EC45-A4FF-CFE0BA26B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DAE98-B904-B440-92AA-85FC39D30C8A}" type="datetimeFigureOut">
              <a:rPr lang="en-US" smtClean="0"/>
              <a:t>2/22/2024</a:t>
            </a:fld>
            <a:endParaRPr lang="en-US"/>
          </a:p>
        </p:txBody>
      </p:sp>
      <p:sp>
        <p:nvSpPr>
          <p:cNvPr id="5" name="Footer Placeholder 4">
            <a:extLst>
              <a:ext uri="{FF2B5EF4-FFF2-40B4-BE49-F238E27FC236}">
                <a16:creationId xmlns:a16="http://schemas.microsoft.com/office/drawing/2014/main" id="{18D5333B-A3D0-4A48-8C43-2C83ECC22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FF1AC-13BE-214C-A193-3561E905F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517A1-D70A-7942-8E3E-AD6808558425}" type="slidenum">
              <a:rPr lang="en-US" smtClean="0"/>
              <a:t>‹#›</a:t>
            </a:fld>
            <a:endParaRPr lang="en-US"/>
          </a:p>
        </p:txBody>
      </p:sp>
    </p:spTree>
    <p:extLst>
      <p:ext uri="{BB962C8B-B14F-4D97-AF65-F5344CB8AC3E}">
        <p14:creationId xmlns:p14="http://schemas.microsoft.com/office/powerpoint/2010/main" val="2860835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42C32-CE64-C07E-4B53-96D0F1F6C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B7188-C643-4611-CD2B-32D2416D3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B5084-CA76-5E42-2CC1-8A8ABA614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7B50C-1506-FA47-9243-1A67B602F51F}" type="datetimeFigureOut">
              <a:rPr lang="en-US" smtClean="0"/>
              <a:t>2/22/2024</a:t>
            </a:fld>
            <a:endParaRPr lang="en-US"/>
          </a:p>
        </p:txBody>
      </p:sp>
      <p:sp>
        <p:nvSpPr>
          <p:cNvPr id="5" name="Footer Placeholder 4">
            <a:extLst>
              <a:ext uri="{FF2B5EF4-FFF2-40B4-BE49-F238E27FC236}">
                <a16:creationId xmlns:a16="http://schemas.microsoft.com/office/drawing/2014/main" id="{D1D1C695-52B4-957D-B1C2-DA43E5C8F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0D4FB-3AAB-3A07-854F-44D3EC1CC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D320A-5115-2C47-B9C9-19225A143D9A}" type="slidenum">
              <a:rPr lang="en-US" smtClean="0"/>
              <a:t>‹#›</a:t>
            </a:fld>
            <a:endParaRPr lang="en-US"/>
          </a:p>
        </p:txBody>
      </p:sp>
    </p:spTree>
    <p:extLst>
      <p:ext uri="{BB962C8B-B14F-4D97-AF65-F5344CB8AC3E}">
        <p14:creationId xmlns:p14="http://schemas.microsoft.com/office/powerpoint/2010/main" val="303223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F30063-F3E9-4244-939D-0BD1D6B8C02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38A6BA-3B03-D043-B6ED-652494BD39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9F9EC-25C0-E846-A0A0-FCD437AC4AE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5A322BF-30FC-1246-A5E2-771EA038C623}" type="datetimeFigureOut">
              <a:rPr lang="en-US" smtClean="0"/>
              <a:t>2/22/2024</a:t>
            </a:fld>
            <a:endParaRPr lang="en-US"/>
          </a:p>
        </p:txBody>
      </p:sp>
      <p:sp>
        <p:nvSpPr>
          <p:cNvPr id="5" name="Footer Placeholder 4">
            <a:extLst>
              <a:ext uri="{FF2B5EF4-FFF2-40B4-BE49-F238E27FC236}">
                <a16:creationId xmlns:a16="http://schemas.microsoft.com/office/drawing/2014/main" id="{DF1647DA-B48D-944F-91F0-CB9A1C27E27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68A095-37A7-734D-8AE3-48F6402C9D2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7109FA-69F9-2A4E-9FB4-A69D3F80D123}" type="slidenum">
              <a:rPr lang="en-US" smtClean="0"/>
              <a:t>‹#›</a:t>
            </a:fld>
            <a:endParaRPr lang="en-US"/>
          </a:p>
        </p:txBody>
      </p:sp>
    </p:spTree>
    <p:extLst>
      <p:ext uri="{BB962C8B-B14F-4D97-AF65-F5344CB8AC3E}">
        <p14:creationId xmlns:p14="http://schemas.microsoft.com/office/powerpoint/2010/main" val="4020096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Hla1jzhan78?feature=oembed"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studiozao.com/resources/what-customer-discovery-questions-to-ask-to-validate-pain-points"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hubspot.com/make-my-persona?utm_source=mktg-resour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tartuplessonslearned.com/2009/08/minimum-viable-product-guid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surveymonkey.com/r/Spring24B2BWorksho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urveymonkey.com/r/Spring24B2BWorkshop"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89C198-B9FF-47E0-A3E4-A4AD2F604B04}"/>
              </a:ext>
            </a:extLst>
          </p:cNvPr>
          <p:cNvSpPr>
            <a:spLocks noGrp="1"/>
          </p:cNvSpPr>
          <p:nvPr>
            <p:ph type="ctrTitle"/>
          </p:nvPr>
        </p:nvSpPr>
        <p:spPr>
          <a:xfrm>
            <a:off x="1031631" y="1122363"/>
            <a:ext cx="10222523" cy="2387600"/>
          </a:xfrm>
        </p:spPr>
        <p:txBody>
          <a:bodyPr>
            <a:normAutofit/>
          </a:bodyPr>
          <a:lstStyle/>
          <a:p>
            <a:r>
              <a:rPr lang="en-US"/>
              <a:t>How to Start your Venture</a:t>
            </a:r>
            <a:br>
              <a:rPr lang="en-US"/>
            </a:br>
            <a:endParaRPr lang="en-US"/>
          </a:p>
        </p:txBody>
      </p:sp>
      <p:sp>
        <p:nvSpPr>
          <p:cNvPr id="5" name="Subtitle 4">
            <a:extLst>
              <a:ext uri="{FF2B5EF4-FFF2-40B4-BE49-F238E27FC236}">
                <a16:creationId xmlns:a16="http://schemas.microsoft.com/office/drawing/2014/main" id="{EDBB86CD-60B2-4721-A94E-2E2871E9CBF0}"/>
              </a:ext>
            </a:extLst>
          </p:cNvPr>
          <p:cNvSpPr>
            <a:spLocks noGrp="1"/>
          </p:cNvSpPr>
          <p:nvPr>
            <p:ph type="subTitle" idx="1"/>
          </p:nvPr>
        </p:nvSpPr>
        <p:spPr/>
        <p:txBody>
          <a:bodyPr>
            <a:normAutofit/>
          </a:bodyPr>
          <a:lstStyle/>
          <a:p>
            <a:r>
              <a:rPr lang="en-US" sz="2600"/>
              <a:t>There is no one path</a:t>
            </a:r>
          </a:p>
          <a:p>
            <a:r>
              <a:rPr lang="en-US" sz="2600"/>
              <a:t>but</a:t>
            </a:r>
          </a:p>
          <a:p>
            <a:r>
              <a:rPr lang="en-US" sz="2600"/>
              <a:t>There are plenty of wrong paths</a:t>
            </a:r>
          </a:p>
          <a:p>
            <a:endParaRPr lang="en-US" sz="2600"/>
          </a:p>
          <a:p>
            <a:endParaRPr lang="en-US" sz="2600"/>
          </a:p>
          <a:p>
            <a:endParaRPr lang="en-US" sz="2600"/>
          </a:p>
        </p:txBody>
      </p:sp>
      <p:pic>
        <p:nvPicPr>
          <p:cNvPr id="6" name="Picture 5">
            <a:extLst>
              <a:ext uri="{FF2B5EF4-FFF2-40B4-BE49-F238E27FC236}">
                <a16:creationId xmlns:a16="http://schemas.microsoft.com/office/drawing/2014/main" id="{DA4AECB8-231D-4DF3-90B2-F98FD708FC9D}"/>
              </a:ext>
            </a:extLst>
          </p:cNvPr>
          <p:cNvPicPr>
            <a:picLocks noChangeAspect="1"/>
          </p:cNvPicPr>
          <p:nvPr/>
        </p:nvPicPr>
        <p:blipFill>
          <a:blip r:embed="rId2"/>
          <a:stretch>
            <a:fillRect/>
          </a:stretch>
        </p:blipFill>
        <p:spPr>
          <a:xfrm>
            <a:off x="9394547" y="18509"/>
            <a:ext cx="2762284" cy="354161"/>
          </a:xfrm>
          <a:prstGeom prst="rect">
            <a:avLst/>
          </a:prstGeom>
        </p:spPr>
      </p:pic>
      <p:sp>
        <p:nvSpPr>
          <p:cNvPr id="3" name="TextBox 2">
            <a:extLst>
              <a:ext uri="{FF2B5EF4-FFF2-40B4-BE49-F238E27FC236}">
                <a16:creationId xmlns:a16="http://schemas.microsoft.com/office/drawing/2014/main" id="{73D3A7BA-F3E3-56A1-B313-9217D951AED8}"/>
              </a:ext>
            </a:extLst>
          </p:cNvPr>
          <p:cNvSpPr txBox="1"/>
          <p:nvPr/>
        </p:nvSpPr>
        <p:spPr>
          <a:xfrm>
            <a:off x="3844887" y="5735637"/>
            <a:ext cx="5199961" cy="369332"/>
          </a:xfrm>
          <a:prstGeom prst="rect">
            <a:avLst/>
          </a:prstGeom>
          <a:noFill/>
        </p:spPr>
        <p:txBody>
          <a:bodyPr wrap="square" lIns="91440" tIns="45720" rIns="91440" bIns="45720" rtlCol="0" anchor="t">
            <a:spAutoFit/>
          </a:bodyPr>
          <a:lstStyle/>
          <a:p>
            <a:endParaRPr lang="en-US"/>
          </a:p>
        </p:txBody>
      </p:sp>
    </p:spTree>
    <p:extLst>
      <p:ext uri="{BB962C8B-B14F-4D97-AF65-F5344CB8AC3E}">
        <p14:creationId xmlns:p14="http://schemas.microsoft.com/office/powerpoint/2010/main" val="4183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B28C0-74C9-764A-AB97-89283AD32FED}"/>
              </a:ext>
            </a:extLst>
          </p:cNvPr>
          <p:cNvSpPr>
            <a:spLocks noGrp="1"/>
          </p:cNvSpPr>
          <p:nvPr>
            <p:ph type="title"/>
          </p:nvPr>
        </p:nvSpPr>
        <p:spPr/>
        <p:txBody>
          <a:bodyPr/>
          <a:lstStyle/>
          <a:p>
            <a:r>
              <a:rPr lang="en-US"/>
              <a:t>Step 3: Interview customers</a:t>
            </a:r>
          </a:p>
        </p:txBody>
      </p:sp>
      <p:sp>
        <p:nvSpPr>
          <p:cNvPr id="5" name="Content Placeholder 4">
            <a:extLst>
              <a:ext uri="{FF2B5EF4-FFF2-40B4-BE49-F238E27FC236}">
                <a16:creationId xmlns:a16="http://schemas.microsoft.com/office/drawing/2014/main" id="{0CC5B2CA-C427-4346-9945-BB33B9A6605F}"/>
              </a:ext>
            </a:extLst>
          </p:cNvPr>
          <p:cNvSpPr>
            <a:spLocks noGrp="1"/>
          </p:cNvSpPr>
          <p:nvPr>
            <p:ph idx="1"/>
          </p:nvPr>
        </p:nvSpPr>
        <p:spPr>
          <a:xfrm>
            <a:off x="838200" y="1468438"/>
            <a:ext cx="14361318" cy="7435055"/>
          </a:xfrm>
        </p:spPr>
        <p:txBody>
          <a:bodyPr vert="horz" lIns="91440" tIns="45720" rIns="91440" bIns="45720" rtlCol="0" anchor="t">
            <a:normAutofit/>
          </a:bodyPr>
          <a:lstStyle/>
          <a:p>
            <a:r>
              <a:rPr lang="en-US" sz="1800"/>
              <a:t>Follow the advice from the Mom Test:</a:t>
            </a:r>
            <a:endParaRPr lang="en-US" sz="1800">
              <a:cs typeface="Calibri"/>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pPr marL="0" indent="0">
              <a:buNone/>
            </a:pPr>
            <a:endParaRPr lang="en-US">
              <a:ea typeface="+mn-lt"/>
              <a:cs typeface="+mn-lt"/>
            </a:endParaRPr>
          </a:p>
          <a:p>
            <a:r>
              <a:rPr lang="en-US" sz="2000">
                <a:ea typeface="+mn-lt"/>
                <a:cs typeface="+mn-lt"/>
              </a:rPr>
              <a:t>Don't ask leading questions. Ask open ended questions, and follow up.</a:t>
            </a:r>
          </a:p>
          <a:p>
            <a:r>
              <a:rPr lang="en-US" sz="2000">
                <a:ea typeface="+mn-lt"/>
                <a:cs typeface="+mn-lt"/>
              </a:rPr>
              <a:t>Use the 5 Whys to get to root cause.</a:t>
            </a:r>
            <a:endParaRPr lang="en-US" sz="2000">
              <a:cs typeface="Calibri"/>
            </a:endParaRPr>
          </a:p>
          <a:p>
            <a:pPr marL="0" indent="0">
              <a:buNone/>
            </a:pPr>
            <a:endParaRPr lang="en-US" sz="3200">
              <a:cs typeface="Calibri" panose="020F0502020204030204"/>
            </a:endParaRPr>
          </a:p>
        </p:txBody>
      </p:sp>
      <p:pic>
        <p:nvPicPr>
          <p:cNvPr id="6" name="Picture 5">
            <a:extLst>
              <a:ext uri="{FF2B5EF4-FFF2-40B4-BE49-F238E27FC236}">
                <a16:creationId xmlns:a16="http://schemas.microsoft.com/office/drawing/2014/main" id="{429802C9-5E1C-44EE-8097-AB5ACF6FDBEA}"/>
              </a:ext>
            </a:extLst>
          </p:cNvPr>
          <p:cNvPicPr>
            <a:picLocks noChangeAspect="1"/>
          </p:cNvPicPr>
          <p:nvPr/>
        </p:nvPicPr>
        <p:blipFill>
          <a:blip r:embed="rId3"/>
          <a:stretch>
            <a:fillRect/>
          </a:stretch>
        </p:blipFill>
        <p:spPr>
          <a:xfrm>
            <a:off x="9394547" y="18509"/>
            <a:ext cx="2762284" cy="354161"/>
          </a:xfrm>
          <a:prstGeom prst="rect">
            <a:avLst/>
          </a:prstGeom>
        </p:spPr>
      </p:pic>
      <p:pic>
        <p:nvPicPr>
          <p:cNvPr id="2" name="Online Media 1" title="The Mom Test">
            <a:hlinkClick r:id="" action="ppaction://media"/>
            <a:extLst>
              <a:ext uri="{FF2B5EF4-FFF2-40B4-BE49-F238E27FC236}">
                <a16:creationId xmlns:a16="http://schemas.microsoft.com/office/drawing/2014/main" id="{0993737C-7D13-3528-EC5D-4EDCB5F6B487}"/>
              </a:ext>
            </a:extLst>
          </p:cNvPr>
          <p:cNvPicPr>
            <a:picLocks noRot="1" noChangeAspect="1"/>
          </p:cNvPicPr>
          <p:nvPr>
            <a:videoFile r:link="rId1"/>
          </p:nvPr>
        </p:nvPicPr>
        <p:blipFill>
          <a:blip r:embed="rId4"/>
          <a:stretch>
            <a:fillRect/>
          </a:stretch>
        </p:blipFill>
        <p:spPr>
          <a:xfrm>
            <a:off x="2013479" y="1868754"/>
            <a:ext cx="6372488" cy="4001555"/>
          </a:xfrm>
          <a:prstGeom prst="rect">
            <a:avLst/>
          </a:prstGeom>
        </p:spPr>
      </p:pic>
    </p:spTree>
    <p:extLst>
      <p:ext uri="{BB962C8B-B14F-4D97-AF65-F5344CB8AC3E}">
        <p14:creationId xmlns:p14="http://schemas.microsoft.com/office/powerpoint/2010/main" val="177341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62A6016-BDB4-3F6F-F3E0-289E890AE286}"/>
              </a:ext>
            </a:extLst>
          </p:cNvPr>
          <p:cNvSpPr>
            <a:spLocks noGrp="1"/>
          </p:cNvSpPr>
          <p:nvPr>
            <p:ph type="title"/>
          </p:nvPr>
        </p:nvSpPr>
        <p:spPr>
          <a:xfrm>
            <a:off x="2004060" y="329184"/>
            <a:ext cx="6917436" cy="1783080"/>
          </a:xfrm>
        </p:spPr>
        <p:txBody>
          <a:bodyPr anchor="b">
            <a:normAutofit/>
          </a:bodyPr>
          <a:lstStyle/>
          <a:p>
            <a:r>
              <a:rPr lang="en-US" sz="4700">
                <a:latin typeface="Beatrice Semibold"/>
                <a:ea typeface="+mj-lt"/>
                <a:cs typeface="+mj-lt"/>
              </a:rPr>
              <a:t>Questions to Ask in Customer Interviews</a:t>
            </a:r>
            <a:endParaRPr lang="en-US" sz="4700">
              <a:latin typeface="Beatrice Semibold"/>
              <a:cs typeface="Calibri Light"/>
            </a:endParaRP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3215"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41E14-8E32-D988-FF91-438EB1EE3F7A}"/>
              </a:ext>
            </a:extLst>
          </p:cNvPr>
          <p:cNvSpPr>
            <a:spLocks noGrp="1"/>
          </p:cNvSpPr>
          <p:nvPr>
            <p:ph idx="1"/>
          </p:nvPr>
        </p:nvSpPr>
        <p:spPr>
          <a:xfrm>
            <a:off x="2004061" y="2706624"/>
            <a:ext cx="5516667" cy="3922694"/>
          </a:xfrm>
        </p:spPr>
        <p:txBody>
          <a:bodyPr vert="horz" lIns="91440" tIns="45720" rIns="91440" bIns="45720" rtlCol="0" anchor="t">
            <a:normAutofit/>
          </a:bodyPr>
          <a:lstStyle/>
          <a:p>
            <a:r>
              <a:rPr lang="en-US" sz="1600">
                <a:latin typeface="Arial"/>
                <a:ea typeface="+mn-lt"/>
                <a:cs typeface="+mn-lt"/>
              </a:rPr>
              <a:t>Could you talk me through last time that happened? </a:t>
            </a:r>
          </a:p>
          <a:p>
            <a:r>
              <a:rPr lang="en-US" sz="1600">
                <a:latin typeface="Arial"/>
                <a:ea typeface="+mn-lt"/>
                <a:cs typeface="+mn-lt"/>
              </a:rPr>
              <a:t>What are the implications if you fail to solve the problem? </a:t>
            </a:r>
            <a:endParaRPr lang="en-US" sz="1600">
              <a:latin typeface="Arial"/>
              <a:cs typeface="Calibri"/>
            </a:endParaRPr>
          </a:p>
          <a:p>
            <a:r>
              <a:rPr lang="en-US" sz="1600">
                <a:latin typeface="Arial"/>
                <a:ea typeface="+mn-lt"/>
                <a:cs typeface="+mn-lt"/>
              </a:rPr>
              <a:t>What else have you tried? </a:t>
            </a:r>
            <a:endParaRPr lang="en-US" sz="1600">
              <a:latin typeface="Arial"/>
              <a:cs typeface="Calibri"/>
            </a:endParaRPr>
          </a:p>
          <a:p>
            <a:r>
              <a:rPr lang="en-US" sz="1600">
                <a:latin typeface="Arial"/>
                <a:ea typeface="+mn-lt"/>
                <a:cs typeface="+mn-lt"/>
              </a:rPr>
              <a:t>What’s wrong with what you’ve tried already? </a:t>
            </a:r>
            <a:endParaRPr lang="en-US" sz="1600">
              <a:latin typeface="Arial"/>
              <a:cs typeface="Calibri"/>
            </a:endParaRPr>
          </a:p>
          <a:p>
            <a:r>
              <a:rPr lang="en-US" sz="1600">
                <a:latin typeface="Arial"/>
                <a:ea typeface="+mn-lt"/>
                <a:cs typeface="+mn-lt"/>
              </a:rPr>
              <a:t>How much are you currently spending to solve the problem? </a:t>
            </a:r>
            <a:endParaRPr lang="en-US" sz="1600">
              <a:latin typeface="Arial"/>
              <a:cs typeface="Calibri"/>
            </a:endParaRPr>
          </a:p>
          <a:p>
            <a:r>
              <a:rPr lang="en-US" sz="1600">
                <a:latin typeface="Arial"/>
                <a:ea typeface="+mn-lt"/>
                <a:cs typeface="+mn-lt"/>
              </a:rPr>
              <a:t>Is there anything else I should have asked? </a:t>
            </a:r>
            <a:endParaRPr lang="en-US" sz="1600">
              <a:latin typeface="Arial"/>
              <a:cs typeface="Calibri"/>
            </a:endParaRPr>
          </a:p>
          <a:p>
            <a:r>
              <a:rPr lang="en-US" sz="1600">
                <a:latin typeface="Arial"/>
                <a:ea typeface="+mn-lt"/>
                <a:cs typeface="+mn-lt"/>
              </a:rPr>
              <a:t>Finally, Who else should I talk to? </a:t>
            </a:r>
            <a:endParaRPr lang="en-US" sz="1600">
              <a:latin typeface="Arial"/>
              <a:ea typeface="Calibri"/>
              <a:cs typeface="Calibri"/>
            </a:endParaRPr>
          </a:p>
          <a:p>
            <a:endParaRPr lang="en-US" sz="1200">
              <a:solidFill>
                <a:srgbClr val="444444"/>
              </a:solidFill>
              <a:latin typeface="Arial"/>
              <a:ea typeface="+mn-lt"/>
              <a:cs typeface="+mn-lt"/>
            </a:endParaRPr>
          </a:p>
          <a:p>
            <a:pPr marL="0" indent="0">
              <a:buNone/>
            </a:pPr>
            <a:r>
              <a:rPr lang="en-US" sz="1200" i="1">
                <a:latin typeface="Arial"/>
                <a:ea typeface="+mn-lt"/>
                <a:cs typeface="+mn-lt"/>
                <a:hlinkClick r:id="rId3"/>
              </a:rPr>
              <a:t>StudioZao on Customer Discovery Questions</a:t>
            </a:r>
            <a:endParaRPr lang="en-US" sz="1200" i="1">
              <a:solidFill>
                <a:srgbClr val="000000"/>
              </a:solidFill>
              <a:latin typeface="Arial"/>
              <a:ea typeface="Calibri"/>
              <a:cs typeface="Calibri"/>
            </a:endParaRPr>
          </a:p>
          <a:p>
            <a:pPr marL="0" indent="0">
              <a:buNone/>
            </a:pPr>
            <a:endParaRPr lang="en-US" sz="1600" b="1">
              <a:solidFill>
                <a:srgbClr val="000000"/>
              </a:solidFill>
              <a:latin typeface="Arial"/>
              <a:cs typeface="Arial"/>
            </a:endParaRPr>
          </a:p>
        </p:txBody>
      </p:sp>
      <p:pic>
        <p:nvPicPr>
          <p:cNvPr id="5" name="Picture 4">
            <a:extLst>
              <a:ext uri="{FF2B5EF4-FFF2-40B4-BE49-F238E27FC236}">
                <a16:creationId xmlns:a16="http://schemas.microsoft.com/office/drawing/2014/main" id="{9308ED8B-A17E-A94C-4FF6-52E0D09B6A84}"/>
              </a:ext>
            </a:extLst>
          </p:cNvPr>
          <p:cNvPicPr>
            <a:picLocks noChangeAspect="1"/>
          </p:cNvPicPr>
          <p:nvPr/>
        </p:nvPicPr>
        <p:blipFill>
          <a:blip r:embed="rId4"/>
          <a:stretch>
            <a:fillRect/>
          </a:stretch>
        </p:blipFill>
        <p:spPr>
          <a:xfrm>
            <a:off x="1522885" y="2831"/>
            <a:ext cx="2996946" cy="382109"/>
          </a:xfrm>
          <a:prstGeom prst="rect">
            <a:avLst/>
          </a:prstGeom>
        </p:spPr>
      </p:pic>
      <p:pic>
        <p:nvPicPr>
          <p:cNvPr id="4" name="Picture 3" descr="A person sitting at a table talking to another person&#10;&#10;Description automatically generated">
            <a:extLst>
              <a:ext uri="{FF2B5EF4-FFF2-40B4-BE49-F238E27FC236}">
                <a16:creationId xmlns:a16="http://schemas.microsoft.com/office/drawing/2014/main" id="{42DAC436-396D-9C34-6D65-945BA13E62A2}"/>
              </a:ext>
            </a:extLst>
          </p:cNvPr>
          <p:cNvPicPr>
            <a:picLocks noChangeAspect="1"/>
          </p:cNvPicPr>
          <p:nvPr/>
        </p:nvPicPr>
        <p:blipFill>
          <a:blip r:embed="rId5"/>
          <a:stretch>
            <a:fillRect/>
          </a:stretch>
        </p:blipFill>
        <p:spPr>
          <a:xfrm>
            <a:off x="7087389" y="2390816"/>
            <a:ext cx="4756029" cy="2674188"/>
          </a:xfrm>
          <a:prstGeom prst="rect">
            <a:avLst/>
          </a:prstGeom>
        </p:spPr>
      </p:pic>
    </p:spTree>
    <p:extLst>
      <p:ext uri="{BB962C8B-B14F-4D97-AF65-F5344CB8AC3E}">
        <p14:creationId xmlns:p14="http://schemas.microsoft.com/office/powerpoint/2010/main" val="364581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62A6016-BDB4-3F6F-F3E0-289E890AE286}"/>
              </a:ext>
            </a:extLst>
          </p:cNvPr>
          <p:cNvSpPr>
            <a:spLocks noGrp="1"/>
          </p:cNvSpPr>
          <p:nvPr>
            <p:ph type="title"/>
          </p:nvPr>
        </p:nvSpPr>
        <p:spPr>
          <a:xfrm>
            <a:off x="2004060" y="329184"/>
            <a:ext cx="6917436" cy="1783080"/>
          </a:xfrm>
        </p:spPr>
        <p:txBody>
          <a:bodyPr anchor="b">
            <a:normAutofit/>
          </a:bodyPr>
          <a:lstStyle/>
          <a:p>
            <a:r>
              <a:rPr lang="en-US" sz="4700">
                <a:latin typeface="Beatrice Semibold"/>
                <a:ea typeface="+mj-lt"/>
                <a:cs typeface="+mj-lt"/>
              </a:rPr>
              <a:t>Best Question to Ask if you don’t have an idea</a:t>
            </a:r>
            <a:endParaRPr lang="en-US" sz="4700">
              <a:latin typeface="Beatrice Semibold"/>
              <a:ea typeface="Calibri Light"/>
              <a:cs typeface="Calibri Light"/>
            </a:endParaRP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3215"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41E14-8E32-D988-FF91-438EB1EE3F7A}"/>
              </a:ext>
            </a:extLst>
          </p:cNvPr>
          <p:cNvSpPr>
            <a:spLocks noGrp="1"/>
          </p:cNvSpPr>
          <p:nvPr>
            <p:ph idx="1"/>
          </p:nvPr>
        </p:nvSpPr>
        <p:spPr>
          <a:xfrm>
            <a:off x="2004061" y="2706624"/>
            <a:ext cx="5516667" cy="3922694"/>
          </a:xfrm>
        </p:spPr>
        <p:txBody>
          <a:bodyPr vert="horz" lIns="91440" tIns="45720" rIns="91440" bIns="45720" rtlCol="0" anchor="t">
            <a:normAutofit/>
          </a:bodyPr>
          <a:lstStyle/>
          <a:p>
            <a:endParaRPr lang="en-US" sz="2800">
              <a:latin typeface="Arial"/>
              <a:cs typeface="Arial"/>
            </a:endParaRPr>
          </a:p>
          <a:p>
            <a:endParaRPr lang="en-US" sz="2800">
              <a:latin typeface="Arial"/>
              <a:cs typeface="Arial"/>
            </a:endParaRPr>
          </a:p>
          <a:p>
            <a:r>
              <a:rPr lang="en-US" sz="2800">
                <a:latin typeface="Arial"/>
                <a:cs typeface="Arial"/>
              </a:rPr>
              <a:t>What problem would you pay me to solve?</a:t>
            </a:r>
            <a:endParaRPr lang="en-US">
              <a:ea typeface="Calibri"/>
              <a:cs typeface="Calibri"/>
            </a:endParaRPr>
          </a:p>
        </p:txBody>
      </p:sp>
      <p:pic>
        <p:nvPicPr>
          <p:cNvPr id="5" name="Picture 4">
            <a:extLst>
              <a:ext uri="{FF2B5EF4-FFF2-40B4-BE49-F238E27FC236}">
                <a16:creationId xmlns:a16="http://schemas.microsoft.com/office/drawing/2014/main" id="{9308ED8B-A17E-A94C-4FF6-52E0D09B6A84}"/>
              </a:ext>
            </a:extLst>
          </p:cNvPr>
          <p:cNvPicPr>
            <a:picLocks noChangeAspect="1"/>
          </p:cNvPicPr>
          <p:nvPr/>
        </p:nvPicPr>
        <p:blipFill>
          <a:blip r:embed="rId3"/>
          <a:stretch>
            <a:fillRect/>
          </a:stretch>
        </p:blipFill>
        <p:spPr>
          <a:xfrm>
            <a:off x="1522885" y="2831"/>
            <a:ext cx="2996946" cy="382109"/>
          </a:xfrm>
          <a:prstGeom prst="rect">
            <a:avLst/>
          </a:prstGeom>
        </p:spPr>
      </p:pic>
      <p:pic>
        <p:nvPicPr>
          <p:cNvPr id="4" name="Picture 3" descr="A person sitting at a table talking to another person&#10;&#10;Description automatically generated">
            <a:extLst>
              <a:ext uri="{FF2B5EF4-FFF2-40B4-BE49-F238E27FC236}">
                <a16:creationId xmlns:a16="http://schemas.microsoft.com/office/drawing/2014/main" id="{42DAC436-396D-9C34-6D65-945BA13E62A2}"/>
              </a:ext>
            </a:extLst>
          </p:cNvPr>
          <p:cNvPicPr>
            <a:picLocks noChangeAspect="1"/>
          </p:cNvPicPr>
          <p:nvPr/>
        </p:nvPicPr>
        <p:blipFill>
          <a:blip r:embed="rId4"/>
          <a:stretch>
            <a:fillRect/>
          </a:stretch>
        </p:blipFill>
        <p:spPr>
          <a:xfrm>
            <a:off x="7087389" y="2390816"/>
            <a:ext cx="4756029" cy="2674188"/>
          </a:xfrm>
          <a:prstGeom prst="rect">
            <a:avLst/>
          </a:prstGeom>
        </p:spPr>
      </p:pic>
    </p:spTree>
    <p:extLst>
      <p:ext uri="{BB962C8B-B14F-4D97-AF65-F5344CB8AC3E}">
        <p14:creationId xmlns:p14="http://schemas.microsoft.com/office/powerpoint/2010/main" val="27768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462A6016-BDB4-3F6F-F3E0-289E890AE286}"/>
              </a:ext>
            </a:extLst>
          </p:cNvPr>
          <p:cNvSpPr>
            <a:spLocks noGrp="1"/>
          </p:cNvSpPr>
          <p:nvPr>
            <p:ph type="title"/>
          </p:nvPr>
        </p:nvSpPr>
        <p:spPr>
          <a:xfrm>
            <a:off x="2004060" y="329184"/>
            <a:ext cx="6972300" cy="1783080"/>
          </a:xfrm>
        </p:spPr>
        <p:txBody>
          <a:bodyPr anchor="b">
            <a:normAutofit/>
          </a:bodyPr>
          <a:lstStyle/>
          <a:p>
            <a:r>
              <a:rPr lang="en-US" sz="4700">
                <a:latin typeface="Beatrice Semibold"/>
                <a:ea typeface="+mj-lt"/>
                <a:cs typeface="+mj-lt"/>
              </a:rPr>
              <a:t>Question to Avoid in Customer Interviews</a:t>
            </a:r>
            <a:endParaRPr lang="en-US" sz="4700">
              <a:latin typeface="Beatrice Semibold"/>
              <a:cs typeface="Calibri Light"/>
            </a:endParaRP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3215"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41E14-8E32-D988-FF91-438EB1EE3F7A}"/>
              </a:ext>
            </a:extLst>
          </p:cNvPr>
          <p:cNvSpPr>
            <a:spLocks noGrp="1"/>
          </p:cNvSpPr>
          <p:nvPr>
            <p:ph idx="1"/>
          </p:nvPr>
        </p:nvSpPr>
        <p:spPr>
          <a:xfrm>
            <a:off x="2004061" y="2706624"/>
            <a:ext cx="7773901" cy="3483864"/>
          </a:xfrm>
        </p:spPr>
        <p:txBody>
          <a:bodyPr vert="horz" lIns="91440" tIns="45720" rIns="91440" bIns="45720" rtlCol="0" anchor="t">
            <a:normAutofit/>
          </a:bodyPr>
          <a:lstStyle/>
          <a:p>
            <a:pPr>
              <a:buFont typeface="Arial" panose="020B0604020202020204" pitchFamily="34" charset="0"/>
              <a:buChar char="•"/>
            </a:pPr>
            <a:r>
              <a:rPr lang="en-US" sz="2000">
                <a:solidFill>
                  <a:srgbClr val="444444"/>
                </a:solidFill>
                <a:latin typeface="Arial"/>
                <a:ea typeface="+mn-lt"/>
                <a:cs typeface="+mn-lt"/>
              </a:rPr>
              <a:t>Do you think it’s a good idea?</a:t>
            </a:r>
            <a:endParaRPr lang="en-US" sz="2000">
              <a:latin typeface="Arial"/>
              <a:cs typeface="Calibri"/>
            </a:endParaRPr>
          </a:p>
          <a:p>
            <a:pPr>
              <a:buFont typeface="Arial" panose="020B0604020202020204" pitchFamily="34" charset="0"/>
              <a:buChar char="•"/>
            </a:pPr>
            <a:r>
              <a:rPr lang="en-US" sz="2000">
                <a:solidFill>
                  <a:srgbClr val="444444"/>
                </a:solidFill>
                <a:latin typeface="Arial"/>
                <a:ea typeface="+mn-lt"/>
                <a:cs typeface="+mn-lt"/>
              </a:rPr>
              <a:t>Would you buy this product?</a:t>
            </a:r>
          </a:p>
          <a:p>
            <a:pPr>
              <a:buFont typeface="Arial" panose="020B0604020202020204" pitchFamily="34" charset="0"/>
              <a:buChar char="•"/>
            </a:pPr>
            <a:r>
              <a:rPr lang="en-US" sz="2000">
                <a:solidFill>
                  <a:srgbClr val="444444"/>
                </a:solidFill>
                <a:latin typeface="Arial"/>
                <a:ea typeface="+mn-lt"/>
                <a:cs typeface="+mn-lt"/>
              </a:rPr>
              <a:t>How much would you pay for it?</a:t>
            </a:r>
          </a:p>
          <a:p>
            <a:pPr>
              <a:buFont typeface="Arial" panose="020B0604020202020204" pitchFamily="34" charset="0"/>
              <a:buChar char="•"/>
            </a:pPr>
            <a:r>
              <a:rPr lang="en-US" sz="2000">
                <a:solidFill>
                  <a:srgbClr val="444444"/>
                </a:solidFill>
                <a:latin typeface="Arial"/>
                <a:ea typeface="+mn-lt"/>
                <a:cs typeface="+mn-lt"/>
              </a:rPr>
              <a:t>Would you pay $x for a product that did this?</a:t>
            </a:r>
            <a:endParaRPr lang="en-US" sz="1600">
              <a:latin typeface="Arial"/>
              <a:cs typeface="Calibri" panose="020F0502020204030204"/>
            </a:endParaRPr>
          </a:p>
          <a:p>
            <a:pPr marL="213995" indent="-213995">
              <a:spcBef>
                <a:spcPts val="0"/>
              </a:spcBef>
              <a:spcAft>
                <a:spcPts val="600"/>
              </a:spcAft>
              <a:buFont typeface="Arial,Sans-Serif" panose="020B0604020202020204" pitchFamily="34" charset="0"/>
              <a:buChar char="•"/>
            </a:pPr>
            <a:endParaRPr lang="en-US" sz="1600" b="1">
              <a:latin typeface="Arial"/>
              <a:cs typeface="Arial"/>
            </a:endParaRPr>
          </a:p>
          <a:p>
            <a:pPr marL="0" indent="0">
              <a:buNone/>
            </a:pPr>
            <a:endParaRPr lang="en-US" sz="2000">
              <a:solidFill>
                <a:srgbClr val="444444"/>
              </a:solidFill>
              <a:latin typeface="Arial"/>
              <a:ea typeface="+mn-lt"/>
              <a:cs typeface="+mn-lt"/>
            </a:endParaRPr>
          </a:p>
          <a:p>
            <a:pPr marL="0" indent="0">
              <a:spcBef>
                <a:spcPts val="0"/>
              </a:spcBef>
              <a:spcAft>
                <a:spcPts val="600"/>
              </a:spcAft>
              <a:buNone/>
            </a:pPr>
            <a:endParaRPr lang="en-US" sz="1600" b="1">
              <a:latin typeface="Arial"/>
              <a:cs typeface="Arial"/>
            </a:endParaRPr>
          </a:p>
        </p:txBody>
      </p:sp>
      <p:pic>
        <p:nvPicPr>
          <p:cNvPr id="5" name="Picture 4">
            <a:extLst>
              <a:ext uri="{FF2B5EF4-FFF2-40B4-BE49-F238E27FC236}">
                <a16:creationId xmlns:a16="http://schemas.microsoft.com/office/drawing/2014/main" id="{9308ED8B-A17E-A94C-4FF6-52E0D09B6A84}"/>
              </a:ext>
            </a:extLst>
          </p:cNvPr>
          <p:cNvPicPr>
            <a:picLocks noChangeAspect="1"/>
          </p:cNvPicPr>
          <p:nvPr/>
        </p:nvPicPr>
        <p:blipFill>
          <a:blip r:embed="rId2"/>
          <a:stretch>
            <a:fillRect/>
          </a:stretch>
        </p:blipFill>
        <p:spPr>
          <a:xfrm>
            <a:off x="1522885" y="2831"/>
            <a:ext cx="2996946" cy="382109"/>
          </a:xfrm>
          <a:prstGeom prst="rect">
            <a:avLst/>
          </a:prstGeom>
        </p:spPr>
      </p:pic>
      <p:pic>
        <p:nvPicPr>
          <p:cNvPr id="6" name="Picture 7" descr="A red circle with a black background&#10;&#10;Description automatically generated">
            <a:extLst>
              <a:ext uri="{FF2B5EF4-FFF2-40B4-BE49-F238E27FC236}">
                <a16:creationId xmlns:a16="http://schemas.microsoft.com/office/drawing/2014/main" id="{1E9B1F50-4EBE-7A62-5D81-A45BE2FE55C2}"/>
              </a:ext>
            </a:extLst>
          </p:cNvPr>
          <p:cNvPicPr>
            <a:picLocks noChangeAspect="1"/>
          </p:cNvPicPr>
          <p:nvPr/>
        </p:nvPicPr>
        <p:blipFill>
          <a:blip r:embed="rId3"/>
          <a:stretch>
            <a:fillRect/>
          </a:stretch>
        </p:blipFill>
        <p:spPr>
          <a:xfrm>
            <a:off x="7688767" y="2308302"/>
            <a:ext cx="2027663" cy="2009078"/>
          </a:xfrm>
          <a:prstGeom prst="rect">
            <a:avLst/>
          </a:prstGeom>
        </p:spPr>
      </p:pic>
      <p:sp>
        <p:nvSpPr>
          <p:cNvPr id="2" name="TextBox 1">
            <a:extLst>
              <a:ext uri="{FF2B5EF4-FFF2-40B4-BE49-F238E27FC236}">
                <a16:creationId xmlns:a16="http://schemas.microsoft.com/office/drawing/2014/main" id="{6B3B3941-357A-656A-673A-78C52C2E857E}"/>
              </a:ext>
            </a:extLst>
          </p:cNvPr>
          <p:cNvSpPr txBox="1"/>
          <p:nvPr/>
        </p:nvSpPr>
        <p:spPr>
          <a:xfrm>
            <a:off x="1998785" y="5046784"/>
            <a:ext cx="670853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444444"/>
                </a:solidFill>
                <a:latin typeface="Arial"/>
                <a:cs typeface="Arial"/>
              </a:rPr>
              <a:t>Avoid hypothetical questions about the future, most people are overly optimistic.  Instead, ask about past behaviors.</a:t>
            </a:r>
          </a:p>
          <a:p>
            <a:pPr algn="l"/>
            <a:endParaRPr lang="en-US">
              <a:ea typeface="Calibri"/>
              <a:cs typeface="Calibri"/>
            </a:endParaRPr>
          </a:p>
        </p:txBody>
      </p:sp>
    </p:spTree>
    <p:extLst>
      <p:ext uri="{BB962C8B-B14F-4D97-AF65-F5344CB8AC3E}">
        <p14:creationId xmlns:p14="http://schemas.microsoft.com/office/powerpoint/2010/main" val="4212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3FC9-29F7-E67D-928C-B1546A1A9DA0}"/>
              </a:ext>
            </a:extLst>
          </p:cNvPr>
          <p:cNvSpPr>
            <a:spLocks noGrp="1"/>
          </p:cNvSpPr>
          <p:nvPr>
            <p:ph type="title"/>
          </p:nvPr>
        </p:nvSpPr>
        <p:spPr/>
        <p:txBody>
          <a:bodyPr/>
          <a:lstStyle/>
          <a:p>
            <a:r>
              <a:rPr lang="en-US">
                <a:cs typeface="Calibri Light"/>
              </a:rPr>
              <a:t>Step 4: Iterate </a:t>
            </a:r>
            <a:endParaRPr lang="en-US"/>
          </a:p>
        </p:txBody>
      </p:sp>
      <p:sp>
        <p:nvSpPr>
          <p:cNvPr id="3" name="Content Placeholder 2">
            <a:extLst>
              <a:ext uri="{FF2B5EF4-FFF2-40B4-BE49-F238E27FC236}">
                <a16:creationId xmlns:a16="http://schemas.microsoft.com/office/drawing/2014/main" id="{FF5918C0-3F80-21EE-3E00-9350A9EF7C29}"/>
              </a:ext>
            </a:extLst>
          </p:cNvPr>
          <p:cNvSpPr>
            <a:spLocks noGrp="1"/>
          </p:cNvSpPr>
          <p:nvPr>
            <p:ph idx="1"/>
          </p:nvPr>
        </p:nvSpPr>
        <p:spPr/>
        <p:txBody>
          <a:bodyPr vert="horz" lIns="91440" tIns="45720" rIns="91440" bIns="45720" rtlCol="0" anchor="t">
            <a:normAutofit/>
          </a:bodyPr>
          <a:lstStyle/>
          <a:p>
            <a:r>
              <a:rPr lang="en-US">
                <a:cs typeface="Calibri"/>
              </a:rPr>
              <a:t>Take the learnings from your customer interviews and go back to Step 1 and refine your Idea.</a:t>
            </a:r>
          </a:p>
          <a:p>
            <a:endParaRPr lang="en-US">
              <a:cs typeface="Calibri"/>
            </a:endParaRPr>
          </a:p>
          <a:p>
            <a:pPr lvl="1"/>
            <a:r>
              <a:rPr lang="en-US">
                <a:cs typeface="Calibri"/>
              </a:rPr>
              <a:t>Who is the customer?</a:t>
            </a:r>
          </a:p>
          <a:p>
            <a:pPr lvl="2"/>
            <a:r>
              <a:rPr lang="en-US" sz="2400">
                <a:cs typeface="Calibri"/>
              </a:rPr>
              <a:t>Did you get that right?</a:t>
            </a:r>
          </a:p>
          <a:p>
            <a:pPr lvl="1"/>
            <a:r>
              <a:rPr lang="en-US">
                <a:ea typeface="+mn-lt"/>
                <a:cs typeface="+mn-lt"/>
              </a:rPr>
              <a:t>What problem are they looking to solve? </a:t>
            </a:r>
          </a:p>
          <a:p>
            <a:pPr lvl="2"/>
            <a:r>
              <a:rPr lang="en-US" sz="2400">
                <a:ea typeface="+mn-lt"/>
                <a:cs typeface="+mn-lt"/>
              </a:rPr>
              <a:t>Is this an urgent problem for them?</a:t>
            </a:r>
          </a:p>
          <a:p>
            <a:pPr lvl="1"/>
            <a:r>
              <a:rPr lang="en-US">
                <a:ea typeface="+mn-lt"/>
                <a:cs typeface="+mn-lt"/>
              </a:rPr>
              <a:t>What is your proposed solution?</a:t>
            </a:r>
          </a:p>
          <a:p>
            <a:pPr lvl="2"/>
            <a:r>
              <a:rPr lang="en-US" sz="2400">
                <a:cs typeface="Calibri"/>
              </a:rPr>
              <a:t>Does your solution truly solve their problem, and will they pay for it?</a:t>
            </a:r>
          </a:p>
          <a:p>
            <a:pPr lvl="1"/>
            <a:endParaRPr lang="en-US">
              <a:cs typeface="Calibri"/>
            </a:endParaRPr>
          </a:p>
          <a:p>
            <a:pPr lvl="1"/>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130988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187B-577B-1D6A-BB94-7DD4E7F1F6E5}"/>
              </a:ext>
            </a:extLst>
          </p:cNvPr>
          <p:cNvSpPr>
            <a:spLocks noGrp="1"/>
          </p:cNvSpPr>
          <p:nvPr>
            <p:ph type="title"/>
          </p:nvPr>
        </p:nvSpPr>
        <p:spPr/>
        <p:txBody>
          <a:bodyPr/>
          <a:lstStyle/>
          <a:p>
            <a:r>
              <a:rPr lang="en-US"/>
              <a:t>Remember…</a:t>
            </a:r>
          </a:p>
        </p:txBody>
      </p:sp>
      <p:sp>
        <p:nvSpPr>
          <p:cNvPr id="3" name="Content Placeholder 2">
            <a:extLst>
              <a:ext uri="{FF2B5EF4-FFF2-40B4-BE49-F238E27FC236}">
                <a16:creationId xmlns:a16="http://schemas.microsoft.com/office/drawing/2014/main" id="{7CBE5EAB-1DD6-49EB-34CB-A4660DB3A432}"/>
              </a:ext>
            </a:extLst>
          </p:cNvPr>
          <p:cNvSpPr>
            <a:spLocks noGrp="1"/>
          </p:cNvSpPr>
          <p:nvPr>
            <p:ph idx="1"/>
          </p:nvPr>
        </p:nvSpPr>
        <p:spPr/>
        <p:txBody>
          <a:bodyPr vert="horz" lIns="91440" tIns="45720" rIns="91440" bIns="45720" rtlCol="0" anchor="t">
            <a:normAutofit/>
          </a:bodyPr>
          <a:lstStyle/>
          <a:p>
            <a:pPr marL="0" indent="0" algn="ctr">
              <a:buNone/>
            </a:pPr>
            <a:r>
              <a:rPr lang="en-US" sz="5400">
                <a:solidFill>
                  <a:srgbClr val="FF0000"/>
                </a:solidFill>
                <a:latin typeface="Larsseit"/>
              </a:rPr>
              <a:t>Customer Discovery, </a:t>
            </a:r>
            <a:br>
              <a:rPr lang="en-US" sz="5400">
                <a:solidFill>
                  <a:srgbClr val="FF0000"/>
                </a:solidFill>
                <a:latin typeface="Larsseit"/>
              </a:rPr>
            </a:br>
            <a:r>
              <a:rPr lang="en-US" sz="5400">
                <a:solidFill>
                  <a:srgbClr val="FF0000"/>
                </a:solidFill>
                <a:latin typeface="Larsseit"/>
              </a:rPr>
              <a:t>Validating Customer Demand,</a:t>
            </a:r>
            <a:br>
              <a:rPr lang="en-US" sz="5400">
                <a:solidFill>
                  <a:srgbClr val="FF0000"/>
                </a:solidFill>
                <a:latin typeface="Larsseit"/>
              </a:rPr>
            </a:br>
            <a:r>
              <a:rPr lang="en-US" sz="5400">
                <a:solidFill>
                  <a:srgbClr val="FF0000"/>
                </a:solidFill>
                <a:latin typeface="Larsseit"/>
              </a:rPr>
              <a:t> and Interviewing Customers</a:t>
            </a:r>
            <a:endParaRPr lang="en-US" sz="5400">
              <a:solidFill>
                <a:srgbClr val="FF0000"/>
              </a:solidFill>
              <a:latin typeface="Calibri" panose="020F0502020204030204"/>
              <a:cs typeface="Calibri" panose="020F0502020204030204"/>
            </a:endParaRPr>
          </a:p>
          <a:p>
            <a:pPr marL="0" indent="0" algn="ctr">
              <a:buNone/>
            </a:pPr>
            <a:endParaRPr lang="en-US" sz="5400">
              <a:solidFill>
                <a:srgbClr val="FF0000"/>
              </a:solidFill>
              <a:latin typeface="Calibri" panose="020F0502020204030204"/>
              <a:cs typeface="Calibri" panose="020F0502020204030204"/>
            </a:endParaRPr>
          </a:p>
          <a:p>
            <a:pPr marL="0" indent="0" algn="ctr">
              <a:buNone/>
            </a:pPr>
            <a:r>
              <a:rPr lang="en-US" sz="5400">
                <a:solidFill>
                  <a:srgbClr val="FF0000"/>
                </a:solidFill>
                <a:latin typeface="Larsseit"/>
              </a:rPr>
              <a:t>Is Hard for everyone</a:t>
            </a:r>
            <a:endParaRPr lang="en-US" sz="5400">
              <a:solidFill>
                <a:srgbClr val="FF0000"/>
              </a:solidFill>
              <a:cs typeface="Calibri"/>
            </a:endParaRPr>
          </a:p>
        </p:txBody>
      </p:sp>
    </p:spTree>
    <p:extLst>
      <p:ext uri="{BB962C8B-B14F-4D97-AF65-F5344CB8AC3E}">
        <p14:creationId xmlns:p14="http://schemas.microsoft.com/office/powerpoint/2010/main" val="406131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1B39C-AB57-CD41-BF50-2F271D9BDFBB}"/>
              </a:ext>
            </a:extLst>
          </p:cNvPr>
          <p:cNvPicPr>
            <a:picLocks noChangeAspect="1"/>
          </p:cNvPicPr>
          <p:nvPr/>
        </p:nvPicPr>
        <p:blipFill>
          <a:blip r:embed="rId2"/>
          <a:stretch>
            <a:fillRect/>
          </a:stretch>
        </p:blipFill>
        <p:spPr>
          <a:xfrm>
            <a:off x="534389" y="905635"/>
            <a:ext cx="10945092" cy="5981910"/>
          </a:xfrm>
          <a:prstGeom prst="rect">
            <a:avLst/>
          </a:prstGeom>
        </p:spPr>
      </p:pic>
      <p:pic>
        <p:nvPicPr>
          <p:cNvPr id="3" name="Picture 2">
            <a:extLst>
              <a:ext uri="{FF2B5EF4-FFF2-40B4-BE49-F238E27FC236}">
                <a16:creationId xmlns:a16="http://schemas.microsoft.com/office/drawing/2014/main" id="{EB931AB7-A239-400F-B173-695833545841}"/>
              </a:ext>
            </a:extLst>
          </p:cNvPr>
          <p:cNvPicPr>
            <a:picLocks noChangeAspect="1"/>
          </p:cNvPicPr>
          <p:nvPr/>
        </p:nvPicPr>
        <p:blipFill>
          <a:blip r:embed="rId3"/>
          <a:stretch>
            <a:fillRect/>
          </a:stretch>
        </p:blipFill>
        <p:spPr>
          <a:xfrm>
            <a:off x="9394547" y="18509"/>
            <a:ext cx="2762284" cy="354161"/>
          </a:xfrm>
          <a:prstGeom prst="rect">
            <a:avLst/>
          </a:prstGeom>
        </p:spPr>
      </p:pic>
      <p:sp>
        <p:nvSpPr>
          <p:cNvPr id="5" name="TextBox 4">
            <a:extLst>
              <a:ext uri="{FF2B5EF4-FFF2-40B4-BE49-F238E27FC236}">
                <a16:creationId xmlns:a16="http://schemas.microsoft.com/office/drawing/2014/main" id="{75C3106F-D4EB-A5F8-702C-2BE266EC0F50}"/>
              </a:ext>
            </a:extLst>
          </p:cNvPr>
          <p:cNvSpPr txBox="1"/>
          <p:nvPr/>
        </p:nvSpPr>
        <p:spPr>
          <a:xfrm>
            <a:off x="529440" y="192973"/>
            <a:ext cx="1094509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ea typeface="Calibri"/>
                <a:cs typeface="Calibri"/>
              </a:rPr>
              <a:t>Step 5: Identify your early customers</a:t>
            </a:r>
          </a:p>
        </p:txBody>
      </p:sp>
      <p:sp>
        <p:nvSpPr>
          <p:cNvPr id="2" name="Oval 1">
            <a:extLst>
              <a:ext uri="{FF2B5EF4-FFF2-40B4-BE49-F238E27FC236}">
                <a16:creationId xmlns:a16="http://schemas.microsoft.com/office/drawing/2014/main" id="{003F6495-07F1-2C63-9E39-F66A6D68047F}"/>
              </a:ext>
            </a:extLst>
          </p:cNvPr>
          <p:cNvSpPr/>
          <p:nvPr/>
        </p:nvSpPr>
        <p:spPr>
          <a:xfrm>
            <a:off x="621907" y="3780890"/>
            <a:ext cx="3641867" cy="2373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32C97EF-2667-4F53-6AF3-28F23A52CA39}"/>
              </a:ext>
            </a:extLst>
          </p:cNvPr>
          <p:cNvSpPr txBox="1"/>
          <p:nvPr/>
        </p:nvSpPr>
        <p:spPr>
          <a:xfrm>
            <a:off x="1198605" y="2631989"/>
            <a:ext cx="1395745" cy="646331"/>
          </a:xfrm>
          <a:prstGeom prst="rect">
            <a:avLst/>
          </a:prstGeom>
          <a:noFill/>
        </p:spPr>
        <p:txBody>
          <a:bodyPr wrap="square" rtlCol="0">
            <a:spAutoFit/>
          </a:bodyPr>
          <a:lstStyle/>
          <a:p>
            <a:r>
              <a:rPr lang="en-US"/>
              <a:t>Your early customers</a:t>
            </a:r>
          </a:p>
        </p:txBody>
      </p:sp>
      <p:cxnSp>
        <p:nvCxnSpPr>
          <p:cNvPr id="8" name="Straight Arrow Connector 7">
            <a:extLst>
              <a:ext uri="{FF2B5EF4-FFF2-40B4-BE49-F238E27FC236}">
                <a16:creationId xmlns:a16="http://schemas.microsoft.com/office/drawing/2014/main" id="{EF0D933B-46C5-5D96-3781-D2227F20938D}"/>
              </a:ext>
            </a:extLst>
          </p:cNvPr>
          <p:cNvCxnSpPr>
            <a:cxnSpLocks/>
          </p:cNvCxnSpPr>
          <p:nvPr/>
        </p:nvCxnSpPr>
        <p:spPr>
          <a:xfrm>
            <a:off x="2162432" y="3278320"/>
            <a:ext cx="280408" cy="10712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471ACB4-0080-2C83-689C-D599F98605CE}"/>
              </a:ext>
            </a:extLst>
          </p:cNvPr>
          <p:cNvSpPr/>
          <p:nvPr/>
        </p:nvSpPr>
        <p:spPr>
          <a:xfrm>
            <a:off x="977734" y="4723410"/>
            <a:ext cx="1613064" cy="395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04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8CB1-EA71-875E-CB1C-937A5B9CCCAA}"/>
              </a:ext>
            </a:extLst>
          </p:cNvPr>
          <p:cNvSpPr>
            <a:spLocks noGrp="1"/>
          </p:cNvSpPr>
          <p:nvPr>
            <p:ph type="title"/>
          </p:nvPr>
        </p:nvSpPr>
        <p:spPr/>
        <p:txBody>
          <a:bodyPr/>
          <a:lstStyle/>
          <a:p>
            <a:r>
              <a:rPr lang="en-US"/>
              <a:t>Identify Your Initial Target Customer Segment</a:t>
            </a:r>
          </a:p>
        </p:txBody>
      </p:sp>
      <p:sp>
        <p:nvSpPr>
          <p:cNvPr id="3" name="Content Placeholder 2">
            <a:extLst>
              <a:ext uri="{FF2B5EF4-FFF2-40B4-BE49-F238E27FC236}">
                <a16:creationId xmlns:a16="http://schemas.microsoft.com/office/drawing/2014/main" id="{55AD2CD9-7E3E-9B8E-C0C5-F4AC7C21E4CD}"/>
              </a:ext>
            </a:extLst>
          </p:cNvPr>
          <p:cNvSpPr>
            <a:spLocks noGrp="1"/>
          </p:cNvSpPr>
          <p:nvPr>
            <p:ph idx="1"/>
          </p:nvPr>
        </p:nvSpPr>
        <p:spPr/>
        <p:txBody>
          <a:bodyPr/>
          <a:lstStyle/>
          <a:p>
            <a:r>
              <a:rPr lang="en-US"/>
              <a:t>Create Personas</a:t>
            </a:r>
          </a:p>
          <a:p>
            <a:pPr lvl="1"/>
            <a:r>
              <a:rPr lang="en-US">
                <a:hlinkClick r:id="rId2"/>
              </a:rPr>
              <a:t>Make my persona tool by </a:t>
            </a:r>
            <a:r>
              <a:rPr lang="en-US" err="1">
                <a:hlinkClick r:id="rId2"/>
              </a:rPr>
              <a:t>Hubspot</a:t>
            </a:r>
            <a:endParaRPr lang="en-US"/>
          </a:p>
          <a:p>
            <a:endParaRPr lang="en-US"/>
          </a:p>
          <a:p>
            <a:r>
              <a:rPr lang="en-US"/>
              <a:t>Target the segment with the highest unmet need</a:t>
            </a:r>
          </a:p>
          <a:p>
            <a:pPr lvl="1"/>
            <a:r>
              <a:rPr lang="en-US"/>
              <a:t>Must have</a:t>
            </a:r>
          </a:p>
          <a:p>
            <a:pPr marL="457200" lvl="1" indent="0">
              <a:buNone/>
            </a:pPr>
            <a:r>
              <a:rPr lang="en-US"/>
              <a:t>    vs</a:t>
            </a:r>
          </a:p>
          <a:p>
            <a:pPr lvl="1"/>
            <a:r>
              <a:rPr lang="en-US"/>
              <a:t>Nice to have</a:t>
            </a:r>
          </a:p>
          <a:p>
            <a:pPr lvl="1"/>
            <a:endParaRPr lang="en-US"/>
          </a:p>
          <a:p>
            <a:r>
              <a:rPr lang="en-US"/>
              <a:t>Target the segment that is poorly served by current offerings</a:t>
            </a:r>
          </a:p>
        </p:txBody>
      </p:sp>
    </p:spTree>
    <p:extLst>
      <p:ext uri="{BB962C8B-B14F-4D97-AF65-F5344CB8AC3E}">
        <p14:creationId xmlns:p14="http://schemas.microsoft.com/office/powerpoint/2010/main" val="104863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B4BA-8318-D740-95DB-19CBAA8A5B0F}"/>
              </a:ext>
            </a:extLst>
          </p:cNvPr>
          <p:cNvSpPr>
            <a:spLocks noGrp="1"/>
          </p:cNvSpPr>
          <p:nvPr>
            <p:ph type="title"/>
          </p:nvPr>
        </p:nvSpPr>
        <p:spPr/>
        <p:txBody>
          <a:bodyPr/>
          <a:lstStyle/>
          <a:p>
            <a:r>
              <a:rPr lang="en-US"/>
              <a:t>Step 6: Build an MVP</a:t>
            </a:r>
          </a:p>
        </p:txBody>
      </p:sp>
      <p:sp>
        <p:nvSpPr>
          <p:cNvPr id="3" name="Content Placeholder 2">
            <a:extLst>
              <a:ext uri="{FF2B5EF4-FFF2-40B4-BE49-F238E27FC236}">
                <a16:creationId xmlns:a16="http://schemas.microsoft.com/office/drawing/2014/main" id="{B59DE880-C753-3D45-989E-4AD304BBDB2F}"/>
              </a:ext>
            </a:extLst>
          </p:cNvPr>
          <p:cNvSpPr>
            <a:spLocks noGrp="1"/>
          </p:cNvSpPr>
          <p:nvPr>
            <p:ph idx="1"/>
          </p:nvPr>
        </p:nvSpPr>
        <p:spPr/>
        <p:txBody>
          <a:bodyPr>
            <a:normAutofit lnSpcReduction="10000"/>
          </a:bodyPr>
          <a:lstStyle/>
          <a:p>
            <a:r>
              <a:rPr lang="en-US"/>
              <a:t>Eric </a:t>
            </a:r>
            <a:r>
              <a:rPr lang="en-US" err="1"/>
              <a:t>Ries</a:t>
            </a:r>
            <a:r>
              <a:rPr lang="en-US"/>
              <a:t>, defined an MVP as </a:t>
            </a:r>
            <a:r>
              <a:rPr lang="en-US">
                <a:hlinkClick r:id="rId2"/>
              </a:rPr>
              <a:t>that version of a new product which allows a team to collect the maximum amount of validated learning about customers with the least effort</a:t>
            </a:r>
            <a:r>
              <a:rPr lang="en-US"/>
              <a:t>.</a:t>
            </a:r>
          </a:p>
          <a:p>
            <a:r>
              <a:rPr lang="en-US"/>
              <a:t>Primary benefit of an MVP is you can gain understanding about your customers’ interest in your product without fully developing the product. </a:t>
            </a:r>
          </a:p>
          <a:p>
            <a:r>
              <a:rPr lang="en-US"/>
              <a:t>Confirm initial success faster (are we on the right path?)</a:t>
            </a:r>
          </a:p>
          <a:p>
            <a:r>
              <a:rPr lang="en-US"/>
              <a:t>Confirm failure much faster (are we on the wrong path?)</a:t>
            </a:r>
          </a:p>
          <a:p>
            <a:endParaRPr lang="en-US"/>
          </a:p>
          <a:p>
            <a:pPr marL="0" indent="0" algn="ctr">
              <a:buNone/>
            </a:pPr>
            <a:r>
              <a:rPr lang="en-US" sz="3600" b="1"/>
              <a:t>Summary: Minimal Tech, Lots of Learning</a:t>
            </a:r>
          </a:p>
        </p:txBody>
      </p:sp>
      <p:pic>
        <p:nvPicPr>
          <p:cNvPr id="4" name="Picture 3">
            <a:extLst>
              <a:ext uri="{FF2B5EF4-FFF2-40B4-BE49-F238E27FC236}">
                <a16:creationId xmlns:a16="http://schemas.microsoft.com/office/drawing/2014/main" id="{11FCB561-D523-49AE-B504-7D9EF8EC3AC7}"/>
              </a:ext>
            </a:extLst>
          </p:cNvPr>
          <p:cNvPicPr>
            <a:picLocks noChangeAspect="1"/>
          </p:cNvPicPr>
          <p:nvPr/>
        </p:nvPicPr>
        <p:blipFill>
          <a:blip r:embed="rId3"/>
          <a:stretch>
            <a:fillRect/>
          </a:stretch>
        </p:blipFill>
        <p:spPr>
          <a:xfrm>
            <a:off x="9394547" y="18509"/>
            <a:ext cx="2762284" cy="354161"/>
          </a:xfrm>
          <a:prstGeom prst="rect">
            <a:avLst/>
          </a:prstGeom>
        </p:spPr>
      </p:pic>
    </p:spTree>
    <p:extLst>
      <p:ext uri="{BB962C8B-B14F-4D97-AF65-F5344CB8AC3E}">
        <p14:creationId xmlns:p14="http://schemas.microsoft.com/office/powerpoint/2010/main" val="2172362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DB79-D8EE-B910-2E61-230809DFB5CE}"/>
              </a:ext>
            </a:extLst>
          </p:cNvPr>
          <p:cNvSpPr>
            <a:spLocks noGrp="1"/>
          </p:cNvSpPr>
          <p:nvPr>
            <p:ph type="title"/>
          </p:nvPr>
        </p:nvSpPr>
        <p:spPr/>
        <p:txBody>
          <a:bodyPr/>
          <a:lstStyle/>
          <a:p>
            <a:r>
              <a:rPr lang="en-US">
                <a:ea typeface="Calibri Light"/>
                <a:cs typeface="Calibri Light"/>
              </a:rPr>
              <a:t>MVP Guidelines</a:t>
            </a:r>
          </a:p>
        </p:txBody>
      </p:sp>
      <p:sp>
        <p:nvSpPr>
          <p:cNvPr id="3" name="Content Placeholder 2">
            <a:extLst>
              <a:ext uri="{FF2B5EF4-FFF2-40B4-BE49-F238E27FC236}">
                <a16:creationId xmlns:a16="http://schemas.microsoft.com/office/drawing/2014/main" id="{B4CCF018-FC90-5386-CDA1-8A05F60A9CDE}"/>
              </a:ext>
            </a:extLst>
          </p:cNvPr>
          <p:cNvSpPr>
            <a:spLocks noGrp="1"/>
          </p:cNvSpPr>
          <p:nvPr>
            <p:ph idx="1"/>
          </p:nvPr>
        </p:nvSpPr>
        <p:spPr/>
        <p:txBody>
          <a:bodyPr vert="horz" lIns="91440" tIns="45720" rIns="91440" bIns="45720" rtlCol="0" anchor="t">
            <a:normAutofit lnSpcReduction="10000"/>
          </a:bodyPr>
          <a:lstStyle/>
          <a:p>
            <a:r>
              <a:rPr lang="en-US">
                <a:ea typeface="Calibri"/>
                <a:cs typeface="Calibri"/>
              </a:rPr>
              <a:t>Do them manually </a:t>
            </a:r>
            <a:endParaRPr lang="en-US"/>
          </a:p>
          <a:p>
            <a:r>
              <a:rPr lang="en-US">
                <a:ea typeface="Calibri"/>
                <a:cs typeface="Calibri"/>
              </a:rPr>
              <a:t>Do them fast</a:t>
            </a:r>
            <a:endParaRPr lang="en-US"/>
          </a:p>
          <a:p>
            <a:r>
              <a:rPr lang="en-US">
                <a:ea typeface="Calibri"/>
                <a:cs typeface="Calibri"/>
              </a:rPr>
              <a:t>Do them now</a:t>
            </a:r>
          </a:p>
          <a:p>
            <a:r>
              <a:rPr lang="en-US">
                <a:ea typeface="Calibri"/>
                <a:cs typeface="Calibri"/>
              </a:rPr>
              <a:t>Change what you do as soon as you have feedback</a:t>
            </a:r>
          </a:p>
          <a:p>
            <a:r>
              <a:rPr lang="en-US">
                <a:ea typeface="+mn-lt"/>
                <a:cs typeface="+mn-lt"/>
              </a:rPr>
              <a:t>Do things that don’t scale to test your idea</a:t>
            </a:r>
          </a:p>
          <a:p>
            <a:r>
              <a:rPr lang="en-US">
                <a:ea typeface="Calibri"/>
                <a:cs typeface="Calibri"/>
              </a:rPr>
              <a:t>Don’t boil the ocean</a:t>
            </a:r>
          </a:p>
          <a:p>
            <a:pPr lvl="1"/>
            <a:r>
              <a:rPr lang="en-US"/>
              <a:t>Do not focus on the final and perfect product (boiling the ocean)</a:t>
            </a:r>
            <a:endParaRPr lang="en-US">
              <a:ea typeface="Calibri"/>
              <a:cs typeface="Calibri"/>
            </a:endParaRPr>
          </a:p>
          <a:p>
            <a:pPr lvl="1"/>
            <a:r>
              <a:rPr lang="en-US"/>
              <a:t>Take small steps</a:t>
            </a:r>
            <a:endParaRPr lang="en-US">
              <a:ea typeface="Calibri"/>
              <a:cs typeface="Calibri"/>
            </a:endParaRPr>
          </a:p>
          <a:p>
            <a:pPr lvl="1"/>
            <a:r>
              <a:rPr lang="en-US"/>
              <a:t>Focus on what you will learn with each step</a:t>
            </a:r>
            <a:endParaRPr lang="en-US">
              <a:ea typeface="Calibri"/>
              <a:cs typeface="Calibri"/>
            </a:endParaRPr>
          </a:p>
          <a:p>
            <a:r>
              <a:rPr lang="en-US"/>
              <a:t>Test, learn, iterate	</a:t>
            </a:r>
            <a:endParaRPr lang="en-US">
              <a:ea typeface="Calibri"/>
              <a:cs typeface="Calibri"/>
            </a:endParaRPr>
          </a:p>
          <a:p>
            <a:pPr lvl="1"/>
            <a:endParaRPr lang="en-US">
              <a:ea typeface="Calibri"/>
              <a:cs typeface="Calibri"/>
            </a:endParaRPr>
          </a:p>
          <a:p>
            <a:pPr lvl="1"/>
            <a:endParaRPr lang="en-US">
              <a:ea typeface="Calibri"/>
              <a:cs typeface="Calibri"/>
            </a:endParaRPr>
          </a:p>
        </p:txBody>
      </p:sp>
      <p:pic>
        <p:nvPicPr>
          <p:cNvPr id="4" name="Picture 3">
            <a:extLst>
              <a:ext uri="{FF2B5EF4-FFF2-40B4-BE49-F238E27FC236}">
                <a16:creationId xmlns:a16="http://schemas.microsoft.com/office/drawing/2014/main" id="{FE153BB0-268F-A4BD-C59E-995FA713A83F}"/>
              </a:ext>
            </a:extLst>
          </p:cNvPr>
          <p:cNvPicPr>
            <a:picLocks noChangeAspect="1"/>
          </p:cNvPicPr>
          <p:nvPr/>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29643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76F4DA-03F7-8141-88A0-D102451AF0A7}"/>
              </a:ext>
            </a:extLst>
          </p:cNvPr>
          <p:cNvSpPr/>
          <p:nvPr/>
        </p:nvSpPr>
        <p:spPr>
          <a:xfrm>
            <a:off x="0" y="351169"/>
            <a:ext cx="12192000" cy="6858000"/>
          </a:xfrm>
          <a:prstGeom prst="rect">
            <a:avLst/>
          </a:prstGeom>
          <a:solidFill>
            <a:srgbClr val="201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CFAB"/>
              </a:solidFill>
            </a:endParaRPr>
          </a:p>
        </p:txBody>
      </p:sp>
      <p:sp>
        <p:nvSpPr>
          <p:cNvPr id="11" name="Content Placeholder 2">
            <a:extLst>
              <a:ext uri="{FF2B5EF4-FFF2-40B4-BE49-F238E27FC236}">
                <a16:creationId xmlns:a16="http://schemas.microsoft.com/office/drawing/2014/main" id="{91840663-590A-5B4B-8B6E-5337A142AF97}"/>
              </a:ext>
            </a:extLst>
          </p:cNvPr>
          <p:cNvSpPr txBox="1">
            <a:spLocks/>
          </p:cNvSpPr>
          <p:nvPr/>
        </p:nvSpPr>
        <p:spPr>
          <a:xfrm>
            <a:off x="570016" y="2506435"/>
            <a:ext cx="11281558" cy="12817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9000"/>
              </a:lnSpc>
              <a:buNone/>
            </a:pPr>
            <a:r>
              <a:rPr lang="en-US" sz="8800">
                <a:solidFill>
                  <a:schemeClr val="bg1"/>
                </a:solidFill>
                <a:latin typeface="Beatrice Display Semibold"/>
              </a:rPr>
              <a:t>Welcome</a:t>
            </a:r>
            <a:endParaRPr lang="en-US"/>
          </a:p>
        </p:txBody>
      </p:sp>
      <p:sp>
        <p:nvSpPr>
          <p:cNvPr id="12" name="TextBox 11">
            <a:extLst>
              <a:ext uri="{FF2B5EF4-FFF2-40B4-BE49-F238E27FC236}">
                <a16:creationId xmlns:a16="http://schemas.microsoft.com/office/drawing/2014/main" id="{9186A48A-B850-AC4B-8C25-999EE73A6066}"/>
              </a:ext>
            </a:extLst>
          </p:cNvPr>
          <p:cNvSpPr txBox="1"/>
          <p:nvPr/>
        </p:nvSpPr>
        <p:spPr>
          <a:xfrm>
            <a:off x="1507095" y="3676447"/>
            <a:ext cx="9486977" cy="480260"/>
          </a:xfrm>
          <a:prstGeom prst="rect">
            <a:avLst/>
          </a:prstGeom>
          <a:noFill/>
        </p:spPr>
        <p:txBody>
          <a:bodyPr wrap="square" lIns="91440" tIns="45720" rIns="91440" bIns="45720" rtlCol="0" anchor="t">
            <a:spAutoFit/>
          </a:bodyPr>
          <a:lstStyle/>
          <a:p>
            <a:pPr algn="ctr">
              <a:lnSpc>
                <a:spcPts val="3400"/>
              </a:lnSpc>
            </a:pPr>
            <a:endParaRPr lang="en-US" spc="300">
              <a:solidFill>
                <a:srgbClr val="C1822A"/>
              </a:solidFill>
              <a:latin typeface="Beatrice Medium"/>
              <a:cs typeface="Calibri"/>
            </a:endParaRPr>
          </a:p>
        </p:txBody>
      </p:sp>
      <p:pic>
        <p:nvPicPr>
          <p:cNvPr id="13" name="Picture 12">
            <a:extLst>
              <a:ext uri="{FF2B5EF4-FFF2-40B4-BE49-F238E27FC236}">
                <a16:creationId xmlns:a16="http://schemas.microsoft.com/office/drawing/2014/main" id="{F62734B0-24D6-E040-A7A9-9ECA6E07DD5E}"/>
              </a:ext>
            </a:extLst>
          </p:cNvPr>
          <p:cNvPicPr>
            <a:picLocks noChangeAspect="1"/>
          </p:cNvPicPr>
          <p:nvPr/>
        </p:nvPicPr>
        <p:blipFill>
          <a:blip r:embed="rId3"/>
          <a:stretch>
            <a:fillRect/>
          </a:stretch>
        </p:blipFill>
        <p:spPr>
          <a:xfrm>
            <a:off x="0" y="0"/>
            <a:ext cx="2743508" cy="351169"/>
          </a:xfrm>
          <a:prstGeom prst="rect">
            <a:avLst/>
          </a:prstGeom>
        </p:spPr>
      </p:pic>
      <p:sp>
        <p:nvSpPr>
          <p:cNvPr id="2" name="TextBox 1">
            <a:extLst>
              <a:ext uri="{FF2B5EF4-FFF2-40B4-BE49-F238E27FC236}">
                <a16:creationId xmlns:a16="http://schemas.microsoft.com/office/drawing/2014/main" id="{DB0EE887-BB2D-F613-C027-60751543A700}"/>
              </a:ext>
            </a:extLst>
          </p:cNvPr>
          <p:cNvSpPr txBox="1"/>
          <p:nvPr/>
        </p:nvSpPr>
        <p:spPr>
          <a:xfrm>
            <a:off x="4125951" y="4156707"/>
            <a:ext cx="4204010" cy="1754326"/>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We will be recording the workshop</a:t>
            </a:r>
          </a:p>
          <a:p>
            <a:pPr marL="285750" indent="-285750">
              <a:buFont typeface="Arial" panose="020B0604020202020204" pitchFamily="34" charset="0"/>
              <a:buChar char="•"/>
            </a:pPr>
            <a:r>
              <a:rPr lang="en-US">
                <a:solidFill>
                  <a:schemeClr val="bg1"/>
                </a:solidFill>
              </a:rPr>
              <a:t>Please turn your cameras on</a:t>
            </a:r>
          </a:p>
          <a:p>
            <a:pPr marL="285750" indent="-285750">
              <a:buFont typeface="Arial" panose="020B0604020202020204" pitchFamily="34" charset="0"/>
              <a:buChar char="•"/>
            </a:pPr>
            <a:r>
              <a:rPr lang="en-US" sz="1800">
                <a:solidFill>
                  <a:schemeClr val="bg1"/>
                </a:solidFill>
                <a:latin typeface="Beatrice Medium"/>
                <a:ea typeface="Beatrice Medium" pitchFamily="2" charset="77"/>
              </a:rPr>
              <a:t>Ask questions in the chat</a:t>
            </a:r>
            <a:endParaRPr lang="en-US">
              <a:solidFill>
                <a:schemeClr val="bg1"/>
              </a:solidFill>
            </a:endParaRPr>
          </a:p>
          <a:p>
            <a:pPr marL="285750" indent="-285750">
              <a:buFont typeface="Arial" panose="020B0604020202020204" pitchFamily="34" charset="0"/>
              <a:buChar char="•"/>
            </a:pPr>
            <a:r>
              <a:rPr lang="en-US">
                <a:solidFill>
                  <a:schemeClr val="bg1"/>
                </a:solidFill>
              </a:rPr>
              <a:t>Please give us feedback: </a:t>
            </a:r>
            <a:r>
              <a:rPr lang="en-US" b="0" i="0" u="sng">
                <a:solidFill>
                  <a:srgbClr val="FFFF00"/>
                </a:solidFill>
                <a:effectLst/>
                <a:latin typeface="Slack-Lato"/>
                <a:hlinkClick r:id="rId4">
                  <a:extLst>
                    <a:ext uri="{A12FA001-AC4F-418D-AE19-62706E023703}">
                      <ahyp:hlinkClr xmlns:ahyp="http://schemas.microsoft.com/office/drawing/2018/hyperlinkcolor" val="tx"/>
                    </a:ext>
                  </a:extLst>
                </a:hlinkClick>
              </a:rPr>
              <a:t>https://www.surveymonkey.com/r/Spring24B2BWorkshop</a:t>
            </a:r>
            <a:endParaRPr lang="en-US">
              <a:solidFill>
                <a:srgbClr val="FFFF00"/>
              </a:solidFill>
            </a:endParaRPr>
          </a:p>
        </p:txBody>
      </p:sp>
    </p:spTree>
    <p:extLst>
      <p:ext uri="{BB962C8B-B14F-4D97-AF65-F5344CB8AC3E}">
        <p14:creationId xmlns:p14="http://schemas.microsoft.com/office/powerpoint/2010/main" val="4239725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6825-8429-9387-69BD-63749843FADF}"/>
              </a:ext>
            </a:extLst>
          </p:cNvPr>
          <p:cNvSpPr>
            <a:spLocks noGrp="1"/>
          </p:cNvSpPr>
          <p:nvPr>
            <p:ph type="title"/>
          </p:nvPr>
        </p:nvSpPr>
        <p:spPr/>
        <p:txBody>
          <a:bodyPr/>
          <a:lstStyle/>
          <a:p>
            <a:r>
              <a:rPr lang="en-US"/>
              <a:t>Some famous MVPs</a:t>
            </a:r>
          </a:p>
        </p:txBody>
      </p:sp>
      <p:sp>
        <p:nvSpPr>
          <p:cNvPr id="3" name="Content Placeholder 2">
            <a:extLst>
              <a:ext uri="{FF2B5EF4-FFF2-40B4-BE49-F238E27FC236}">
                <a16:creationId xmlns:a16="http://schemas.microsoft.com/office/drawing/2014/main" id="{B97F69A4-42A9-1F1E-195F-175F00A5B430}"/>
              </a:ext>
            </a:extLst>
          </p:cNvPr>
          <p:cNvSpPr>
            <a:spLocks noGrp="1"/>
          </p:cNvSpPr>
          <p:nvPr>
            <p:ph idx="1"/>
          </p:nvPr>
        </p:nvSpPr>
        <p:spPr/>
        <p:txBody>
          <a:bodyPr>
            <a:normAutofit lnSpcReduction="10000"/>
          </a:bodyPr>
          <a:lstStyle/>
          <a:p>
            <a:r>
              <a:rPr lang="en-US" sz="3200" b="1">
                <a:latin typeface="Calibri"/>
                <a:ea typeface="+mn-lt"/>
                <a:cs typeface="+mn-lt"/>
              </a:rPr>
              <a:t>Amazon</a:t>
            </a:r>
            <a:r>
              <a:rPr lang="en-US" sz="3200">
                <a:latin typeface="Calibri"/>
                <a:ea typeface="+mn-lt"/>
                <a:cs typeface="+mn-lt"/>
              </a:rPr>
              <a:t>: created a website of popular books and sold them at a lower price than the local bookstore.</a:t>
            </a:r>
          </a:p>
          <a:p>
            <a:r>
              <a:rPr lang="en-US" sz="3200" b="1" err="1">
                <a:latin typeface="Calibri"/>
                <a:ea typeface="+mn-lt"/>
                <a:cs typeface="+mn-lt"/>
              </a:rPr>
              <a:t>DoorDash</a:t>
            </a:r>
            <a:r>
              <a:rPr lang="en-US" sz="3200" b="1">
                <a:latin typeface="Calibri"/>
                <a:ea typeface="+mn-lt"/>
                <a:cs typeface="+mn-lt"/>
              </a:rPr>
              <a:t>:</a:t>
            </a:r>
            <a:r>
              <a:rPr lang="en-US" sz="3200">
                <a:latin typeface="Calibri"/>
                <a:ea typeface="+mn-lt"/>
                <a:cs typeface="+mn-lt"/>
              </a:rPr>
              <a:t> made a static HTML page with a few PDF menus from local restaurants, offering delivery for $6.  </a:t>
            </a:r>
          </a:p>
          <a:p>
            <a:r>
              <a:rPr lang="en-US" sz="3200" b="1">
                <a:latin typeface="Calibri"/>
                <a:cs typeface="Calibri"/>
              </a:rPr>
              <a:t>Airbnb</a:t>
            </a:r>
            <a:r>
              <a:rPr lang="en-US" sz="3200">
                <a:latin typeface="Calibri"/>
                <a:cs typeface="Calibri"/>
              </a:rPr>
              <a:t>: started</a:t>
            </a:r>
            <a:r>
              <a:rPr lang="en-US" sz="3200">
                <a:latin typeface="Calibri"/>
                <a:ea typeface="+mn-lt"/>
                <a:cs typeface="+mn-lt"/>
              </a:rPr>
              <a:t> by running a </a:t>
            </a:r>
            <a:r>
              <a:rPr lang="en-US" sz="3200" err="1">
                <a:latin typeface="Calibri"/>
                <a:ea typeface="+mn-lt"/>
                <a:cs typeface="+mn-lt"/>
              </a:rPr>
              <a:t>Craiglist</a:t>
            </a:r>
            <a:r>
              <a:rPr lang="en-US" sz="3200">
                <a:latin typeface="Calibri"/>
                <a:ea typeface="+mn-lt"/>
                <a:cs typeface="+mn-lt"/>
              </a:rPr>
              <a:t> ad about renting a spare bedroom with an air bed for the night</a:t>
            </a:r>
            <a:endParaRPr lang="en-US" sz="3200">
              <a:latin typeface="Calibri"/>
              <a:cs typeface="Calibri"/>
            </a:endParaRPr>
          </a:p>
          <a:p>
            <a:pPr marL="0" indent="0">
              <a:buNone/>
            </a:pPr>
            <a:endParaRPr lang="en-US"/>
          </a:p>
          <a:p>
            <a:pPr marL="0" indent="0">
              <a:buNone/>
            </a:pPr>
            <a:r>
              <a:rPr lang="en-US"/>
              <a:t>These examples enabled the ventures to </a:t>
            </a:r>
            <a:r>
              <a:rPr lang="en-US" u="sng"/>
              <a:t>start fast and learn</a:t>
            </a:r>
            <a:r>
              <a:rPr lang="en-US"/>
              <a:t>. </a:t>
            </a:r>
          </a:p>
          <a:p>
            <a:pPr marL="0" indent="0">
              <a:buNone/>
            </a:pPr>
            <a:r>
              <a:rPr lang="en-US"/>
              <a:t>(Scale your app later.)</a:t>
            </a:r>
          </a:p>
          <a:p>
            <a:pPr marL="0" indent="0">
              <a:buNone/>
            </a:pPr>
            <a:endParaRPr lang="en-US"/>
          </a:p>
          <a:p>
            <a:endParaRPr lang="en-US"/>
          </a:p>
        </p:txBody>
      </p:sp>
    </p:spTree>
    <p:extLst>
      <p:ext uri="{BB962C8B-B14F-4D97-AF65-F5344CB8AC3E}">
        <p14:creationId xmlns:p14="http://schemas.microsoft.com/office/powerpoint/2010/main" val="1516236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ACC3-D630-47DC-4F33-FD41CC295832}"/>
              </a:ext>
            </a:extLst>
          </p:cNvPr>
          <p:cNvSpPr>
            <a:spLocks noGrp="1"/>
          </p:cNvSpPr>
          <p:nvPr>
            <p:ph type="title"/>
          </p:nvPr>
        </p:nvSpPr>
        <p:spPr/>
        <p:txBody>
          <a:bodyPr/>
          <a:lstStyle/>
          <a:p>
            <a:r>
              <a:rPr lang="en-US">
                <a:ea typeface="Calibri Light"/>
                <a:cs typeface="Calibri Light"/>
              </a:rPr>
              <a:t>Concierge MVP</a:t>
            </a:r>
            <a:endParaRPr lang="en-US"/>
          </a:p>
        </p:txBody>
      </p:sp>
      <p:sp>
        <p:nvSpPr>
          <p:cNvPr id="3" name="Content Placeholder 2">
            <a:extLst>
              <a:ext uri="{FF2B5EF4-FFF2-40B4-BE49-F238E27FC236}">
                <a16:creationId xmlns:a16="http://schemas.microsoft.com/office/drawing/2014/main" id="{FF406BB9-E21E-EAF3-2F9B-82403CF2123D}"/>
              </a:ext>
            </a:extLst>
          </p:cNvPr>
          <p:cNvSpPr>
            <a:spLocks noGrp="1"/>
          </p:cNvSpPr>
          <p:nvPr>
            <p:ph idx="1"/>
          </p:nvPr>
        </p:nvSpPr>
        <p:spPr/>
        <p:txBody>
          <a:bodyPr vert="horz" lIns="91440" tIns="45720" rIns="91440" bIns="45720" rtlCol="0" anchor="t">
            <a:normAutofit lnSpcReduction="10000"/>
          </a:bodyPr>
          <a:lstStyle/>
          <a:p>
            <a:pPr marL="0" indent="0">
              <a:buNone/>
            </a:pPr>
            <a:r>
              <a:rPr lang="en-US">
                <a:ea typeface="Calibri"/>
                <a:cs typeface="Calibri"/>
              </a:rPr>
              <a:t>Solve the problem manually</a:t>
            </a:r>
          </a:p>
          <a:p>
            <a:pPr marL="514350" indent="-514350">
              <a:buAutoNum type="arabicPeriod"/>
            </a:pPr>
            <a:r>
              <a:rPr lang="en-US">
                <a:ea typeface="Calibri"/>
                <a:cs typeface="Calibri"/>
              </a:rPr>
              <a:t>Validates your value proposition </a:t>
            </a:r>
          </a:p>
          <a:p>
            <a:pPr marL="514350" indent="-514350">
              <a:buAutoNum type="arabicPeriod"/>
            </a:pPr>
            <a:r>
              <a:rPr lang="en-US">
                <a:ea typeface="Calibri"/>
                <a:cs typeface="Calibri"/>
              </a:rPr>
              <a:t>Enables you to </a:t>
            </a:r>
            <a:r>
              <a:rPr lang="en-US" b="1">
                <a:ea typeface="Calibri"/>
                <a:cs typeface="Calibri"/>
              </a:rPr>
              <a:t>precisely</a:t>
            </a:r>
            <a:r>
              <a:rPr lang="en-US">
                <a:ea typeface="Calibri"/>
                <a:cs typeface="Calibri"/>
              </a:rPr>
              <a:t> learn how to solve the problem </a:t>
            </a:r>
          </a:p>
          <a:p>
            <a:pPr marL="514350" indent="-514350">
              <a:buAutoNum type="arabicPeriod"/>
            </a:pPr>
            <a:endParaRPr lang="en-US">
              <a:ea typeface="Calibri"/>
              <a:cs typeface="Calibri"/>
            </a:endParaRPr>
          </a:p>
          <a:p>
            <a:pPr marL="514350" indent="-514350">
              <a:buAutoNum type="arabicPeriod"/>
            </a:pPr>
            <a:r>
              <a:rPr lang="en-US">
                <a:ea typeface="Calibri"/>
                <a:cs typeface="Calibri"/>
              </a:rPr>
              <a:t>Automate the most labor-intensive part</a:t>
            </a:r>
          </a:p>
          <a:p>
            <a:pPr marL="514350" indent="-514350">
              <a:buAutoNum type="arabicPeriod"/>
            </a:pPr>
            <a:r>
              <a:rPr lang="en-US">
                <a:ea typeface="Calibri"/>
                <a:cs typeface="Calibri"/>
              </a:rPr>
              <a:t>Add more customers</a:t>
            </a:r>
          </a:p>
          <a:p>
            <a:pPr marL="514350" indent="-514350">
              <a:buAutoNum type="arabicPeriod"/>
            </a:pPr>
            <a:endParaRPr lang="en-US">
              <a:ea typeface="Calibri"/>
              <a:cs typeface="Calibri"/>
            </a:endParaRPr>
          </a:p>
          <a:p>
            <a:pPr marL="514350" indent="-514350">
              <a:buAutoNum type="arabicPeriod"/>
            </a:pPr>
            <a:r>
              <a:rPr lang="en-US">
                <a:ea typeface="Calibri"/>
                <a:cs typeface="Calibri"/>
              </a:rPr>
              <a:t>Repeat steps 3 &amp; 4 until no longer manual.  You now have a product.</a:t>
            </a:r>
          </a:p>
          <a:p>
            <a:pPr marL="514350" indent="-514350">
              <a:buAutoNum type="arabicPeriod"/>
            </a:pPr>
            <a:endParaRPr lang="en-US">
              <a:ea typeface="Calibri"/>
              <a:cs typeface="Calibri"/>
            </a:endParaRPr>
          </a:p>
          <a:p>
            <a:pPr marL="514350" indent="-514350">
              <a:buAutoNum type="arabicPeriod"/>
            </a:pPr>
            <a:endParaRPr lang="en-US">
              <a:ea typeface="Calibri"/>
              <a:cs typeface="Calibri"/>
            </a:endParaRPr>
          </a:p>
        </p:txBody>
      </p:sp>
      <p:pic>
        <p:nvPicPr>
          <p:cNvPr id="4" name="Picture 3">
            <a:extLst>
              <a:ext uri="{FF2B5EF4-FFF2-40B4-BE49-F238E27FC236}">
                <a16:creationId xmlns:a16="http://schemas.microsoft.com/office/drawing/2014/main" id="{C0DA2B9D-F50C-AF8B-1799-2135DD290444}"/>
              </a:ext>
            </a:extLst>
          </p:cNvPr>
          <p:cNvPicPr>
            <a:picLocks noChangeAspect="1"/>
          </p:cNvPicPr>
          <p:nvPr/>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3959621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ACC3-D630-47DC-4F33-FD41CC295832}"/>
              </a:ext>
            </a:extLst>
          </p:cNvPr>
          <p:cNvSpPr>
            <a:spLocks noGrp="1"/>
          </p:cNvSpPr>
          <p:nvPr>
            <p:ph type="title"/>
          </p:nvPr>
        </p:nvSpPr>
        <p:spPr/>
        <p:txBody>
          <a:bodyPr/>
          <a:lstStyle/>
          <a:p>
            <a:r>
              <a:rPr lang="en-US">
                <a:ea typeface="Calibri Light"/>
                <a:cs typeface="Calibri Light"/>
              </a:rPr>
              <a:t>Use a waitlist as your MVP</a:t>
            </a:r>
          </a:p>
        </p:txBody>
      </p:sp>
      <p:sp>
        <p:nvSpPr>
          <p:cNvPr id="3" name="Content Placeholder 2">
            <a:extLst>
              <a:ext uri="{FF2B5EF4-FFF2-40B4-BE49-F238E27FC236}">
                <a16:creationId xmlns:a16="http://schemas.microsoft.com/office/drawing/2014/main" id="{FF406BB9-E21E-EAF3-2F9B-82403CF2123D}"/>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ea typeface="Calibri"/>
                <a:cs typeface="Calibri"/>
              </a:rPr>
              <a:t>Super easy to build</a:t>
            </a:r>
          </a:p>
          <a:p>
            <a:pPr marL="514350" indent="-514350">
              <a:buAutoNum type="arabicPeriod"/>
            </a:pPr>
            <a:r>
              <a:rPr lang="en-US">
                <a:ea typeface="Calibri"/>
                <a:cs typeface="Calibri"/>
              </a:rPr>
              <a:t>Validates your value proposition </a:t>
            </a:r>
          </a:p>
          <a:p>
            <a:pPr lvl="1"/>
            <a:r>
              <a:rPr lang="en-US">
                <a:ea typeface="Calibri"/>
                <a:cs typeface="Calibri"/>
              </a:rPr>
              <a:t>Do people click on your ads / social media posts?</a:t>
            </a:r>
          </a:p>
          <a:p>
            <a:pPr marL="514350" indent="-514350">
              <a:buAutoNum type="arabicPeriod"/>
            </a:pPr>
            <a:r>
              <a:rPr lang="en-US">
                <a:ea typeface="Calibri"/>
                <a:cs typeface="Calibri"/>
              </a:rPr>
              <a:t>Validates that customers are interested in your offering</a:t>
            </a:r>
          </a:p>
          <a:p>
            <a:pPr lvl="1"/>
            <a:r>
              <a:rPr lang="en-US">
                <a:ea typeface="Calibri"/>
                <a:cs typeface="Calibri"/>
              </a:rPr>
              <a:t>Do people sign-up on the waitlist?</a:t>
            </a:r>
          </a:p>
        </p:txBody>
      </p:sp>
      <p:pic>
        <p:nvPicPr>
          <p:cNvPr id="4" name="Picture 3">
            <a:extLst>
              <a:ext uri="{FF2B5EF4-FFF2-40B4-BE49-F238E27FC236}">
                <a16:creationId xmlns:a16="http://schemas.microsoft.com/office/drawing/2014/main" id="{C0DA2B9D-F50C-AF8B-1799-2135DD290444}"/>
              </a:ext>
            </a:extLst>
          </p:cNvPr>
          <p:cNvPicPr>
            <a:picLocks noChangeAspect="1"/>
          </p:cNvPicPr>
          <p:nvPr/>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3556531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4402-4736-7CCD-BDAC-E71E62E9E627}"/>
              </a:ext>
            </a:extLst>
          </p:cNvPr>
          <p:cNvSpPr>
            <a:spLocks noGrp="1"/>
          </p:cNvSpPr>
          <p:nvPr>
            <p:ph type="title"/>
          </p:nvPr>
        </p:nvSpPr>
        <p:spPr/>
        <p:txBody>
          <a:bodyPr/>
          <a:lstStyle/>
          <a:p>
            <a:r>
              <a:rPr lang="en-US"/>
              <a:t>No Code MVPs</a:t>
            </a:r>
          </a:p>
        </p:txBody>
      </p:sp>
      <p:sp>
        <p:nvSpPr>
          <p:cNvPr id="3" name="Content Placeholder 2">
            <a:extLst>
              <a:ext uri="{FF2B5EF4-FFF2-40B4-BE49-F238E27FC236}">
                <a16:creationId xmlns:a16="http://schemas.microsoft.com/office/drawing/2014/main" id="{D3834E0D-A8CF-35E9-E3AD-01039094657B}"/>
              </a:ext>
            </a:extLst>
          </p:cNvPr>
          <p:cNvSpPr>
            <a:spLocks noGrp="1"/>
          </p:cNvSpPr>
          <p:nvPr>
            <p:ph idx="1"/>
          </p:nvPr>
        </p:nvSpPr>
        <p:spPr/>
        <p:txBody>
          <a:bodyPr/>
          <a:lstStyle/>
          <a:p>
            <a:r>
              <a:rPr lang="en-US"/>
              <a:t>Build a simple app quickly (in a day or a week)</a:t>
            </a:r>
          </a:p>
          <a:p>
            <a:pPr lvl="1"/>
            <a:r>
              <a:rPr lang="en-US"/>
              <a:t>Glide, Bubble, etc.</a:t>
            </a:r>
          </a:p>
          <a:p>
            <a:r>
              <a:rPr lang="en-US"/>
              <a:t>Do customers download the app?</a:t>
            </a:r>
          </a:p>
          <a:p>
            <a:r>
              <a:rPr lang="en-US"/>
              <a:t>Do they use the app?</a:t>
            </a:r>
          </a:p>
          <a:p>
            <a:r>
              <a:rPr lang="en-US"/>
              <a:t>Do they get value from the app and keep using it?</a:t>
            </a:r>
          </a:p>
        </p:txBody>
      </p:sp>
      <p:pic>
        <p:nvPicPr>
          <p:cNvPr id="4" name="Picture 3">
            <a:extLst>
              <a:ext uri="{FF2B5EF4-FFF2-40B4-BE49-F238E27FC236}">
                <a16:creationId xmlns:a16="http://schemas.microsoft.com/office/drawing/2014/main" id="{9C7C25EC-6148-ACB0-B594-FD7DC11D632A}"/>
              </a:ext>
            </a:extLst>
          </p:cNvPr>
          <p:cNvPicPr>
            <a:picLocks noChangeAspect="1"/>
          </p:cNvPicPr>
          <p:nvPr/>
        </p:nvPicPr>
        <p:blipFill>
          <a:blip r:embed="rId2"/>
          <a:stretch>
            <a:fillRect/>
          </a:stretch>
        </p:blipFill>
        <p:spPr>
          <a:xfrm>
            <a:off x="9394547" y="18509"/>
            <a:ext cx="2762284" cy="354161"/>
          </a:xfrm>
          <a:prstGeom prst="rect">
            <a:avLst/>
          </a:prstGeom>
        </p:spPr>
      </p:pic>
      <p:sp>
        <p:nvSpPr>
          <p:cNvPr id="5" name="Arrow: Down 4">
            <a:extLst>
              <a:ext uri="{FF2B5EF4-FFF2-40B4-BE49-F238E27FC236}">
                <a16:creationId xmlns:a16="http://schemas.microsoft.com/office/drawing/2014/main" id="{FE976A39-BA06-CF04-D3C4-FD72AD9C43EA}"/>
              </a:ext>
            </a:extLst>
          </p:cNvPr>
          <p:cNvSpPr/>
          <p:nvPr/>
        </p:nvSpPr>
        <p:spPr>
          <a:xfrm>
            <a:off x="4714240" y="4470400"/>
            <a:ext cx="944880" cy="73152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89E8E47-A749-5557-2F5B-CE51D7D5B37F}"/>
              </a:ext>
            </a:extLst>
          </p:cNvPr>
          <p:cNvSpPr txBox="1"/>
          <p:nvPr/>
        </p:nvSpPr>
        <p:spPr>
          <a:xfrm>
            <a:off x="1493520" y="5557520"/>
            <a:ext cx="7386320" cy="523220"/>
          </a:xfrm>
          <a:prstGeom prst="rect">
            <a:avLst/>
          </a:prstGeom>
          <a:noFill/>
        </p:spPr>
        <p:txBody>
          <a:bodyPr wrap="square" rtlCol="0">
            <a:spAutoFit/>
          </a:bodyPr>
          <a:lstStyle/>
          <a:p>
            <a:pPr algn="ctr"/>
            <a:r>
              <a:rPr lang="en-US" sz="2800" b="1"/>
              <a:t>Do customers want what you are offering?</a:t>
            </a:r>
          </a:p>
        </p:txBody>
      </p:sp>
    </p:spTree>
    <p:extLst>
      <p:ext uri="{BB962C8B-B14F-4D97-AF65-F5344CB8AC3E}">
        <p14:creationId xmlns:p14="http://schemas.microsoft.com/office/powerpoint/2010/main" val="112962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1EC0-4358-0F8D-A6E7-3D730E8E2A6F}"/>
              </a:ext>
            </a:extLst>
          </p:cNvPr>
          <p:cNvSpPr>
            <a:spLocks noGrp="1"/>
          </p:cNvSpPr>
          <p:nvPr>
            <p:ph type="title"/>
          </p:nvPr>
        </p:nvSpPr>
        <p:spPr>
          <a:xfrm>
            <a:off x="1011194" y="1699655"/>
            <a:ext cx="10515600" cy="1325563"/>
          </a:xfrm>
        </p:spPr>
        <p:txBody>
          <a:bodyPr/>
          <a:lstStyle/>
          <a:p>
            <a:pPr algn="ctr"/>
            <a:r>
              <a:rPr lang="en-US" b="1">
                <a:ea typeface="+mn-lt"/>
                <a:cs typeface="+mn-lt"/>
              </a:rPr>
              <a:t>Iterate until enough people stick around</a:t>
            </a:r>
            <a:endParaRPr lang="en-US"/>
          </a:p>
        </p:txBody>
      </p:sp>
      <p:sp>
        <p:nvSpPr>
          <p:cNvPr id="3" name="Content Placeholder 2">
            <a:extLst>
              <a:ext uri="{FF2B5EF4-FFF2-40B4-BE49-F238E27FC236}">
                <a16:creationId xmlns:a16="http://schemas.microsoft.com/office/drawing/2014/main" id="{FB0BD5A2-B295-3AD2-8626-B0B543A4D50B}"/>
              </a:ext>
            </a:extLst>
          </p:cNvPr>
          <p:cNvSpPr>
            <a:spLocks noGrp="1"/>
          </p:cNvSpPr>
          <p:nvPr>
            <p:ph idx="1"/>
          </p:nvPr>
        </p:nvSpPr>
        <p:spPr>
          <a:xfrm>
            <a:off x="1011194" y="2863594"/>
            <a:ext cx="10515600" cy="3689606"/>
          </a:xfrm>
        </p:spPr>
        <p:txBody>
          <a:bodyPr/>
          <a:lstStyle/>
          <a:p>
            <a:pPr marL="0" indent="0" algn="ctr">
              <a:buNone/>
            </a:pPr>
            <a:r>
              <a:rPr lang="en-US"/>
              <a:t>You have now successfully started your venture</a:t>
            </a:r>
          </a:p>
          <a:p>
            <a:pPr marL="0" indent="0" algn="ctr">
              <a:buNone/>
            </a:pP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a:t>And you have reached the end of the beginning</a:t>
            </a:r>
          </a:p>
          <a:p>
            <a:pPr marL="0" indent="0" algn="ctr">
              <a:buNone/>
            </a:pPr>
            <a:r>
              <a:rPr lang="en-US" sz="1400"/>
              <a:t>(paraphrasing Winston Churchill)</a:t>
            </a:r>
          </a:p>
        </p:txBody>
      </p:sp>
      <p:pic>
        <p:nvPicPr>
          <p:cNvPr id="4" name="Picture 3">
            <a:extLst>
              <a:ext uri="{FF2B5EF4-FFF2-40B4-BE49-F238E27FC236}">
                <a16:creationId xmlns:a16="http://schemas.microsoft.com/office/drawing/2014/main" id="{B83DFB60-4225-EBB7-90B6-8D1EC203573E}"/>
              </a:ext>
            </a:extLst>
          </p:cNvPr>
          <p:cNvPicPr>
            <a:picLocks noChangeAspect="1"/>
          </p:cNvPicPr>
          <p:nvPr/>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360849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nvGraphicFramePr>
        <p:xfrm>
          <a:off x="669780" y="464525"/>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9801C919-A237-8D1D-74E9-A11912756857}"/>
              </a:ext>
            </a:extLst>
          </p:cNvPr>
          <p:cNvSpPr txBox="1"/>
          <p:nvPr/>
        </p:nvSpPr>
        <p:spPr>
          <a:xfrm>
            <a:off x="1982912" y="4050188"/>
            <a:ext cx="1006583" cy="276999"/>
          </a:xfrm>
          <a:prstGeom prst="rect">
            <a:avLst/>
          </a:prstGeom>
          <a:noFill/>
        </p:spPr>
        <p:txBody>
          <a:bodyPr wrap="square" lIns="91440" tIns="45720" rIns="91440" bIns="45720" rtlCol="0" anchor="t">
            <a:spAutoFit/>
          </a:bodyPr>
          <a:lstStyle/>
          <a:p>
            <a:pPr algn="ctr"/>
            <a:endParaRPr lang="en-US" sz="1200">
              <a:cs typeface="Calibri"/>
            </a:endParaRPr>
          </a:p>
        </p:txBody>
      </p:sp>
      <p:sp>
        <p:nvSpPr>
          <p:cNvPr id="15" name="TextBox 14">
            <a:extLst>
              <a:ext uri="{FF2B5EF4-FFF2-40B4-BE49-F238E27FC236}">
                <a16:creationId xmlns:a16="http://schemas.microsoft.com/office/drawing/2014/main" id="{091BB3BA-EFA2-19FE-679D-2227EDC6F091}"/>
              </a:ext>
            </a:extLst>
          </p:cNvPr>
          <p:cNvSpPr txBox="1"/>
          <p:nvPr/>
        </p:nvSpPr>
        <p:spPr>
          <a:xfrm>
            <a:off x="3460393" y="4050188"/>
            <a:ext cx="1006583" cy="276999"/>
          </a:xfrm>
          <a:prstGeom prst="rect">
            <a:avLst/>
          </a:prstGeom>
          <a:noFill/>
        </p:spPr>
        <p:txBody>
          <a:bodyPr wrap="square" lIns="91440" tIns="45720" rIns="91440" bIns="45720" rtlCol="0" anchor="t">
            <a:spAutoFit/>
          </a:bodyPr>
          <a:lstStyle/>
          <a:p>
            <a:pPr algn="ctr"/>
            <a:endParaRPr lang="en-US" sz="1200">
              <a:cs typeface="Calibri"/>
            </a:endParaRP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1805642" y="4407754"/>
            <a:ext cx="8723595"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3190990" y="5267463"/>
            <a:ext cx="6217656" cy="830997"/>
          </a:xfrm>
          <a:prstGeom prst="rect">
            <a:avLst/>
          </a:prstGeom>
          <a:noFill/>
        </p:spPr>
        <p:txBody>
          <a:bodyPr wrap="square" lIns="91440" tIns="45720" rIns="91440" bIns="45720" rtlCol="0" anchor="t">
            <a:spAutoFit/>
          </a:bodyPr>
          <a:lstStyle/>
          <a:p>
            <a:pPr algn="ctr"/>
            <a:r>
              <a:rPr lang="en-US" sz="2400" b="1"/>
              <a:t>Customer Validation / Pivots</a:t>
            </a:r>
            <a:endParaRPr lang="en-US" sz="2400">
              <a:ea typeface="Calibri" panose="020F0502020204030204"/>
              <a:cs typeface="Calibri" panose="020F0502020204030204"/>
            </a:endParaRPr>
          </a:p>
          <a:p>
            <a:pPr algn="ctr"/>
            <a:r>
              <a:rPr lang="en-US" sz="2400"/>
              <a:t>(iterate until customers stick around </a:t>
            </a:r>
            <a:r>
              <a:rPr lang="en-US" sz="2400" b="1"/>
              <a:t>and</a:t>
            </a:r>
            <a:r>
              <a:rPr lang="en-US" sz="2400"/>
              <a:t> pay) </a:t>
            </a:r>
            <a:endParaRPr lang="en-US" sz="2400">
              <a:ea typeface="Calibri" panose="020F0502020204030204"/>
              <a:cs typeface="Calibri"/>
            </a:endParaRP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normAutofit/>
          </a:bodyPr>
          <a:lstStyle/>
          <a:p>
            <a:r>
              <a:rPr lang="en-US"/>
              <a:t>Customer validation iterations</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44" name="Arrow: Curved Down 43">
            <a:extLst>
              <a:ext uri="{FF2B5EF4-FFF2-40B4-BE49-F238E27FC236}">
                <a16:creationId xmlns:a16="http://schemas.microsoft.com/office/drawing/2014/main" id="{D4B4FC38-3E25-222D-3FFF-817EF1112F72}"/>
              </a:ext>
            </a:extLst>
          </p:cNvPr>
          <p:cNvSpPr/>
          <p:nvPr/>
        </p:nvSpPr>
        <p:spPr>
          <a:xfrm>
            <a:off x="2027210" y="1605163"/>
            <a:ext cx="8383462" cy="7014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616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6ED4-2237-EFFB-DFC8-EA67E394D3B5}"/>
              </a:ext>
            </a:extLst>
          </p:cNvPr>
          <p:cNvSpPr>
            <a:spLocks noGrp="1"/>
          </p:cNvSpPr>
          <p:nvPr>
            <p:ph type="title"/>
          </p:nvPr>
        </p:nvSpPr>
        <p:spPr/>
        <p:txBody>
          <a:bodyPr/>
          <a:lstStyle/>
          <a:p>
            <a:r>
              <a:rPr lang="en-US">
                <a:cs typeface="Calibri Light"/>
              </a:rPr>
              <a:t>Summary of Steps</a:t>
            </a:r>
            <a:endParaRPr lang="en-US"/>
          </a:p>
        </p:txBody>
      </p:sp>
      <p:sp>
        <p:nvSpPr>
          <p:cNvPr id="3" name="Content Placeholder 2">
            <a:extLst>
              <a:ext uri="{FF2B5EF4-FFF2-40B4-BE49-F238E27FC236}">
                <a16:creationId xmlns:a16="http://schemas.microsoft.com/office/drawing/2014/main" id="{A30ADD03-AB31-EE86-784D-B75AC286A66E}"/>
              </a:ext>
            </a:extLst>
          </p:cNvPr>
          <p:cNvSpPr>
            <a:spLocks noGrp="1"/>
          </p:cNvSpPr>
          <p:nvPr>
            <p:ph idx="1"/>
          </p:nvPr>
        </p:nvSpPr>
        <p:spPr/>
        <p:txBody>
          <a:bodyPr vert="horz" lIns="91440" tIns="45720" rIns="91440" bIns="45720" rtlCol="0" anchor="t">
            <a:normAutofit fontScale="92500" lnSpcReduction="10000"/>
          </a:bodyPr>
          <a:lstStyle/>
          <a:p>
            <a:pPr marL="514350" indent="-514350">
              <a:buAutoNum type="arabicPeriod"/>
            </a:pPr>
            <a:r>
              <a:rPr lang="en-US">
                <a:cs typeface="Calibri"/>
              </a:rPr>
              <a:t>Refine your idea or decide who you wish to serve</a:t>
            </a:r>
            <a:endParaRPr lang="en-US">
              <a:ea typeface="+mn-lt"/>
              <a:cs typeface="+mn-lt"/>
            </a:endParaRPr>
          </a:p>
          <a:p>
            <a:pPr marL="514350" indent="-514350">
              <a:buAutoNum type="arabicPeriod"/>
            </a:pPr>
            <a:r>
              <a:rPr lang="en-US">
                <a:cs typeface="Calibri"/>
              </a:rPr>
              <a:t>Interview</a:t>
            </a:r>
            <a:r>
              <a:rPr lang="en-US">
                <a:ea typeface="+mn-lt"/>
                <a:cs typeface="+mn-lt"/>
              </a:rPr>
              <a:t> lots of customers to understand their needs, pain points, and ability to pay</a:t>
            </a:r>
          </a:p>
          <a:p>
            <a:pPr marL="514350" indent="-514350">
              <a:buAutoNum type="arabicPeriod"/>
            </a:pPr>
            <a:r>
              <a:rPr lang="en-US">
                <a:ea typeface="+mn-lt"/>
                <a:cs typeface="+mn-lt"/>
              </a:rPr>
              <a:t>Build a hypothesis of your solution</a:t>
            </a:r>
          </a:p>
          <a:p>
            <a:pPr marL="514350" indent="-514350">
              <a:buAutoNum type="arabicPeriod"/>
            </a:pPr>
            <a:r>
              <a:rPr lang="en-US">
                <a:ea typeface="+mn-lt"/>
                <a:cs typeface="+mn-lt"/>
              </a:rPr>
              <a:t>Confirm your understanding with more interviews</a:t>
            </a:r>
            <a:endParaRPr lang="en-US"/>
          </a:p>
          <a:p>
            <a:pPr marL="514350" indent="-514350">
              <a:buAutoNum type="arabicPeriod"/>
            </a:pPr>
            <a:r>
              <a:rPr lang="en-US">
                <a:ea typeface="+mn-lt"/>
                <a:cs typeface="+mn-lt"/>
              </a:rPr>
              <a:t>Build MVPs to validate your offering</a:t>
            </a:r>
          </a:p>
          <a:p>
            <a:pPr marL="514350" indent="-514350">
              <a:buAutoNum type="arabicPeriod"/>
            </a:pPr>
            <a:r>
              <a:rPr lang="en-US">
                <a:ea typeface="Calibri"/>
                <a:cs typeface="Calibri"/>
              </a:rPr>
              <a:t>Repeat and iterate until customers stick around and pay</a:t>
            </a:r>
          </a:p>
          <a:p>
            <a:pPr marL="0" indent="0">
              <a:buNone/>
            </a:pPr>
            <a:endParaRPr lang="en-US">
              <a:cs typeface="Calibri"/>
            </a:endParaRPr>
          </a:p>
          <a:p>
            <a:pPr marL="0" indent="0">
              <a:buNone/>
            </a:pPr>
            <a:endParaRPr lang="en-US">
              <a:cs typeface="Calibri"/>
            </a:endParaRPr>
          </a:p>
          <a:p>
            <a:pPr marL="0" indent="0" algn="ctr">
              <a:buNone/>
            </a:pPr>
            <a:r>
              <a:rPr lang="en-US" sz="3200" b="1">
                <a:cs typeface="Calibri"/>
              </a:rPr>
              <a:t>Learn, stay curious, and iterate many times</a:t>
            </a:r>
            <a:endParaRPr lang="en-US" sz="3200" b="1">
              <a:ea typeface="Calibri"/>
              <a:cs typeface="Calibri"/>
            </a:endParaRPr>
          </a:p>
        </p:txBody>
      </p:sp>
      <p:sp>
        <p:nvSpPr>
          <p:cNvPr id="4" name="Arrow: Down 3">
            <a:extLst>
              <a:ext uri="{FF2B5EF4-FFF2-40B4-BE49-F238E27FC236}">
                <a16:creationId xmlns:a16="http://schemas.microsoft.com/office/drawing/2014/main" id="{C57877F3-C20B-F1EB-DEF5-81676CC634A3}"/>
              </a:ext>
            </a:extLst>
          </p:cNvPr>
          <p:cNvSpPr/>
          <p:nvPr/>
        </p:nvSpPr>
        <p:spPr>
          <a:xfrm>
            <a:off x="5334000" y="4940231"/>
            <a:ext cx="686098" cy="54303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4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CA1B4-EC2A-35BA-E185-BFB3B16E727D}"/>
              </a:ext>
            </a:extLst>
          </p:cNvPr>
          <p:cNvSpPr>
            <a:spLocks noGrp="1"/>
          </p:cNvSpPr>
          <p:nvPr>
            <p:ph type="title"/>
          </p:nvPr>
        </p:nvSpPr>
        <p:spPr/>
        <p:txBody>
          <a:bodyPr>
            <a:normAutofit/>
          </a:bodyPr>
          <a:lstStyle/>
          <a:p>
            <a:pPr algn="ctr"/>
            <a:r>
              <a:rPr lang="en-US"/>
              <a:t>Questions?</a:t>
            </a:r>
            <a:br>
              <a:rPr lang="en-US"/>
            </a:br>
            <a:br>
              <a:rPr lang="en-US"/>
            </a:br>
            <a:r>
              <a:rPr lang="en-US" sz="1800" b="0" i="0" u="sng" strike="noStrike">
                <a:solidFill>
                  <a:srgbClr val="FFFF00"/>
                </a:solidFill>
                <a:effectLst/>
                <a:latin typeface="Slack-Lato"/>
                <a:hlinkClick r:id="rId2"/>
              </a:rPr>
              <a:t>https://www.surveymonkey.com/r/Spring24B2BWorkshop</a:t>
            </a:r>
            <a:r>
              <a:rPr lang="en-US" sz="1800" b="0" i="0">
                <a:solidFill>
                  <a:srgbClr val="000000"/>
                </a:solidFill>
                <a:effectLst/>
                <a:latin typeface="Calibri" panose="020F0502020204030204" pitchFamily="34" charset="0"/>
              </a:rPr>
              <a:t>​</a:t>
            </a:r>
            <a:endParaRPr lang="en-US"/>
          </a:p>
        </p:txBody>
      </p:sp>
      <p:sp>
        <p:nvSpPr>
          <p:cNvPr id="5" name="Text Placeholder 4">
            <a:extLst>
              <a:ext uri="{FF2B5EF4-FFF2-40B4-BE49-F238E27FC236}">
                <a16:creationId xmlns:a16="http://schemas.microsoft.com/office/drawing/2014/main" id="{9D9DAFB2-70D8-FCF0-2864-3310354514C5}"/>
              </a:ext>
            </a:extLst>
          </p:cNvPr>
          <p:cNvSpPr>
            <a:spLocks noGrp="1"/>
          </p:cNvSpPr>
          <p:nvPr>
            <p:ph type="body" idx="1"/>
          </p:nvPr>
        </p:nvSpPr>
        <p:spPr/>
        <p:txBody>
          <a:bodyPr/>
          <a:lstStyle/>
          <a:p>
            <a:pPr algn="ctr"/>
            <a:r>
              <a:rPr lang="en-US" b="0" i="0">
                <a:solidFill>
                  <a:srgbClr val="1D1C1D"/>
                </a:solidFill>
                <a:effectLst/>
                <a:latin typeface="Slack-Lato"/>
              </a:rPr>
              <a:t> </a:t>
            </a:r>
            <a:endParaRPr lang="en-US"/>
          </a:p>
        </p:txBody>
      </p:sp>
      <p:pic>
        <p:nvPicPr>
          <p:cNvPr id="6" name="Picture 5">
            <a:extLst>
              <a:ext uri="{FF2B5EF4-FFF2-40B4-BE49-F238E27FC236}">
                <a16:creationId xmlns:a16="http://schemas.microsoft.com/office/drawing/2014/main" id="{1AF216EE-8A84-9B83-B387-D1F194ACD669}"/>
              </a:ext>
            </a:extLst>
          </p:cNvPr>
          <p:cNvPicPr>
            <a:picLocks noChangeAspect="1"/>
          </p:cNvPicPr>
          <p:nvPr/>
        </p:nvPicPr>
        <p:blipFill>
          <a:blip r:embed="rId3"/>
          <a:stretch>
            <a:fillRect/>
          </a:stretch>
        </p:blipFill>
        <p:spPr>
          <a:xfrm>
            <a:off x="9394547" y="18509"/>
            <a:ext cx="2762284" cy="354161"/>
          </a:xfrm>
          <a:prstGeom prst="rect">
            <a:avLst/>
          </a:prstGeom>
        </p:spPr>
      </p:pic>
    </p:spTree>
    <p:extLst>
      <p:ext uri="{BB962C8B-B14F-4D97-AF65-F5344CB8AC3E}">
        <p14:creationId xmlns:p14="http://schemas.microsoft.com/office/powerpoint/2010/main" val="427235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extLst>
              <p:ext uri="{D42A27DB-BD31-4B8C-83A1-F6EECF244321}">
                <p14:modId xmlns:p14="http://schemas.microsoft.com/office/powerpoint/2010/main" val="693271376"/>
              </p:ext>
            </p:extLst>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9801C919-A237-8D1D-74E9-A11912756857}"/>
              </a:ext>
            </a:extLst>
          </p:cNvPr>
          <p:cNvSpPr txBox="1"/>
          <p:nvPr/>
        </p:nvSpPr>
        <p:spPr>
          <a:xfrm>
            <a:off x="2270985" y="3938676"/>
            <a:ext cx="1006583" cy="461665"/>
          </a:xfrm>
          <a:prstGeom prst="rect">
            <a:avLst/>
          </a:prstGeom>
          <a:noFill/>
        </p:spPr>
        <p:txBody>
          <a:bodyPr wrap="square" rtlCol="0">
            <a:spAutoFit/>
          </a:bodyPr>
          <a:lstStyle/>
          <a:p>
            <a:pPr algn="ctr"/>
            <a:r>
              <a:rPr lang="en-US" sz="1200"/>
              <a:t>(Customer interviews)</a:t>
            </a:r>
          </a:p>
        </p:txBody>
      </p:sp>
      <p:sp>
        <p:nvSpPr>
          <p:cNvPr id="15" name="TextBox 14">
            <a:extLst>
              <a:ext uri="{FF2B5EF4-FFF2-40B4-BE49-F238E27FC236}">
                <a16:creationId xmlns:a16="http://schemas.microsoft.com/office/drawing/2014/main" id="{091BB3BA-EFA2-19FE-679D-2227EDC6F091}"/>
              </a:ext>
            </a:extLst>
          </p:cNvPr>
          <p:cNvSpPr txBox="1"/>
          <p:nvPr/>
        </p:nvSpPr>
        <p:spPr>
          <a:xfrm>
            <a:off x="3915734" y="3938675"/>
            <a:ext cx="1006583" cy="461665"/>
          </a:xfrm>
          <a:prstGeom prst="rect">
            <a:avLst/>
          </a:prstGeom>
          <a:noFill/>
        </p:spPr>
        <p:txBody>
          <a:bodyPr wrap="square" rtlCol="0">
            <a:spAutoFit/>
          </a:bodyPr>
          <a:lstStyle/>
          <a:p>
            <a:pPr algn="ctr"/>
            <a:r>
              <a:rPr lang="en-US" sz="1200"/>
              <a:t>(No Code / Low Tech)</a:t>
            </a: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2630342" y="4638735"/>
            <a:ext cx="3572611"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3164569" y="5476799"/>
            <a:ext cx="3015049" cy="923330"/>
          </a:xfrm>
          <a:prstGeom prst="rect">
            <a:avLst/>
          </a:prstGeom>
          <a:noFill/>
        </p:spPr>
        <p:txBody>
          <a:bodyPr wrap="square" lIns="91440" tIns="45720" rIns="91440" bIns="45720" rtlCol="0" anchor="t">
            <a:spAutoFit/>
          </a:bodyPr>
          <a:lstStyle/>
          <a:p>
            <a:r>
              <a:rPr lang="en-US" b="1"/>
              <a:t>Customer Validation / Pivot</a:t>
            </a:r>
          </a:p>
          <a:p>
            <a:r>
              <a:rPr lang="en-US"/>
              <a:t>(iterate until customers stick around </a:t>
            </a:r>
            <a:r>
              <a:rPr lang="en-US" b="1"/>
              <a:t>and</a:t>
            </a:r>
            <a:r>
              <a:rPr lang="en-US"/>
              <a:t> pay) </a:t>
            </a: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normAutofit/>
          </a:bodyPr>
          <a:lstStyle/>
          <a:p>
            <a:r>
              <a:rPr lang="en-US"/>
              <a:t>B2B Journey (customer validation iterations)</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44" name="Arrow: Curved Down 43">
            <a:extLst>
              <a:ext uri="{FF2B5EF4-FFF2-40B4-BE49-F238E27FC236}">
                <a16:creationId xmlns:a16="http://schemas.microsoft.com/office/drawing/2014/main" id="{D4B4FC38-3E25-222D-3FFF-817EF1112F72}"/>
              </a:ext>
            </a:extLst>
          </p:cNvPr>
          <p:cNvSpPr/>
          <p:nvPr/>
        </p:nvSpPr>
        <p:spPr>
          <a:xfrm>
            <a:off x="2631040" y="2004122"/>
            <a:ext cx="3580645" cy="78408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959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9801C919-A237-8D1D-74E9-A11912756857}"/>
              </a:ext>
            </a:extLst>
          </p:cNvPr>
          <p:cNvSpPr txBox="1"/>
          <p:nvPr/>
        </p:nvSpPr>
        <p:spPr>
          <a:xfrm>
            <a:off x="2270985" y="3938676"/>
            <a:ext cx="1006583" cy="461665"/>
          </a:xfrm>
          <a:prstGeom prst="rect">
            <a:avLst/>
          </a:prstGeom>
          <a:noFill/>
        </p:spPr>
        <p:txBody>
          <a:bodyPr wrap="square" rtlCol="0">
            <a:spAutoFit/>
          </a:bodyPr>
          <a:lstStyle/>
          <a:p>
            <a:pPr algn="ctr"/>
            <a:r>
              <a:rPr lang="en-US" sz="1200"/>
              <a:t>(Customer interviews)</a:t>
            </a:r>
          </a:p>
        </p:txBody>
      </p:sp>
      <p:sp>
        <p:nvSpPr>
          <p:cNvPr id="15" name="TextBox 14">
            <a:extLst>
              <a:ext uri="{FF2B5EF4-FFF2-40B4-BE49-F238E27FC236}">
                <a16:creationId xmlns:a16="http://schemas.microsoft.com/office/drawing/2014/main" id="{091BB3BA-EFA2-19FE-679D-2227EDC6F091}"/>
              </a:ext>
            </a:extLst>
          </p:cNvPr>
          <p:cNvSpPr txBox="1"/>
          <p:nvPr/>
        </p:nvSpPr>
        <p:spPr>
          <a:xfrm>
            <a:off x="3915734" y="3938675"/>
            <a:ext cx="1006583" cy="461665"/>
          </a:xfrm>
          <a:prstGeom prst="rect">
            <a:avLst/>
          </a:prstGeom>
          <a:noFill/>
        </p:spPr>
        <p:txBody>
          <a:bodyPr wrap="square" rtlCol="0">
            <a:spAutoFit/>
          </a:bodyPr>
          <a:lstStyle/>
          <a:p>
            <a:pPr algn="ctr"/>
            <a:r>
              <a:rPr lang="en-US" sz="1200"/>
              <a:t>(No Code / Low Tech)</a:t>
            </a: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2630342" y="4638735"/>
            <a:ext cx="3572611"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3164569" y="5476799"/>
            <a:ext cx="3015049" cy="923330"/>
          </a:xfrm>
          <a:prstGeom prst="rect">
            <a:avLst/>
          </a:prstGeom>
          <a:noFill/>
        </p:spPr>
        <p:txBody>
          <a:bodyPr wrap="square" lIns="91440" tIns="45720" rIns="91440" bIns="45720" rtlCol="0" anchor="t">
            <a:spAutoFit/>
          </a:bodyPr>
          <a:lstStyle/>
          <a:p>
            <a:r>
              <a:rPr lang="en-US" b="1"/>
              <a:t>Customer Validation / Pivot</a:t>
            </a:r>
          </a:p>
          <a:p>
            <a:r>
              <a:rPr lang="en-US"/>
              <a:t>(iterate until customers stick around </a:t>
            </a:r>
            <a:r>
              <a:rPr lang="en-US" b="1"/>
              <a:t>and</a:t>
            </a:r>
            <a:r>
              <a:rPr lang="en-US"/>
              <a:t> pay) </a:t>
            </a: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normAutofit/>
          </a:bodyPr>
          <a:lstStyle/>
          <a:p>
            <a:r>
              <a:rPr lang="en-US">
                <a:ea typeface="+mj-lt"/>
                <a:cs typeface="+mj-lt"/>
              </a:rPr>
              <a:t>Summary of Steps</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44" name="Arrow: Curved Down 43">
            <a:extLst>
              <a:ext uri="{FF2B5EF4-FFF2-40B4-BE49-F238E27FC236}">
                <a16:creationId xmlns:a16="http://schemas.microsoft.com/office/drawing/2014/main" id="{D4B4FC38-3E25-222D-3FFF-817EF1112F72}"/>
              </a:ext>
            </a:extLst>
          </p:cNvPr>
          <p:cNvSpPr/>
          <p:nvPr/>
        </p:nvSpPr>
        <p:spPr>
          <a:xfrm>
            <a:off x="2631040" y="2004122"/>
            <a:ext cx="3580645" cy="78408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915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83EF0FD1-F637-FB42-1DB2-6DCED7BB5AD4}"/>
              </a:ext>
            </a:extLst>
          </p:cNvPr>
          <p:cNvPicPr>
            <a:picLocks noChangeAspect="1"/>
          </p:cNvPicPr>
          <p:nvPr/>
        </p:nvPicPr>
        <p:blipFill rotWithShape="1">
          <a:blip r:embed="rId2">
            <a:alphaModFix amt="50000"/>
          </a:blip>
          <a:srcRect t="4947" r="-2" b="10656"/>
          <a:stretch/>
        </p:blipFill>
        <p:spPr>
          <a:xfrm>
            <a:off x="20" y="1"/>
            <a:ext cx="12191980" cy="6857999"/>
          </a:xfrm>
          <a:prstGeom prst="rect">
            <a:avLst/>
          </a:prstGeom>
        </p:spPr>
      </p:pic>
      <p:sp>
        <p:nvSpPr>
          <p:cNvPr id="2" name="Title 1">
            <a:extLst>
              <a:ext uri="{FF2B5EF4-FFF2-40B4-BE49-F238E27FC236}">
                <a16:creationId xmlns:a16="http://schemas.microsoft.com/office/drawing/2014/main" id="{DDAB5927-270B-EBD8-0076-1A54204ED94F}"/>
              </a:ext>
            </a:extLst>
          </p:cNvPr>
          <p:cNvSpPr>
            <a:spLocks noGrp="1"/>
          </p:cNvSpPr>
          <p:nvPr>
            <p:ph type="title"/>
          </p:nvPr>
        </p:nvSpPr>
        <p:spPr>
          <a:xfrm>
            <a:off x="320843" y="1122362"/>
            <a:ext cx="11483472" cy="3704778"/>
          </a:xfrm>
        </p:spPr>
        <p:txBody>
          <a:bodyPr vert="horz" lIns="91440" tIns="45720" rIns="91440" bIns="45720" rtlCol="0" anchor="b">
            <a:normAutofit/>
          </a:bodyPr>
          <a:lstStyle/>
          <a:p>
            <a:pPr algn="ctr"/>
            <a:r>
              <a:rPr lang="en-US" sz="6600" b="1">
                <a:solidFill>
                  <a:srgbClr val="FFFFFF"/>
                </a:solidFill>
              </a:rPr>
              <a:t>Want to start a venture but aren’t quite sure where to begin?</a:t>
            </a:r>
            <a:endParaRPr lang="en-US" sz="6600" b="1">
              <a:solidFill>
                <a:srgbClr val="FFFFFF"/>
              </a:solidFill>
              <a:cs typeface="Calibri Light"/>
            </a:endParaRPr>
          </a:p>
          <a:p>
            <a:pPr algn="ctr"/>
            <a:endParaRPr lang="en-US">
              <a:solidFill>
                <a:srgbClr val="FFFFFF"/>
              </a:solidFill>
            </a:endParaRPr>
          </a:p>
        </p:txBody>
      </p:sp>
      <p:sp>
        <p:nvSpPr>
          <p:cNvPr id="3" name="Content Placeholder 2">
            <a:extLst>
              <a:ext uri="{FF2B5EF4-FFF2-40B4-BE49-F238E27FC236}">
                <a16:creationId xmlns:a16="http://schemas.microsoft.com/office/drawing/2014/main" id="{91CEF9A8-9E77-2702-FA9F-4D3E7C31E22F}"/>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a:solidFill>
                <a:srgbClr val="FFFFFF"/>
              </a:solidFill>
            </a:endParaRPr>
          </a:p>
          <a:p>
            <a:pPr algn="ctr"/>
            <a:r>
              <a:rPr lang="en-US">
                <a:solidFill>
                  <a:srgbClr val="FFFFFF"/>
                </a:solidFill>
              </a:rPr>
              <a:t>6 Steps to increase your chances of success</a:t>
            </a:r>
          </a:p>
        </p:txBody>
      </p:sp>
    </p:spTree>
    <p:extLst>
      <p:ext uri="{BB962C8B-B14F-4D97-AF65-F5344CB8AC3E}">
        <p14:creationId xmlns:p14="http://schemas.microsoft.com/office/powerpoint/2010/main" val="50016265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50D4-C4BB-0754-18E0-8107DE4EB76C}"/>
              </a:ext>
            </a:extLst>
          </p:cNvPr>
          <p:cNvSpPr>
            <a:spLocks noGrp="1"/>
          </p:cNvSpPr>
          <p:nvPr>
            <p:ph type="title"/>
          </p:nvPr>
        </p:nvSpPr>
        <p:spPr/>
        <p:txBody>
          <a:bodyPr/>
          <a:lstStyle/>
          <a:p>
            <a:r>
              <a:rPr lang="en-US">
                <a:ea typeface="Calibri Light"/>
                <a:cs typeface="Calibri Light"/>
              </a:rPr>
              <a:t>The problem with having an idea</a:t>
            </a:r>
            <a:endParaRPr lang="en-US"/>
          </a:p>
        </p:txBody>
      </p:sp>
      <p:sp>
        <p:nvSpPr>
          <p:cNvPr id="3" name="Content Placeholder 2">
            <a:extLst>
              <a:ext uri="{FF2B5EF4-FFF2-40B4-BE49-F238E27FC236}">
                <a16:creationId xmlns:a16="http://schemas.microsoft.com/office/drawing/2014/main" id="{79497FA0-47CF-A29E-B522-07DA3DA9C4FC}"/>
              </a:ext>
            </a:extLst>
          </p:cNvPr>
          <p:cNvSpPr>
            <a:spLocks noGrp="1"/>
          </p:cNvSpPr>
          <p:nvPr>
            <p:ph idx="1"/>
          </p:nvPr>
        </p:nvSpPr>
        <p:spPr/>
        <p:txBody>
          <a:bodyPr vert="horz" lIns="91440" tIns="45720" rIns="91440" bIns="45720" rtlCol="0" anchor="t">
            <a:normAutofit/>
          </a:bodyPr>
          <a:lstStyle/>
          <a:p>
            <a:r>
              <a:rPr lang="en-US">
                <a:ea typeface="Calibri"/>
                <a:cs typeface="Calibri"/>
              </a:rPr>
              <a:t>"I am waiting for lightning to strike."</a:t>
            </a:r>
          </a:p>
          <a:p>
            <a:r>
              <a:rPr lang="en-US">
                <a:ea typeface="Calibri"/>
                <a:cs typeface="Calibri"/>
              </a:rPr>
              <a:t>But once lightning strikes, you feel like Zeus (you feel invincible). You should be throwing lightning, rather than listening to customers.</a:t>
            </a:r>
          </a:p>
          <a:p>
            <a:pPr lvl="1"/>
            <a:r>
              <a:rPr lang="en-US">
                <a:ea typeface="Calibri"/>
                <a:cs typeface="Calibri"/>
              </a:rPr>
              <a:t>You become attached to your idea, your lightning, your ego and you do not want to let go.</a:t>
            </a:r>
          </a:p>
        </p:txBody>
      </p:sp>
    </p:spTree>
    <p:extLst>
      <p:ext uri="{BB962C8B-B14F-4D97-AF65-F5344CB8AC3E}">
        <p14:creationId xmlns:p14="http://schemas.microsoft.com/office/powerpoint/2010/main" val="310092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extLst>
              <p:ext uri="{D42A27DB-BD31-4B8C-83A1-F6EECF244321}">
                <p14:modId xmlns:p14="http://schemas.microsoft.com/office/powerpoint/2010/main" val="4233479338"/>
              </p:ext>
            </p:extLst>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9801C919-A237-8D1D-74E9-A11912756857}"/>
              </a:ext>
            </a:extLst>
          </p:cNvPr>
          <p:cNvSpPr txBox="1"/>
          <p:nvPr/>
        </p:nvSpPr>
        <p:spPr>
          <a:xfrm>
            <a:off x="2280278" y="3994432"/>
            <a:ext cx="1006583" cy="461665"/>
          </a:xfrm>
          <a:prstGeom prst="rect">
            <a:avLst/>
          </a:prstGeom>
          <a:noFill/>
        </p:spPr>
        <p:txBody>
          <a:bodyPr wrap="square" rtlCol="0">
            <a:spAutoFit/>
          </a:bodyPr>
          <a:lstStyle/>
          <a:p>
            <a:pPr algn="ctr"/>
            <a:r>
              <a:rPr lang="en-US" sz="1200"/>
              <a:t>(Customer interviews)</a:t>
            </a:r>
          </a:p>
        </p:txBody>
      </p:sp>
      <p:sp>
        <p:nvSpPr>
          <p:cNvPr id="15" name="TextBox 14">
            <a:extLst>
              <a:ext uri="{FF2B5EF4-FFF2-40B4-BE49-F238E27FC236}">
                <a16:creationId xmlns:a16="http://schemas.microsoft.com/office/drawing/2014/main" id="{091BB3BA-EFA2-19FE-679D-2227EDC6F091}"/>
              </a:ext>
            </a:extLst>
          </p:cNvPr>
          <p:cNvSpPr txBox="1"/>
          <p:nvPr/>
        </p:nvSpPr>
        <p:spPr>
          <a:xfrm>
            <a:off x="3980783" y="3994432"/>
            <a:ext cx="1006583" cy="461665"/>
          </a:xfrm>
          <a:prstGeom prst="rect">
            <a:avLst/>
          </a:prstGeom>
          <a:noFill/>
        </p:spPr>
        <p:txBody>
          <a:bodyPr wrap="square" rtlCol="0">
            <a:spAutoFit/>
          </a:bodyPr>
          <a:lstStyle/>
          <a:p>
            <a:pPr algn="ctr"/>
            <a:r>
              <a:rPr lang="en-US" sz="1200"/>
              <a:t>(No Code / Low Tech)</a:t>
            </a: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lstStyle/>
          <a:p>
            <a:r>
              <a:rPr lang="en-US"/>
              <a:t>B2B Journey</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extLst>
              <p:ext uri="{D42A27DB-BD31-4B8C-83A1-F6EECF244321}">
                <p14:modId xmlns:p14="http://schemas.microsoft.com/office/powerpoint/2010/main" val="3198997554"/>
              </p:ext>
            </p:extLst>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0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extLst>
              <p:ext uri="{D42A27DB-BD31-4B8C-83A1-F6EECF244321}">
                <p14:modId xmlns:p14="http://schemas.microsoft.com/office/powerpoint/2010/main" val="4158405880"/>
              </p:ext>
            </p:extLst>
          </p:nvPr>
        </p:nvGraphicFramePr>
        <p:xfrm>
          <a:off x="669780" y="464525"/>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9801C919-A237-8D1D-74E9-A11912756857}"/>
              </a:ext>
            </a:extLst>
          </p:cNvPr>
          <p:cNvSpPr txBox="1"/>
          <p:nvPr/>
        </p:nvSpPr>
        <p:spPr>
          <a:xfrm>
            <a:off x="1982912" y="4050188"/>
            <a:ext cx="1006583" cy="276999"/>
          </a:xfrm>
          <a:prstGeom prst="rect">
            <a:avLst/>
          </a:prstGeom>
          <a:noFill/>
        </p:spPr>
        <p:txBody>
          <a:bodyPr wrap="square" lIns="91440" tIns="45720" rIns="91440" bIns="45720" rtlCol="0" anchor="t">
            <a:spAutoFit/>
          </a:bodyPr>
          <a:lstStyle/>
          <a:p>
            <a:pPr algn="ctr"/>
            <a:endParaRPr lang="en-US" sz="1200">
              <a:cs typeface="Calibri"/>
            </a:endParaRPr>
          </a:p>
        </p:txBody>
      </p:sp>
      <p:sp>
        <p:nvSpPr>
          <p:cNvPr id="15" name="TextBox 14">
            <a:extLst>
              <a:ext uri="{FF2B5EF4-FFF2-40B4-BE49-F238E27FC236}">
                <a16:creationId xmlns:a16="http://schemas.microsoft.com/office/drawing/2014/main" id="{091BB3BA-EFA2-19FE-679D-2227EDC6F091}"/>
              </a:ext>
            </a:extLst>
          </p:cNvPr>
          <p:cNvSpPr txBox="1"/>
          <p:nvPr/>
        </p:nvSpPr>
        <p:spPr>
          <a:xfrm>
            <a:off x="3460393" y="4050188"/>
            <a:ext cx="1006583" cy="276999"/>
          </a:xfrm>
          <a:prstGeom prst="rect">
            <a:avLst/>
          </a:prstGeom>
          <a:noFill/>
        </p:spPr>
        <p:txBody>
          <a:bodyPr wrap="square" lIns="91440" tIns="45720" rIns="91440" bIns="45720" rtlCol="0" anchor="t">
            <a:spAutoFit/>
          </a:bodyPr>
          <a:lstStyle/>
          <a:p>
            <a:pPr algn="ctr"/>
            <a:endParaRPr lang="en-US" sz="1200">
              <a:cs typeface="Calibri"/>
            </a:endParaRP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1805642" y="4407754"/>
            <a:ext cx="8723595"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3190990" y="5267463"/>
            <a:ext cx="6217656" cy="830997"/>
          </a:xfrm>
          <a:prstGeom prst="rect">
            <a:avLst/>
          </a:prstGeom>
          <a:noFill/>
        </p:spPr>
        <p:txBody>
          <a:bodyPr wrap="square" lIns="91440" tIns="45720" rIns="91440" bIns="45720" rtlCol="0" anchor="t">
            <a:spAutoFit/>
          </a:bodyPr>
          <a:lstStyle/>
          <a:p>
            <a:pPr algn="ctr"/>
            <a:r>
              <a:rPr lang="en-US" sz="2400" b="1"/>
              <a:t>Customer Validation / Pivots</a:t>
            </a:r>
            <a:endParaRPr lang="en-US" sz="2400">
              <a:ea typeface="Calibri" panose="020F0502020204030204"/>
              <a:cs typeface="Calibri" panose="020F0502020204030204"/>
            </a:endParaRPr>
          </a:p>
          <a:p>
            <a:pPr algn="ctr"/>
            <a:r>
              <a:rPr lang="en-US" sz="2400"/>
              <a:t>(iterate until customers stick around </a:t>
            </a:r>
            <a:r>
              <a:rPr lang="en-US" sz="2400" b="1"/>
              <a:t>and</a:t>
            </a:r>
            <a:r>
              <a:rPr lang="en-US" sz="2400"/>
              <a:t> pay) </a:t>
            </a:r>
            <a:endParaRPr lang="en-US" sz="2400">
              <a:ea typeface="Calibri" panose="020F0502020204030204"/>
              <a:cs typeface="Calibri"/>
            </a:endParaRP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normAutofit/>
          </a:bodyPr>
          <a:lstStyle/>
          <a:p>
            <a:r>
              <a:rPr lang="en-US"/>
              <a:t>Customer validation iterations</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44" name="Arrow: Curved Down 43">
            <a:extLst>
              <a:ext uri="{FF2B5EF4-FFF2-40B4-BE49-F238E27FC236}">
                <a16:creationId xmlns:a16="http://schemas.microsoft.com/office/drawing/2014/main" id="{D4B4FC38-3E25-222D-3FFF-817EF1112F72}"/>
              </a:ext>
            </a:extLst>
          </p:cNvPr>
          <p:cNvSpPr/>
          <p:nvPr/>
        </p:nvSpPr>
        <p:spPr>
          <a:xfrm>
            <a:off x="2027210" y="1605163"/>
            <a:ext cx="8383462" cy="7014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2822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extLst>
              <p:ext uri="{D42A27DB-BD31-4B8C-83A1-F6EECF244321}">
                <p14:modId xmlns:p14="http://schemas.microsoft.com/office/powerpoint/2010/main" val="2065843294"/>
              </p:ext>
            </p:extLst>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a:extLst>
              <a:ext uri="{FF2B5EF4-FFF2-40B4-BE49-F238E27FC236}">
                <a16:creationId xmlns:a16="http://schemas.microsoft.com/office/drawing/2014/main" id="{F3577C29-6CD4-DD10-ADB0-9043A11E8173}"/>
              </a:ext>
            </a:extLst>
          </p:cNvPr>
          <p:cNvSpPr/>
          <p:nvPr/>
        </p:nvSpPr>
        <p:spPr>
          <a:xfrm>
            <a:off x="513708" y="1893442"/>
            <a:ext cx="6188955" cy="729465"/>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Starting: Largely done via doing things that don't scale</a:t>
            </a:r>
          </a:p>
        </p:txBody>
      </p:sp>
      <p:sp>
        <p:nvSpPr>
          <p:cNvPr id="7" name="Rounded Rectangle 6">
            <a:extLst>
              <a:ext uri="{FF2B5EF4-FFF2-40B4-BE49-F238E27FC236}">
                <a16:creationId xmlns:a16="http://schemas.microsoft.com/office/drawing/2014/main" id="{837761A8-62F3-4E2A-24DE-46988B504ADE}"/>
              </a:ext>
            </a:extLst>
          </p:cNvPr>
          <p:cNvSpPr/>
          <p:nvPr/>
        </p:nvSpPr>
        <p:spPr>
          <a:xfrm>
            <a:off x="7300637" y="4237234"/>
            <a:ext cx="4482839" cy="729465"/>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Scaling: Largely done to achieve scale</a:t>
            </a: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2583878" y="4006832"/>
            <a:ext cx="3693414"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2988008" y="4900652"/>
            <a:ext cx="3015049" cy="923330"/>
          </a:xfrm>
          <a:prstGeom prst="rect">
            <a:avLst/>
          </a:prstGeom>
          <a:noFill/>
        </p:spPr>
        <p:txBody>
          <a:bodyPr wrap="square" lIns="91440" tIns="45720" rIns="91440" bIns="45720" rtlCol="0" anchor="t">
            <a:spAutoFit/>
          </a:bodyPr>
          <a:lstStyle/>
          <a:p>
            <a:pPr algn="ctr"/>
            <a:r>
              <a:rPr lang="en-US" b="1"/>
              <a:t>Customer Validation / Pivots</a:t>
            </a:r>
            <a:endParaRPr lang="en-US"/>
          </a:p>
          <a:p>
            <a:pPr algn="ctr"/>
            <a:r>
              <a:rPr lang="en-US"/>
              <a:t>(iterate until customers</a:t>
            </a:r>
            <a:br>
              <a:rPr lang="en-US"/>
            </a:br>
            <a:r>
              <a:rPr lang="en-US"/>
              <a:t> stick around and pay) </a:t>
            </a:r>
            <a:endParaRPr lang="en-US">
              <a:cs typeface="Calibri"/>
            </a:endParaRP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lstStyle/>
          <a:p>
            <a:r>
              <a:rPr lang="en-US"/>
              <a:t>B2B Journey (starting vs scaling)</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Box 1028">
            <a:extLst>
              <a:ext uri="{FF2B5EF4-FFF2-40B4-BE49-F238E27FC236}">
                <a16:creationId xmlns:a16="http://schemas.microsoft.com/office/drawing/2014/main" id="{247D487E-2624-8D34-E9A5-94D5E56862A6}"/>
              </a:ext>
            </a:extLst>
          </p:cNvPr>
          <p:cNvSpPr txBox="1"/>
          <p:nvPr/>
        </p:nvSpPr>
        <p:spPr>
          <a:xfrm>
            <a:off x="8586439" y="1431073"/>
            <a:ext cx="26484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cs typeface="Calibri"/>
              </a:rPr>
              <a:t>Know your Value Prop</a:t>
            </a:r>
            <a:endParaRPr lang="en-US" sz="2000"/>
          </a:p>
        </p:txBody>
      </p:sp>
      <p:cxnSp>
        <p:nvCxnSpPr>
          <p:cNvPr id="1130" name="Straight Arrow Connector 1129">
            <a:extLst>
              <a:ext uri="{FF2B5EF4-FFF2-40B4-BE49-F238E27FC236}">
                <a16:creationId xmlns:a16="http://schemas.microsoft.com/office/drawing/2014/main" id="{1A4F2D53-5634-4369-CFCC-6EFB64383FE3}"/>
              </a:ext>
            </a:extLst>
          </p:cNvPr>
          <p:cNvCxnSpPr/>
          <p:nvPr/>
        </p:nvCxnSpPr>
        <p:spPr>
          <a:xfrm flipH="1">
            <a:off x="7063426" y="1756201"/>
            <a:ext cx="1537416" cy="13947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55795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extLst>
              <p:ext uri="{D42A27DB-BD31-4B8C-83A1-F6EECF244321}">
                <p14:modId xmlns:p14="http://schemas.microsoft.com/office/powerpoint/2010/main" val="3531373141"/>
              </p:ext>
            </p:extLst>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urved Down Arrow 16">
            <a:extLst>
              <a:ext uri="{FF2B5EF4-FFF2-40B4-BE49-F238E27FC236}">
                <a16:creationId xmlns:a16="http://schemas.microsoft.com/office/drawing/2014/main" id="{76FAA52D-7EA7-E19C-C22C-FB2431A34718}"/>
              </a:ext>
            </a:extLst>
          </p:cNvPr>
          <p:cNvSpPr/>
          <p:nvPr/>
        </p:nvSpPr>
        <p:spPr>
          <a:xfrm rot="10800000">
            <a:off x="2501405" y="4019610"/>
            <a:ext cx="3817704"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3020822" y="4993579"/>
            <a:ext cx="3015049" cy="923330"/>
          </a:xfrm>
          <a:prstGeom prst="rect">
            <a:avLst/>
          </a:prstGeom>
          <a:noFill/>
        </p:spPr>
        <p:txBody>
          <a:bodyPr wrap="square" lIns="91440" tIns="45720" rIns="91440" bIns="45720" rtlCol="0" anchor="t">
            <a:spAutoFit/>
          </a:bodyPr>
          <a:lstStyle/>
          <a:p>
            <a:pPr algn="ctr"/>
            <a:r>
              <a:rPr lang="en-US" b="1"/>
              <a:t>Customer Validation / Pivot</a:t>
            </a:r>
            <a:endParaRPr lang="en-US"/>
          </a:p>
          <a:p>
            <a:pPr algn="ctr"/>
            <a:r>
              <a:rPr lang="en-US"/>
              <a:t>(iterate until customers</a:t>
            </a:r>
            <a:br>
              <a:rPr lang="en-US"/>
            </a:br>
            <a:r>
              <a:rPr lang="en-US"/>
              <a:t> stick around and pay) </a:t>
            </a:r>
            <a:endParaRPr lang="en-US">
              <a:cs typeface="Calibri"/>
            </a:endParaRPr>
          </a:p>
        </p:txBody>
      </p:sp>
      <p:sp>
        <p:nvSpPr>
          <p:cNvPr id="19" name="TextBox 18">
            <a:extLst>
              <a:ext uri="{FF2B5EF4-FFF2-40B4-BE49-F238E27FC236}">
                <a16:creationId xmlns:a16="http://schemas.microsoft.com/office/drawing/2014/main" id="{1C9A5A3A-D131-37CA-3B5F-53DEE1F7A00F}"/>
              </a:ext>
            </a:extLst>
          </p:cNvPr>
          <p:cNvSpPr txBox="1"/>
          <p:nvPr/>
        </p:nvSpPr>
        <p:spPr>
          <a:xfrm>
            <a:off x="6374381" y="1099693"/>
            <a:ext cx="1458093" cy="738664"/>
          </a:xfrm>
          <a:prstGeom prst="rect">
            <a:avLst/>
          </a:prstGeom>
          <a:noFill/>
        </p:spPr>
        <p:txBody>
          <a:bodyPr wrap="square" lIns="91440" tIns="45720" rIns="91440" bIns="45720" rtlCol="0" anchor="t">
            <a:spAutoFit/>
          </a:bodyPr>
          <a:lstStyle/>
          <a:p>
            <a:pPr algn="ctr"/>
            <a:r>
              <a:rPr lang="en-US" sz="1400"/>
              <a:t>Recommended time to talk to Angel investors</a:t>
            </a:r>
          </a:p>
        </p:txBody>
      </p:sp>
      <p:cxnSp>
        <p:nvCxnSpPr>
          <p:cNvPr id="21" name="Straight Arrow Connector 20">
            <a:extLst>
              <a:ext uri="{FF2B5EF4-FFF2-40B4-BE49-F238E27FC236}">
                <a16:creationId xmlns:a16="http://schemas.microsoft.com/office/drawing/2014/main" id="{9163F171-B554-CA93-871F-74A5EAE96893}"/>
              </a:ext>
            </a:extLst>
          </p:cNvPr>
          <p:cNvCxnSpPr>
            <a:cxnSpLocks/>
          </p:cNvCxnSpPr>
          <p:nvPr/>
        </p:nvCxnSpPr>
        <p:spPr>
          <a:xfrm>
            <a:off x="7016930" y="1856271"/>
            <a:ext cx="0" cy="1158677"/>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82374" y="279115"/>
            <a:ext cx="10515600" cy="857749"/>
          </a:xfrm>
        </p:spPr>
        <p:txBody>
          <a:bodyPr>
            <a:normAutofit/>
          </a:bodyPr>
          <a:lstStyle/>
          <a:p>
            <a:r>
              <a:rPr lang="en-US"/>
              <a:t>B2B Journey (engaging with investors)</a:t>
            </a:r>
            <a:endParaRPr lang="en-US">
              <a:cs typeface="Calibri Light"/>
            </a:endParaRP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B8B1A13-0F7E-3C53-F5C7-927BE52AA0D0}"/>
              </a:ext>
            </a:extLst>
          </p:cNvPr>
          <p:cNvSpPr txBox="1"/>
          <p:nvPr/>
        </p:nvSpPr>
        <p:spPr>
          <a:xfrm>
            <a:off x="3023358" y="1129996"/>
            <a:ext cx="1458093" cy="954107"/>
          </a:xfrm>
          <a:prstGeom prst="rect">
            <a:avLst/>
          </a:prstGeom>
          <a:noFill/>
        </p:spPr>
        <p:txBody>
          <a:bodyPr wrap="square" lIns="91440" tIns="45720" rIns="91440" bIns="45720" rtlCol="0" anchor="t">
            <a:spAutoFit/>
          </a:bodyPr>
          <a:lstStyle/>
          <a:p>
            <a:pPr algn="ctr"/>
            <a:r>
              <a:rPr lang="en-US" sz="1400"/>
              <a:t>Recommended time to start building an Advisor network</a:t>
            </a:r>
            <a:endParaRPr lang="en-US" sz="1400">
              <a:cs typeface="Calibri"/>
            </a:endParaRPr>
          </a:p>
        </p:txBody>
      </p:sp>
      <p:cxnSp>
        <p:nvCxnSpPr>
          <p:cNvPr id="29" name="Straight Arrow Connector 28">
            <a:extLst>
              <a:ext uri="{FF2B5EF4-FFF2-40B4-BE49-F238E27FC236}">
                <a16:creationId xmlns:a16="http://schemas.microsoft.com/office/drawing/2014/main" id="{D63D44F7-B8BA-01CF-282A-E0E2DE4EA6FD}"/>
              </a:ext>
            </a:extLst>
          </p:cNvPr>
          <p:cNvCxnSpPr>
            <a:cxnSpLocks/>
          </p:cNvCxnSpPr>
          <p:nvPr/>
        </p:nvCxnSpPr>
        <p:spPr>
          <a:xfrm>
            <a:off x="3665907" y="2137476"/>
            <a:ext cx="0" cy="991409"/>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B884F22-2715-16F8-26BF-EB182E49ABE9}"/>
              </a:ext>
            </a:extLst>
          </p:cNvPr>
          <p:cNvSpPr txBox="1"/>
          <p:nvPr/>
        </p:nvSpPr>
        <p:spPr>
          <a:xfrm>
            <a:off x="9706278" y="1147907"/>
            <a:ext cx="1458093" cy="738664"/>
          </a:xfrm>
          <a:prstGeom prst="rect">
            <a:avLst/>
          </a:prstGeom>
          <a:noFill/>
        </p:spPr>
        <p:txBody>
          <a:bodyPr wrap="square" lIns="91440" tIns="45720" rIns="91440" bIns="45720" rtlCol="0" anchor="t">
            <a:spAutoFit/>
          </a:bodyPr>
          <a:lstStyle/>
          <a:p>
            <a:pPr algn="ctr"/>
            <a:r>
              <a:rPr lang="en-US" sz="1400"/>
              <a:t>Recommended time to talk to VC investors</a:t>
            </a:r>
          </a:p>
        </p:txBody>
      </p:sp>
      <p:cxnSp>
        <p:nvCxnSpPr>
          <p:cNvPr id="31" name="Straight Arrow Connector 30">
            <a:extLst>
              <a:ext uri="{FF2B5EF4-FFF2-40B4-BE49-F238E27FC236}">
                <a16:creationId xmlns:a16="http://schemas.microsoft.com/office/drawing/2014/main" id="{79915FA5-FD1B-49B3-694C-4BCB2FFB9A5F}"/>
              </a:ext>
            </a:extLst>
          </p:cNvPr>
          <p:cNvCxnSpPr>
            <a:cxnSpLocks/>
          </p:cNvCxnSpPr>
          <p:nvPr/>
        </p:nvCxnSpPr>
        <p:spPr>
          <a:xfrm>
            <a:off x="10348827" y="1904485"/>
            <a:ext cx="0" cy="1158677"/>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654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urved Down Arrow 16">
            <a:extLst>
              <a:ext uri="{FF2B5EF4-FFF2-40B4-BE49-F238E27FC236}">
                <a16:creationId xmlns:a16="http://schemas.microsoft.com/office/drawing/2014/main" id="{76FAA52D-7EA7-E19C-C22C-FB2431A34718}"/>
              </a:ext>
            </a:extLst>
          </p:cNvPr>
          <p:cNvSpPr/>
          <p:nvPr/>
        </p:nvSpPr>
        <p:spPr>
          <a:xfrm rot="10800000">
            <a:off x="2501405" y="4019610"/>
            <a:ext cx="3817704"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3020822" y="4993579"/>
            <a:ext cx="3015049" cy="923330"/>
          </a:xfrm>
          <a:prstGeom prst="rect">
            <a:avLst/>
          </a:prstGeom>
          <a:noFill/>
        </p:spPr>
        <p:txBody>
          <a:bodyPr wrap="square" lIns="91440" tIns="45720" rIns="91440" bIns="45720" rtlCol="0" anchor="t">
            <a:spAutoFit/>
          </a:bodyPr>
          <a:lstStyle/>
          <a:p>
            <a:pPr algn="ctr"/>
            <a:r>
              <a:rPr lang="en-US" b="1"/>
              <a:t>Customer Validation / Pivot</a:t>
            </a:r>
            <a:endParaRPr lang="en-US"/>
          </a:p>
          <a:p>
            <a:pPr algn="ctr"/>
            <a:r>
              <a:rPr lang="en-US"/>
              <a:t>(iterate until customers</a:t>
            </a:r>
            <a:br>
              <a:rPr lang="en-US"/>
            </a:br>
            <a:r>
              <a:rPr lang="en-US"/>
              <a:t> stick around and pay) </a:t>
            </a:r>
            <a:endParaRPr lang="en-US">
              <a:cs typeface="Calibri"/>
            </a:endParaRPr>
          </a:p>
        </p:txBody>
      </p:sp>
      <p:sp>
        <p:nvSpPr>
          <p:cNvPr id="19" name="TextBox 18">
            <a:extLst>
              <a:ext uri="{FF2B5EF4-FFF2-40B4-BE49-F238E27FC236}">
                <a16:creationId xmlns:a16="http://schemas.microsoft.com/office/drawing/2014/main" id="{1C9A5A3A-D131-37CA-3B5F-53DEE1F7A00F}"/>
              </a:ext>
            </a:extLst>
          </p:cNvPr>
          <p:cNvSpPr txBox="1"/>
          <p:nvPr/>
        </p:nvSpPr>
        <p:spPr>
          <a:xfrm>
            <a:off x="6374381" y="1099693"/>
            <a:ext cx="1458093" cy="738664"/>
          </a:xfrm>
          <a:prstGeom prst="rect">
            <a:avLst/>
          </a:prstGeom>
          <a:noFill/>
        </p:spPr>
        <p:txBody>
          <a:bodyPr wrap="square" lIns="91440" tIns="45720" rIns="91440" bIns="45720" rtlCol="0" anchor="t">
            <a:spAutoFit/>
          </a:bodyPr>
          <a:lstStyle/>
          <a:p>
            <a:pPr algn="ctr"/>
            <a:r>
              <a:rPr lang="en-US" sz="1400"/>
              <a:t>Recommended time to talk to Angel investors</a:t>
            </a:r>
          </a:p>
        </p:txBody>
      </p:sp>
      <p:cxnSp>
        <p:nvCxnSpPr>
          <p:cNvPr id="21" name="Straight Arrow Connector 20">
            <a:extLst>
              <a:ext uri="{FF2B5EF4-FFF2-40B4-BE49-F238E27FC236}">
                <a16:creationId xmlns:a16="http://schemas.microsoft.com/office/drawing/2014/main" id="{9163F171-B554-CA93-871F-74A5EAE96893}"/>
              </a:ext>
            </a:extLst>
          </p:cNvPr>
          <p:cNvCxnSpPr>
            <a:cxnSpLocks/>
          </p:cNvCxnSpPr>
          <p:nvPr/>
        </p:nvCxnSpPr>
        <p:spPr>
          <a:xfrm>
            <a:off x="7016930" y="1856271"/>
            <a:ext cx="0" cy="1158677"/>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82374" y="279115"/>
            <a:ext cx="10515600" cy="857749"/>
          </a:xfrm>
        </p:spPr>
        <p:txBody>
          <a:bodyPr>
            <a:normAutofit/>
          </a:bodyPr>
          <a:lstStyle/>
          <a:p>
            <a:r>
              <a:rPr lang="en-US"/>
              <a:t>When to engage with investors / donors</a:t>
            </a:r>
            <a:endParaRPr lang="en-US">
              <a:cs typeface="Calibri Light"/>
            </a:endParaRP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B8B1A13-0F7E-3C53-F5C7-927BE52AA0D0}"/>
              </a:ext>
            </a:extLst>
          </p:cNvPr>
          <p:cNvSpPr txBox="1"/>
          <p:nvPr/>
        </p:nvSpPr>
        <p:spPr>
          <a:xfrm>
            <a:off x="3023358" y="1129996"/>
            <a:ext cx="1458093" cy="954107"/>
          </a:xfrm>
          <a:prstGeom prst="rect">
            <a:avLst/>
          </a:prstGeom>
          <a:noFill/>
        </p:spPr>
        <p:txBody>
          <a:bodyPr wrap="square" lIns="91440" tIns="45720" rIns="91440" bIns="45720" rtlCol="0" anchor="t">
            <a:spAutoFit/>
          </a:bodyPr>
          <a:lstStyle/>
          <a:p>
            <a:pPr algn="ctr"/>
            <a:r>
              <a:rPr lang="en-US" sz="1400"/>
              <a:t>Recommended time to start building an Advisor network</a:t>
            </a:r>
            <a:endParaRPr lang="en-US" sz="1400">
              <a:cs typeface="Calibri"/>
            </a:endParaRPr>
          </a:p>
        </p:txBody>
      </p:sp>
      <p:cxnSp>
        <p:nvCxnSpPr>
          <p:cNvPr id="29" name="Straight Arrow Connector 28">
            <a:extLst>
              <a:ext uri="{FF2B5EF4-FFF2-40B4-BE49-F238E27FC236}">
                <a16:creationId xmlns:a16="http://schemas.microsoft.com/office/drawing/2014/main" id="{D63D44F7-B8BA-01CF-282A-E0E2DE4EA6FD}"/>
              </a:ext>
            </a:extLst>
          </p:cNvPr>
          <p:cNvCxnSpPr>
            <a:cxnSpLocks/>
          </p:cNvCxnSpPr>
          <p:nvPr/>
        </p:nvCxnSpPr>
        <p:spPr>
          <a:xfrm>
            <a:off x="3665907" y="2137476"/>
            <a:ext cx="0" cy="991409"/>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B884F22-2715-16F8-26BF-EB182E49ABE9}"/>
              </a:ext>
            </a:extLst>
          </p:cNvPr>
          <p:cNvSpPr txBox="1"/>
          <p:nvPr/>
        </p:nvSpPr>
        <p:spPr>
          <a:xfrm>
            <a:off x="9706278" y="1147907"/>
            <a:ext cx="1458093" cy="738664"/>
          </a:xfrm>
          <a:prstGeom prst="rect">
            <a:avLst/>
          </a:prstGeom>
          <a:noFill/>
        </p:spPr>
        <p:txBody>
          <a:bodyPr wrap="square" lIns="91440" tIns="45720" rIns="91440" bIns="45720" rtlCol="0" anchor="t">
            <a:spAutoFit/>
          </a:bodyPr>
          <a:lstStyle/>
          <a:p>
            <a:pPr algn="ctr"/>
            <a:r>
              <a:rPr lang="en-US" sz="1400"/>
              <a:t>Recommended time to talk to VCs/Foundations</a:t>
            </a:r>
          </a:p>
        </p:txBody>
      </p:sp>
      <p:cxnSp>
        <p:nvCxnSpPr>
          <p:cNvPr id="31" name="Straight Arrow Connector 30">
            <a:extLst>
              <a:ext uri="{FF2B5EF4-FFF2-40B4-BE49-F238E27FC236}">
                <a16:creationId xmlns:a16="http://schemas.microsoft.com/office/drawing/2014/main" id="{79915FA5-FD1B-49B3-694C-4BCB2FFB9A5F}"/>
              </a:ext>
            </a:extLst>
          </p:cNvPr>
          <p:cNvCxnSpPr>
            <a:cxnSpLocks/>
          </p:cNvCxnSpPr>
          <p:nvPr/>
        </p:nvCxnSpPr>
        <p:spPr>
          <a:xfrm>
            <a:off x="10348827" y="1904485"/>
            <a:ext cx="0" cy="1158677"/>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156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a:extLst>
              <a:ext uri="{FF2B5EF4-FFF2-40B4-BE49-F238E27FC236}">
                <a16:creationId xmlns:a16="http://schemas.microsoft.com/office/drawing/2014/main" id="{F3577C29-6CD4-DD10-ADB0-9043A11E8173}"/>
              </a:ext>
            </a:extLst>
          </p:cNvPr>
          <p:cNvSpPr/>
          <p:nvPr/>
        </p:nvSpPr>
        <p:spPr>
          <a:xfrm>
            <a:off x="513708" y="1893442"/>
            <a:ext cx="6690759" cy="729465"/>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Largely done via doing things that don't scale</a:t>
            </a:r>
          </a:p>
        </p:txBody>
      </p:sp>
      <p:sp>
        <p:nvSpPr>
          <p:cNvPr id="7" name="Rounded Rectangle 6">
            <a:extLst>
              <a:ext uri="{FF2B5EF4-FFF2-40B4-BE49-F238E27FC236}">
                <a16:creationId xmlns:a16="http://schemas.microsoft.com/office/drawing/2014/main" id="{837761A8-62F3-4E2A-24DE-46988B504ADE}"/>
              </a:ext>
            </a:extLst>
          </p:cNvPr>
          <p:cNvSpPr/>
          <p:nvPr/>
        </p:nvSpPr>
        <p:spPr>
          <a:xfrm>
            <a:off x="6389955" y="4237234"/>
            <a:ext cx="5384229" cy="729465"/>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Largely done via doing things that scale</a:t>
            </a:r>
          </a:p>
        </p:txBody>
      </p:sp>
      <p:sp>
        <p:nvSpPr>
          <p:cNvPr id="14" name="TextBox 13">
            <a:extLst>
              <a:ext uri="{FF2B5EF4-FFF2-40B4-BE49-F238E27FC236}">
                <a16:creationId xmlns:a16="http://schemas.microsoft.com/office/drawing/2014/main" id="{9801C919-A237-8D1D-74E9-A11912756857}"/>
              </a:ext>
            </a:extLst>
          </p:cNvPr>
          <p:cNvSpPr txBox="1"/>
          <p:nvPr/>
        </p:nvSpPr>
        <p:spPr>
          <a:xfrm>
            <a:off x="1982912" y="4050188"/>
            <a:ext cx="1006583" cy="461665"/>
          </a:xfrm>
          <a:prstGeom prst="rect">
            <a:avLst/>
          </a:prstGeom>
          <a:noFill/>
        </p:spPr>
        <p:txBody>
          <a:bodyPr wrap="square" rtlCol="0">
            <a:spAutoFit/>
          </a:bodyPr>
          <a:lstStyle/>
          <a:p>
            <a:pPr algn="ctr"/>
            <a:r>
              <a:rPr lang="en-US" sz="1200"/>
              <a:t>(Customer interviews)</a:t>
            </a:r>
          </a:p>
        </p:txBody>
      </p:sp>
      <p:sp>
        <p:nvSpPr>
          <p:cNvPr id="15" name="TextBox 14">
            <a:extLst>
              <a:ext uri="{FF2B5EF4-FFF2-40B4-BE49-F238E27FC236}">
                <a16:creationId xmlns:a16="http://schemas.microsoft.com/office/drawing/2014/main" id="{091BB3BA-EFA2-19FE-679D-2227EDC6F091}"/>
              </a:ext>
            </a:extLst>
          </p:cNvPr>
          <p:cNvSpPr txBox="1"/>
          <p:nvPr/>
        </p:nvSpPr>
        <p:spPr>
          <a:xfrm>
            <a:off x="3460393" y="4050188"/>
            <a:ext cx="1006583" cy="461665"/>
          </a:xfrm>
          <a:prstGeom prst="rect">
            <a:avLst/>
          </a:prstGeom>
          <a:noFill/>
        </p:spPr>
        <p:txBody>
          <a:bodyPr wrap="square" rtlCol="0">
            <a:spAutoFit/>
          </a:bodyPr>
          <a:lstStyle/>
          <a:p>
            <a:pPr algn="ctr"/>
            <a:r>
              <a:rPr lang="en-US" sz="1200"/>
              <a:t>(No Code / Low Tech)</a:t>
            </a: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2351562" y="4638735"/>
            <a:ext cx="3015049"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2486203" y="5495384"/>
            <a:ext cx="3015049" cy="923330"/>
          </a:xfrm>
          <a:prstGeom prst="rect">
            <a:avLst/>
          </a:prstGeom>
          <a:noFill/>
        </p:spPr>
        <p:txBody>
          <a:bodyPr wrap="square" rtlCol="0">
            <a:spAutoFit/>
          </a:bodyPr>
          <a:lstStyle/>
          <a:p>
            <a:r>
              <a:rPr lang="en-US" b="1"/>
              <a:t>Customer Validation / Pivot</a:t>
            </a:r>
          </a:p>
          <a:p>
            <a:r>
              <a:rPr lang="en-US"/>
              <a:t>(iterate until customers stick around and pay) </a:t>
            </a:r>
          </a:p>
        </p:txBody>
      </p:sp>
      <p:sp>
        <p:nvSpPr>
          <p:cNvPr id="19" name="TextBox 18">
            <a:extLst>
              <a:ext uri="{FF2B5EF4-FFF2-40B4-BE49-F238E27FC236}">
                <a16:creationId xmlns:a16="http://schemas.microsoft.com/office/drawing/2014/main" id="{1C9A5A3A-D131-37CA-3B5F-53DEE1F7A00F}"/>
              </a:ext>
            </a:extLst>
          </p:cNvPr>
          <p:cNvSpPr txBox="1"/>
          <p:nvPr/>
        </p:nvSpPr>
        <p:spPr>
          <a:xfrm>
            <a:off x="7006283" y="1136864"/>
            <a:ext cx="1458093" cy="738664"/>
          </a:xfrm>
          <a:prstGeom prst="rect">
            <a:avLst/>
          </a:prstGeom>
          <a:noFill/>
        </p:spPr>
        <p:txBody>
          <a:bodyPr wrap="square" rtlCol="0">
            <a:spAutoFit/>
          </a:bodyPr>
          <a:lstStyle/>
          <a:p>
            <a:pPr algn="ctr"/>
            <a:r>
              <a:rPr lang="en-US" sz="1400"/>
              <a:t>Recommended time to talk to investors</a:t>
            </a:r>
          </a:p>
        </p:txBody>
      </p:sp>
      <p:cxnSp>
        <p:nvCxnSpPr>
          <p:cNvPr id="21" name="Straight Arrow Connector 20">
            <a:extLst>
              <a:ext uri="{FF2B5EF4-FFF2-40B4-BE49-F238E27FC236}">
                <a16:creationId xmlns:a16="http://schemas.microsoft.com/office/drawing/2014/main" id="{9163F171-B554-CA93-871F-74A5EAE96893}"/>
              </a:ext>
            </a:extLst>
          </p:cNvPr>
          <p:cNvCxnSpPr>
            <a:cxnSpLocks/>
          </p:cNvCxnSpPr>
          <p:nvPr/>
        </p:nvCxnSpPr>
        <p:spPr>
          <a:xfrm>
            <a:off x="7648832" y="1893442"/>
            <a:ext cx="0" cy="1158677"/>
          </a:xfrm>
          <a:prstGeom prst="straightConnector1">
            <a:avLst/>
          </a:prstGeom>
          <a:ln w="22225">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lstStyle/>
          <a:p>
            <a:r>
              <a:rPr lang="en-US"/>
              <a:t>B2B Journey</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83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7090F05-F7F2-D00F-56C4-3C4D750C2E70}"/>
              </a:ext>
            </a:extLst>
          </p:cNvPr>
          <p:cNvGraphicFramePr/>
          <p:nvPr/>
        </p:nvGraphicFramePr>
        <p:xfrm>
          <a:off x="513708" y="482886"/>
          <a:ext cx="11260476" cy="591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a:extLst>
              <a:ext uri="{FF2B5EF4-FFF2-40B4-BE49-F238E27FC236}">
                <a16:creationId xmlns:a16="http://schemas.microsoft.com/office/drawing/2014/main" id="{F3577C29-6CD4-DD10-ADB0-9043A11E8173}"/>
              </a:ext>
            </a:extLst>
          </p:cNvPr>
          <p:cNvSpPr/>
          <p:nvPr/>
        </p:nvSpPr>
        <p:spPr>
          <a:xfrm>
            <a:off x="513708" y="1893442"/>
            <a:ext cx="6690759" cy="729465"/>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Starting: Largely done via doing things that don't scale</a:t>
            </a:r>
          </a:p>
        </p:txBody>
      </p:sp>
      <p:sp>
        <p:nvSpPr>
          <p:cNvPr id="7" name="Rounded Rectangle 6">
            <a:extLst>
              <a:ext uri="{FF2B5EF4-FFF2-40B4-BE49-F238E27FC236}">
                <a16:creationId xmlns:a16="http://schemas.microsoft.com/office/drawing/2014/main" id="{837761A8-62F3-4E2A-24DE-46988B504ADE}"/>
              </a:ext>
            </a:extLst>
          </p:cNvPr>
          <p:cNvSpPr/>
          <p:nvPr/>
        </p:nvSpPr>
        <p:spPr>
          <a:xfrm>
            <a:off x="6389955" y="4237234"/>
            <a:ext cx="5384229" cy="729465"/>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Scaling: Largely done to achieve scale</a:t>
            </a:r>
          </a:p>
        </p:txBody>
      </p:sp>
      <p:sp>
        <p:nvSpPr>
          <p:cNvPr id="14" name="TextBox 13">
            <a:extLst>
              <a:ext uri="{FF2B5EF4-FFF2-40B4-BE49-F238E27FC236}">
                <a16:creationId xmlns:a16="http://schemas.microsoft.com/office/drawing/2014/main" id="{9801C919-A237-8D1D-74E9-A11912756857}"/>
              </a:ext>
            </a:extLst>
          </p:cNvPr>
          <p:cNvSpPr txBox="1"/>
          <p:nvPr/>
        </p:nvSpPr>
        <p:spPr>
          <a:xfrm>
            <a:off x="1982912" y="4050188"/>
            <a:ext cx="1006583" cy="461665"/>
          </a:xfrm>
          <a:prstGeom prst="rect">
            <a:avLst/>
          </a:prstGeom>
          <a:noFill/>
        </p:spPr>
        <p:txBody>
          <a:bodyPr wrap="square" rtlCol="0">
            <a:spAutoFit/>
          </a:bodyPr>
          <a:lstStyle/>
          <a:p>
            <a:pPr algn="ctr"/>
            <a:r>
              <a:rPr lang="en-US" sz="1200"/>
              <a:t>(Customer interviews)</a:t>
            </a:r>
          </a:p>
        </p:txBody>
      </p:sp>
      <p:sp>
        <p:nvSpPr>
          <p:cNvPr id="15" name="TextBox 14">
            <a:extLst>
              <a:ext uri="{FF2B5EF4-FFF2-40B4-BE49-F238E27FC236}">
                <a16:creationId xmlns:a16="http://schemas.microsoft.com/office/drawing/2014/main" id="{091BB3BA-EFA2-19FE-679D-2227EDC6F091}"/>
              </a:ext>
            </a:extLst>
          </p:cNvPr>
          <p:cNvSpPr txBox="1"/>
          <p:nvPr/>
        </p:nvSpPr>
        <p:spPr>
          <a:xfrm>
            <a:off x="3460393" y="4050188"/>
            <a:ext cx="1006583" cy="461665"/>
          </a:xfrm>
          <a:prstGeom prst="rect">
            <a:avLst/>
          </a:prstGeom>
          <a:noFill/>
        </p:spPr>
        <p:txBody>
          <a:bodyPr wrap="square" rtlCol="0">
            <a:spAutoFit/>
          </a:bodyPr>
          <a:lstStyle/>
          <a:p>
            <a:pPr algn="ctr"/>
            <a:r>
              <a:rPr lang="en-US" sz="1200"/>
              <a:t>(No Code / Low Tech)</a:t>
            </a:r>
          </a:p>
        </p:txBody>
      </p:sp>
      <p:sp>
        <p:nvSpPr>
          <p:cNvPr id="17" name="Curved Down Arrow 16">
            <a:extLst>
              <a:ext uri="{FF2B5EF4-FFF2-40B4-BE49-F238E27FC236}">
                <a16:creationId xmlns:a16="http://schemas.microsoft.com/office/drawing/2014/main" id="{76FAA52D-7EA7-E19C-C22C-FB2431A34718}"/>
              </a:ext>
            </a:extLst>
          </p:cNvPr>
          <p:cNvSpPr/>
          <p:nvPr/>
        </p:nvSpPr>
        <p:spPr>
          <a:xfrm rot="10800000">
            <a:off x="2351562" y="4638735"/>
            <a:ext cx="3015049" cy="72976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7A4F3423-624A-3D34-1008-D7161F7971C9}"/>
              </a:ext>
            </a:extLst>
          </p:cNvPr>
          <p:cNvSpPr txBox="1"/>
          <p:nvPr/>
        </p:nvSpPr>
        <p:spPr>
          <a:xfrm>
            <a:off x="2486203" y="5495384"/>
            <a:ext cx="3015049" cy="923330"/>
          </a:xfrm>
          <a:prstGeom prst="rect">
            <a:avLst/>
          </a:prstGeom>
          <a:noFill/>
        </p:spPr>
        <p:txBody>
          <a:bodyPr wrap="square" rtlCol="0">
            <a:spAutoFit/>
          </a:bodyPr>
          <a:lstStyle/>
          <a:p>
            <a:r>
              <a:rPr lang="en-US" b="1"/>
              <a:t>Customer Validation / Pivot</a:t>
            </a:r>
          </a:p>
          <a:p>
            <a:r>
              <a:rPr lang="en-US"/>
              <a:t>(iterate until customers stick around and pay) </a:t>
            </a:r>
          </a:p>
        </p:txBody>
      </p:sp>
      <p:sp>
        <p:nvSpPr>
          <p:cNvPr id="24" name="Title 23">
            <a:extLst>
              <a:ext uri="{FF2B5EF4-FFF2-40B4-BE49-F238E27FC236}">
                <a16:creationId xmlns:a16="http://schemas.microsoft.com/office/drawing/2014/main" id="{F2FF1F00-4503-4369-6B8E-6FB7B22AA058}"/>
              </a:ext>
            </a:extLst>
          </p:cNvPr>
          <p:cNvSpPr>
            <a:spLocks noGrp="1"/>
          </p:cNvSpPr>
          <p:nvPr>
            <p:ph type="title"/>
          </p:nvPr>
        </p:nvSpPr>
        <p:spPr>
          <a:xfrm>
            <a:off x="838200" y="279115"/>
            <a:ext cx="10515600" cy="857749"/>
          </a:xfrm>
        </p:spPr>
        <p:txBody>
          <a:bodyPr/>
          <a:lstStyle/>
          <a:p>
            <a:r>
              <a:rPr lang="en-US"/>
              <a:t>Starting vs Scaling</a:t>
            </a:r>
          </a:p>
        </p:txBody>
      </p:sp>
      <p:pic>
        <p:nvPicPr>
          <p:cNvPr id="1026" name="Picture 2">
            <a:extLst>
              <a:ext uri="{FF2B5EF4-FFF2-40B4-BE49-F238E27FC236}">
                <a16:creationId xmlns:a16="http://schemas.microsoft.com/office/drawing/2014/main" id="{C8CE5FB5-7F28-44EA-45F9-688D95665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0561" y="6375114"/>
            <a:ext cx="2908300" cy="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0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6959A-A33A-E9FE-DECB-2085A697A3EA}"/>
              </a:ext>
            </a:extLst>
          </p:cNvPr>
          <p:cNvSpPr>
            <a:spLocks noGrp="1"/>
          </p:cNvSpPr>
          <p:nvPr>
            <p:ph type="title"/>
          </p:nvPr>
        </p:nvSpPr>
        <p:spPr/>
        <p:txBody>
          <a:bodyPr/>
          <a:lstStyle/>
          <a:p>
            <a:r>
              <a:rPr lang="en-US">
                <a:cs typeface="Calibri Light"/>
              </a:rPr>
              <a:t>The Entrepreneur's Mindset</a:t>
            </a:r>
            <a:endParaRPr lang="en-US"/>
          </a:p>
        </p:txBody>
      </p:sp>
      <p:sp>
        <p:nvSpPr>
          <p:cNvPr id="4" name="Text Placeholder 3">
            <a:extLst>
              <a:ext uri="{FF2B5EF4-FFF2-40B4-BE49-F238E27FC236}">
                <a16:creationId xmlns:a16="http://schemas.microsoft.com/office/drawing/2014/main" id="{6D67300A-BB3C-7125-6CFA-52925E57FFBF}"/>
              </a:ext>
            </a:extLst>
          </p:cNvPr>
          <p:cNvSpPr>
            <a:spLocks noGrp="1"/>
          </p:cNvSpPr>
          <p:nvPr>
            <p:ph type="body" idx="1"/>
          </p:nvPr>
        </p:nvSpPr>
        <p:spPr/>
        <p:txBody>
          <a:bodyPr/>
          <a:lstStyle/>
          <a:p>
            <a:r>
              <a:rPr lang="en-US">
                <a:cs typeface="Calibri"/>
              </a:rPr>
              <a:t>Thinking to avoid</a:t>
            </a:r>
          </a:p>
        </p:txBody>
      </p:sp>
      <p:sp>
        <p:nvSpPr>
          <p:cNvPr id="3" name="Text Placeholder 2">
            <a:extLst>
              <a:ext uri="{FF2B5EF4-FFF2-40B4-BE49-F238E27FC236}">
                <a16:creationId xmlns:a16="http://schemas.microsoft.com/office/drawing/2014/main" id="{CA62582F-32C0-E4E7-B9F6-D7A409962D3D}"/>
              </a:ext>
            </a:extLst>
          </p:cNvPr>
          <p:cNvSpPr>
            <a:spLocks noGrp="1"/>
          </p:cNvSpPr>
          <p:nvPr>
            <p:ph sz="half" idx="2"/>
          </p:nvPr>
        </p:nvSpPr>
        <p:spPr/>
        <p:txBody>
          <a:bodyPr vert="horz" lIns="91440" tIns="45720" rIns="91440" bIns="45720" rtlCol="0" anchor="t">
            <a:normAutofit/>
          </a:bodyPr>
          <a:lstStyle/>
          <a:p>
            <a:r>
              <a:rPr lang="en-US">
                <a:cs typeface="Calibri"/>
              </a:rPr>
              <a:t>My tech is cool</a:t>
            </a:r>
          </a:p>
          <a:p>
            <a:r>
              <a:rPr lang="en-US">
                <a:ea typeface="+mn-lt"/>
                <a:cs typeface="+mn-lt"/>
              </a:rPr>
              <a:t>My friends want this so everyone will want it</a:t>
            </a:r>
          </a:p>
          <a:p>
            <a:r>
              <a:rPr lang="en-US">
                <a:cs typeface="Calibri"/>
              </a:rPr>
              <a:t>I need to build something now</a:t>
            </a:r>
          </a:p>
          <a:p>
            <a:r>
              <a:rPr lang="en-US">
                <a:cs typeface="Calibri"/>
              </a:rPr>
              <a:t>I need to speak to a VC now</a:t>
            </a:r>
            <a:endParaRPr lang="en-US"/>
          </a:p>
          <a:p>
            <a:endParaRPr lang="en-US">
              <a:cs typeface="Calibri"/>
            </a:endParaRPr>
          </a:p>
          <a:p>
            <a:endParaRPr lang="en-US">
              <a:cs typeface="Calibri"/>
            </a:endParaRPr>
          </a:p>
        </p:txBody>
      </p:sp>
      <p:sp>
        <p:nvSpPr>
          <p:cNvPr id="5" name="Text Placeholder 4">
            <a:extLst>
              <a:ext uri="{FF2B5EF4-FFF2-40B4-BE49-F238E27FC236}">
                <a16:creationId xmlns:a16="http://schemas.microsoft.com/office/drawing/2014/main" id="{16D2D332-92CF-710B-38AF-0B4A132E9ED2}"/>
              </a:ext>
            </a:extLst>
          </p:cNvPr>
          <p:cNvSpPr>
            <a:spLocks noGrp="1"/>
          </p:cNvSpPr>
          <p:nvPr>
            <p:ph type="body" sz="quarter" idx="3"/>
          </p:nvPr>
        </p:nvSpPr>
        <p:spPr/>
        <p:txBody>
          <a:bodyPr/>
          <a:lstStyle/>
          <a:p>
            <a:r>
              <a:rPr lang="en-US">
                <a:cs typeface="Calibri"/>
              </a:rPr>
              <a:t>Thinking to cultivate</a:t>
            </a:r>
            <a:endParaRPr lang="en-US"/>
          </a:p>
        </p:txBody>
      </p:sp>
      <p:sp>
        <p:nvSpPr>
          <p:cNvPr id="6" name="Content Placeholder 5">
            <a:extLst>
              <a:ext uri="{FF2B5EF4-FFF2-40B4-BE49-F238E27FC236}">
                <a16:creationId xmlns:a16="http://schemas.microsoft.com/office/drawing/2014/main" id="{83832EC1-C48D-9AE7-BEFF-D88E0ECEC353}"/>
              </a:ext>
            </a:extLst>
          </p:cNvPr>
          <p:cNvSpPr>
            <a:spLocks noGrp="1"/>
          </p:cNvSpPr>
          <p:nvPr>
            <p:ph sz="quarter" idx="4"/>
          </p:nvPr>
        </p:nvSpPr>
        <p:spPr/>
        <p:txBody>
          <a:bodyPr vert="horz" lIns="91440" tIns="45720" rIns="91440" bIns="45720" rtlCol="0" anchor="t">
            <a:normAutofit/>
          </a:bodyPr>
          <a:lstStyle/>
          <a:p>
            <a:r>
              <a:rPr lang="en-US">
                <a:cs typeface="Calibri"/>
              </a:rPr>
              <a:t>Customers understand their problems better than you do</a:t>
            </a:r>
          </a:p>
          <a:p>
            <a:r>
              <a:rPr lang="en-US">
                <a:cs typeface="Calibri"/>
              </a:rPr>
              <a:t>Customer are motivated by their priorities not yours</a:t>
            </a:r>
          </a:p>
          <a:p>
            <a:r>
              <a:rPr lang="en-US">
                <a:ea typeface="+mn-lt"/>
                <a:cs typeface="+mn-lt"/>
              </a:rPr>
              <a:t>Customers have lots of choices</a:t>
            </a:r>
          </a:p>
          <a:p>
            <a:r>
              <a:rPr lang="en-US">
                <a:cs typeface="Calibri"/>
              </a:rPr>
              <a:t>Customers care about solving their problems not about how cool your tech is</a:t>
            </a:r>
          </a:p>
        </p:txBody>
      </p:sp>
    </p:spTree>
    <p:extLst>
      <p:ext uri="{BB962C8B-B14F-4D97-AF65-F5344CB8AC3E}">
        <p14:creationId xmlns:p14="http://schemas.microsoft.com/office/powerpoint/2010/main" val="136876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C82-F5ED-C14F-82F0-A0138AF72A6F}"/>
              </a:ext>
            </a:extLst>
          </p:cNvPr>
          <p:cNvSpPr>
            <a:spLocks noGrp="1"/>
          </p:cNvSpPr>
          <p:nvPr>
            <p:ph type="title"/>
          </p:nvPr>
        </p:nvSpPr>
        <p:spPr/>
        <p:txBody>
          <a:bodyPr/>
          <a:lstStyle/>
          <a:p>
            <a:r>
              <a:rPr lang="en-US"/>
              <a:t>Six Steps to Start Your Venture </a:t>
            </a:r>
          </a:p>
        </p:txBody>
      </p:sp>
      <p:sp>
        <p:nvSpPr>
          <p:cNvPr id="3" name="Content Placeholder 2">
            <a:extLst>
              <a:ext uri="{FF2B5EF4-FFF2-40B4-BE49-F238E27FC236}">
                <a16:creationId xmlns:a16="http://schemas.microsoft.com/office/drawing/2014/main" id="{30E22494-AD5B-F945-8DD1-BE79CB1A51FA}"/>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n-US" b="1">
                <a:ea typeface="Calibri"/>
                <a:cs typeface="Calibri"/>
              </a:rPr>
              <a:t>If you have an idea:</a:t>
            </a:r>
          </a:p>
        </p:txBody>
      </p:sp>
      <p:sp>
        <p:nvSpPr>
          <p:cNvPr id="5" name="Content Placeholder 4">
            <a:extLst>
              <a:ext uri="{FF2B5EF4-FFF2-40B4-BE49-F238E27FC236}">
                <a16:creationId xmlns:a16="http://schemas.microsoft.com/office/drawing/2014/main" id="{B06336CC-3DE6-523E-3000-280031C1128A}"/>
              </a:ext>
            </a:extLst>
          </p:cNvPr>
          <p:cNvSpPr>
            <a:spLocks noGrp="1"/>
          </p:cNvSpPr>
          <p:nvPr>
            <p:ph sz="half" idx="2"/>
          </p:nvPr>
        </p:nvSpPr>
        <p:spPr/>
        <p:txBody>
          <a:bodyPr vert="horz" lIns="91440" tIns="45720" rIns="91440" bIns="45720" rtlCol="0" anchor="t">
            <a:normAutofit fontScale="92500" lnSpcReduction="10000"/>
          </a:bodyPr>
          <a:lstStyle/>
          <a:p>
            <a:pPr marL="514350" indent="-514350">
              <a:buAutoNum type="arabicPeriod"/>
            </a:pPr>
            <a:r>
              <a:rPr lang="en-US" sz="2400">
                <a:latin typeface="Arial"/>
                <a:cs typeface="Arial"/>
              </a:rPr>
              <a:t>Refining your idea</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Customer Discovery</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Interviewing basics</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Iterate on your idea</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Identify your early target customers</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Build an MVP to test your offering</a:t>
            </a:r>
          </a:p>
          <a:p>
            <a:endParaRPr lang="en-US">
              <a:ea typeface="Calibri"/>
              <a:cs typeface="Calibri"/>
            </a:endParaRPr>
          </a:p>
        </p:txBody>
      </p:sp>
      <p:pic>
        <p:nvPicPr>
          <p:cNvPr id="4" name="Picture 3">
            <a:extLst>
              <a:ext uri="{FF2B5EF4-FFF2-40B4-BE49-F238E27FC236}">
                <a16:creationId xmlns:a16="http://schemas.microsoft.com/office/drawing/2014/main" id="{10734989-E698-4A95-A3AE-A6CB40BECFAA}"/>
              </a:ext>
            </a:extLst>
          </p:cNvPr>
          <p:cNvPicPr>
            <a:picLocks noChangeAspect="1"/>
          </p:cNvPicPr>
          <p:nvPr/>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226804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AC82-F5ED-C14F-82F0-A0138AF72A6F}"/>
              </a:ext>
            </a:extLst>
          </p:cNvPr>
          <p:cNvSpPr>
            <a:spLocks noGrp="1"/>
          </p:cNvSpPr>
          <p:nvPr>
            <p:ph type="title"/>
          </p:nvPr>
        </p:nvSpPr>
        <p:spPr/>
        <p:txBody>
          <a:bodyPr/>
          <a:lstStyle/>
          <a:p>
            <a:r>
              <a:rPr lang="en-US"/>
              <a:t>Six Steps to Start Your Venture </a:t>
            </a:r>
          </a:p>
        </p:txBody>
      </p:sp>
      <p:sp>
        <p:nvSpPr>
          <p:cNvPr id="3" name="Content Placeholder 2">
            <a:extLst>
              <a:ext uri="{FF2B5EF4-FFF2-40B4-BE49-F238E27FC236}">
                <a16:creationId xmlns:a16="http://schemas.microsoft.com/office/drawing/2014/main" id="{30E22494-AD5B-F945-8DD1-BE79CB1A51FA}"/>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en-US" b="1">
                <a:ea typeface="Calibri"/>
                <a:cs typeface="Calibri"/>
              </a:rPr>
              <a:t>If you don't have an idea</a:t>
            </a:r>
            <a:br>
              <a:rPr lang="en-US" b="1">
                <a:ea typeface="Calibri"/>
                <a:cs typeface="Calibri"/>
              </a:rPr>
            </a:br>
            <a:r>
              <a:rPr lang="en-US">
                <a:ea typeface="Calibri"/>
                <a:cs typeface="Calibri"/>
              </a:rPr>
              <a:t>(it might be a lot better):</a:t>
            </a:r>
          </a:p>
          <a:p>
            <a:pPr marL="0" indent="0">
              <a:buNone/>
            </a:pPr>
            <a:endParaRPr lang="en-US">
              <a:ea typeface="Calibri"/>
              <a:cs typeface="Calibri"/>
            </a:endParaRPr>
          </a:p>
          <a:p>
            <a:pPr marL="0" indent="0">
              <a:buNone/>
            </a:pPr>
            <a:endParaRPr lang="en-US">
              <a:ea typeface="Calibri"/>
              <a:cs typeface="Calibri"/>
            </a:endParaRPr>
          </a:p>
          <a:p>
            <a:pPr marL="0" indent="0">
              <a:buNone/>
            </a:pPr>
            <a:r>
              <a:rPr lang="en-US">
                <a:ea typeface="Calibri"/>
                <a:cs typeface="Calibri"/>
              </a:rPr>
              <a:t>Let go of your idea (ego) and find success.</a:t>
            </a:r>
          </a:p>
        </p:txBody>
      </p:sp>
      <p:sp>
        <p:nvSpPr>
          <p:cNvPr id="5" name="Content Placeholder 4">
            <a:extLst>
              <a:ext uri="{FF2B5EF4-FFF2-40B4-BE49-F238E27FC236}">
                <a16:creationId xmlns:a16="http://schemas.microsoft.com/office/drawing/2014/main" id="{B06336CC-3DE6-523E-3000-280031C1128A}"/>
              </a:ext>
            </a:extLst>
          </p:cNvPr>
          <p:cNvSpPr>
            <a:spLocks noGrp="1"/>
          </p:cNvSpPr>
          <p:nvPr>
            <p:ph sz="half" idx="2"/>
          </p:nvPr>
        </p:nvSpPr>
        <p:spPr/>
        <p:txBody>
          <a:bodyPr vert="horz" lIns="91440" tIns="45720" rIns="91440" bIns="45720" rtlCol="0" anchor="t">
            <a:normAutofit fontScale="92500" lnSpcReduction="10000"/>
          </a:bodyPr>
          <a:lstStyle/>
          <a:p>
            <a:pPr marL="514350" indent="-514350">
              <a:buAutoNum type="arabicPeriod"/>
            </a:pPr>
            <a:r>
              <a:rPr lang="en-US" sz="2400">
                <a:latin typeface="Arial"/>
                <a:cs typeface="Arial"/>
              </a:rPr>
              <a:t>Define who you want to serve</a:t>
            </a:r>
            <a:endParaRPr lang="en-US"/>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Customer Discovery</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Interviewing basics</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Iterate on your idea</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Identify your early target customers</a:t>
            </a:r>
          </a:p>
          <a:p>
            <a:pPr marL="514350" indent="-514350">
              <a:buAutoNum type="arabicPeriod"/>
            </a:pPr>
            <a:endParaRPr lang="en-US" sz="2400">
              <a:latin typeface="Arial"/>
              <a:cs typeface="Arial"/>
            </a:endParaRPr>
          </a:p>
          <a:p>
            <a:pPr marL="514350" indent="-514350">
              <a:buAutoNum type="arabicPeriod"/>
            </a:pPr>
            <a:r>
              <a:rPr lang="en-US" sz="2400">
                <a:latin typeface="Arial"/>
                <a:cs typeface="Arial"/>
              </a:rPr>
              <a:t>Build an MVP to test your offering</a:t>
            </a:r>
          </a:p>
          <a:p>
            <a:endParaRPr lang="en-US">
              <a:ea typeface="Calibri"/>
              <a:cs typeface="Calibri"/>
            </a:endParaRPr>
          </a:p>
        </p:txBody>
      </p:sp>
      <p:pic>
        <p:nvPicPr>
          <p:cNvPr id="4" name="Picture 3">
            <a:extLst>
              <a:ext uri="{FF2B5EF4-FFF2-40B4-BE49-F238E27FC236}">
                <a16:creationId xmlns:a16="http://schemas.microsoft.com/office/drawing/2014/main" id="{10734989-E698-4A95-A3AE-A6CB40BECFAA}"/>
              </a:ext>
            </a:extLst>
          </p:cNvPr>
          <p:cNvPicPr>
            <a:picLocks noChangeAspect="1"/>
          </p:cNvPicPr>
          <p:nvPr/>
        </p:nvPicPr>
        <p:blipFill>
          <a:blip r:embed="rId2"/>
          <a:stretch>
            <a:fillRect/>
          </a:stretch>
        </p:blipFill>
        <p:spPr>
          <a:xfrm>
            <a:off x="9394547" y="18509"/>
            <a:ext cx="2762284" cy="354161"/>
          </a:xfrm>
          <a:prstGeom prst="rect">
            <a:avLst/>
          </a:prstGeom>
        </p:spPr>
      </p:pic>
    </p:spTree>
    <p:extLst>
      <p:ext uri="{BB962C8B-B14F-4D97-AF65-F5344CB8AC3E}">
        <p14:creationId xmlns:p14="http://schemas.microsoft.com/office/powerpoint/2010/main" val="154055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8A17-424D-697B-236E-244991990000}"/>
              </a:ext>
            </a:extLst>
          </p:cNvPr>
          <p:cNvSpPr>
            <a:spLocks noGrp="1"/>
          </p:cNvSpPr>
          <p:nvPr>
            <p:ph type="title"/>
          </p:nvPr>
        </p:nvSpPr>
        <p:spPr/>
        <p:txBody>
          <a:bodyPr/>
          <a:lstStyle/>
          <a:p>
            <a:r>
              <a:rPr lang="en-US"/>
              <a:t>Step 1: Refine your idea</a:t>
            </a:r>
          </a:p>
        </p:txBody>
      </p:sp>
      <p:sp>
        <p:nvSpPr>
          <p:cNvPr id="3" name="Content Placeholder 2">
            <a:extLst>
              <a:ext uri="{FF2B5EF4-FFF2-40B4-BE49-F238E27FC236}">
                <a16:creationId xmlns:a16="http://schemas.microsoft.com/office/drawing/2014/main" id="{5F27A012-D1FD-28C7-C3B6-D2E34075089E}"/>
              </a:ext>
            </a:extLst>
          </p:cNvPr>
          <p:cNvSpPr>
            <a:spLocks noGrp="1"/>
          </p:cNvSpPr>
          <p:nvPr>
            <p:ph idx="1"/>
          </p:nvPr>
        </p:nvSpPr>
        <p:spPr/>
        <p:txBody>
          <a:bodyPr/>
          <a:lstStyle/>
          <a:p>
            <a:r>
              <a:rPr lang="en-US"/>
              <a:t>Who is the customer?</a:t>
            </a:r>
          </a:p>
          <a:p>
            <a:pPr lvl="1"/>
            <a:r>
              <a:rPr lang="en-US"/>
              <a:t>Is your user different from the person that pays?</a:t>
            </a:r>
          </a:p>
          <a:p>
            <a:endParaRPr lang="en-US"/>
          </a:p>
          <a:p>
            <a:r>
              <a:rPr lang="en-US"/>
              <a:t>What problem are they looking to solve?</a:t>
            </a:r>
          </a:p>
          <a:p>
            <a:endParaRPr lang="en-US"/>
          </a:p>
          <a:p>
            <a:r>
              <a:rPr lang="en-US"/>
              <a:t>What is your proposed solution?</a:t>
            </a:r>
          </a:p>
          <a:p>
            <a:pPr lvl="1"/>
            <a:r>
              <a:rPr lang="en-US"/>
              <a:t>How do you provide value?</a:t>
            </a:r>
          </a:p>
        </p:txBody>
      </p:sp>
      <p:pic>
        <p:nvPicPr>
          <p:cNvPr id="4" name="Picture 3">
            <a:extLst>
              <a:ext uri="{FF2B5EF4-FFF2-40B4-BE49-F238E27FC236}">
                <a16:creationId xmlns:a16="http://schemas.microsoft.com/office/drawing/2014/main" id="{BBBFAEF1-DAE4-2EC7-0854-33057DDAFE67}"/>
              </a:ext>
            </a:extLst>
          </p:cNvPr>
          <p:cNvPicPr>
            <a:picLocks noChangeAspect="1"/>
          </p:cNvPicPr>
          <p:nvPr/>
        </p:nvPicPr>
        <p:blipFill>
          <a:blip r:embed="rId2"/>
          <a:stretch>
            <a:fillRect/>
          </a:stretch>
        </p:blipFill>
        <p:spPr>
          <a:xfrm>
            <a:off x="9394547" y="18509"/>
            <a:ext cx="2762284" cy="354161"/>
          </a:xfrm>
          <a:prstGeom prst="rect">
            <a:avLst/>
          </a:prstGeom>
        </p:spPr>
      </p:pic>
      <p:sp>
        <p:nvSpPr>
          <p:cNvPr id="5" name="TextBox 4">
            <a:extLst>
              <a:ext uri="{FF2B5EF4-FFF2-40B4-BE49-F238E27FC236}">
                <a16:creationId xmlns:a16="http://schemas.microsoft.com/office/drawing/2014/main" id="{6B245A67-E9D9-CEAE-C247-3C10E58534E3}"/>
              </a:ext>
            </a:extLst>
          </p:cNvPr>
          <p:cNvSpPr txBox="1"/>
          <p:nvPr/>
        </p:nvSpPr>
        <p:spPr>
          <a:xfrm>
            <a:off x="975360" y="5665569"/>
            <a:ext cx="9001760" cy="954107"/>
          </a:xfrm>
          <a:prstGeom prst="rect">
            <a:avLst/>
          </a:prstGeom>
          <a:noFill/>
        </p:spPr>
        <p:txBody>
          <a:bodyPr wrap="square" rtlCol="0">
            <a:spAutoFit/>
          </a:bodyPr>
          <a:lstStyle/>
          <a:p>
            <a:pPr algn="ctr"/>
            <a:r>
              <a:rPr lang="en-US" sz="2800"/>
              <a:t>This is the first iteration of your idea,</a:t>
            </a:r>
            <a:br>
              <a:rPr lang="en-US" sz="2800"/>
            </a:br>
            <a:r>
              <a:rPr lang="en-US" sz="2800"/>
              <a:t>you will revisit it after talking to customers </a:t>
            </a:r>
          </a:p>
        </p:txBody>
      </p:sp>
      <p:sp>
        <p:nvSpPr>
          <p:cNvPr id="6" name="Arrow: Down 5">
            <a:extLst>
              <a:ext uri="{FF2B5EF4-FFF2-40B4-BE49-F238E27FC236}">
                <a16:creationId xmlns:a16="http://schemas.microsoft.com/office/drawing/2014/main" id="{7B72CD70-1A76-F481-46CC-D233E6F98264}"/>
              </a:ext>
            </a:extLst>
          </p:cNvPr>
          <p:cNvSpPr/>
          <p:nvPr/>
        </p:nvSpPr>
        <p:spPr>
          <a:xfrm>
            <a:off x="4886960" y="5090160"/>
            <a:ext cx="741680" cy="5652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27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6967-698B-7140-9C20-C794283A9DAD}"/>
              </a:ext>
            </a:extLst>
          </p:cNvPr>
          <p:cNvSpPr>
            <a:spLocks noGrp="1"/>
          </p:cNvSpPr>
          <p:nvPr>
            <p:ph type="title"/>
          </p:nvPr>
        </p:nvSpPr>
        <p:spPr/>
        <p:txBody>
          <a:bodyPr/>
          <a:lstStyle/>
          <a:p>
            <a:r>
              <a:rPr lang="en-US">
                <a:ea typeface="Calibri Light"/>
                <a:cs typeface="Calibri Light"/>
              </a:rPr>
              <a:t>Step 2: Customer discovery</a:t>
            </a:r>
            <a:br>
              <a:rPr lang="en-US"/>
            </a:br>
            <a:r>
              <a:rPr lang="en-US" sz="3600"/>
              <a:t>What you want to know about the customer</a:t>
            </a:r>
          </a:p>
        </p:txBody>
      </p:sp>
      <p:sp>
        <p:nvSpPr>
          <p:cNvPr id="3" name="Content Placeholder 2">
            <a:extLst>
              <a:ext uri="{FF2B5EF4-FFF2-40B4-BE49-F238E27FC236}">
                <a16:creationId xmlns:a16="http://schemas.microsoft.com/office/drawing/2014/main" id="{DF42B07E-9346-2048-B407-F10AAD6B28CB}"/>
              </a:ext>
            </a:extLst>
          </p:cNvPr>
          <p:cNvSpPr>
            <a:spLocks noGrp="1"/>
          </p:cNvSpPr>
          <p:nvPr>
            <p:ph idx="1"/>
          </p:nvPr>
        </p:nvSpPr>
        <p:spPr/>
        <p:txBody>
          <a:bodyPr>
            <a:normAutofit fontScale="92500" lnSpcReduction="10000"/>
          </a:bodyPr>
          <a:lstStyle/>
          <a:p>
            <a:r>
              <a:rPr lang="en-US"/>
              <a:t>Does the customer have a problem?</a:t>
            </a:r>
          </a:p>
          <a:p>
            <a:endParaRPr lang="en-US"/>
          </a:p>
          <a:p>
            <a:r>
              <a:rPr lang="en-US"/>
              <a:t>Do they know they have a problem?</a:t>
            </a:r>
          </a:p>
          <a:p>
            <a:endParaRPr lang="en-US"/>
          </a:p>
          <a:p>
            <a:r>
              <a:rPr lang="en-US"/>
              <a:t>Are they actively trying to solve the problem or are they using something to solve it, but they don’t like it?</a:t>
            </a:r>
          </a:p>
          <a:p>
            <a:endParaRPr lang="en-US"/>
          </a:p>
          <a:p>
            <a:r>
              <a:rPr lang="en-US"/>
              <a:t>Do they have budget to spend on a solution?</a:t>
            </a:r>
          </a:p>
          <a:p>
            <a:endParaRPr lang="en-US"/>
          </a:p>
          <a:p>
            <a:pPr marL="0" indent="0" algn="ctr">
              <a:buNone/>
            </a:pPr>
            <a:r>
              <a:rPr lang="en-US"/>
              <a:t>Don’t just validate the problem validate your solution</a:t>
            </a:r>
          </a:p>
        </p:txBody>
      </p:sp>
      <p:pic>
        <p:nvPicPr>
          <p:cNvPr id="4" name="Picture 3">
            <a:extLst>
              <a:ext uri="{FF2B5EF4-FFF2-40B4-BE49-F238E27FC236}">
                <a16:creationId xmlns:a16="http://schemas.microsoft.com/office/drawing/2014/main" id="{6C8CF86E-FA0D-4445-8E6B-0634F07C2E98}"/>
              </a:ext>
            </a:extLst>
          </p:cNvPr>
          <p:cNvPicPr>
            <a:picLocks noChangeAspect="1"/>
          </p:cNvPicPr>
          <p:nvPr/>
        </p:nvPicPr>
        <p:blipFill>
          <a:blip r:embed="rId3"/>
          <a:stretch>
            <a:fillRect/>
          </a:stretch>
        </p:blipFill>
        <p:spPr>
          <a:xfrm>
            <a:off x="9394547" y="18509"/>
            <a:ext cx="2762284" cy="354161"/>
          </a:xfrm>
          <a:prstGeom prst="rect">
            <a:avLst/>
          </a:prstGeom>
        </p:spPr>
      </p:pic>
    </p:spTree>
    <p:extLst>
      <p:ext uri="{BB962C8B-B14F-4D97-AF65-F5344CB8AC3E}">
        <p14:creationId xmlns:p14="http://schemas.microsoft.com/office/powerpoint/2010/main" val="256526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187B-577B-1D6A-BB94-7DD4E7F1F6E5}"/>
              </a:ext>
            </a:extLst>
          </p:cNvPr>
          <p:cNvSpPr>
            <a:spLocks noGrp="1"/>
          </p:cNvSpPr>
          <p:nvPr>
            <p:ph type="title"/>
          </p:nvPr>
        </p:nvSpPr>
        <p:spPr/>
        <p:txBody>
          <a:bodyPr/>
          <a:lstStyle/>
          <a:p>
            <a:r>
              <a:rPr lang="en-US"/>
              <a:t>Remember…</a:t>
            </a:r>
          </a:p>
        </p:txBody>
      </p:sp>
      <p:sp>
        <p:nvSpPr>
          <p:cNvPr id="3" name="Content Placeholder 2">
            <a:extLst>
              <a:ext uri="{FF2B5EF4-FFF2-40B4-BE49-F238E27FC236}">
                <a16:creationId xmlns:a16="http://schemas.microsoft.com/office/drawing/2014/main" id="{7CBE5EAB-1DD6-49EB-34CB-A4660DB3A432}"/>
              </a:ext>
            </a:extLst>
          </p:cNvPr>
          <p:cNvSpPr>
            <a:spLocks noGrp="1"/>
          </p:cNvSpPr>
          <p:nvPr>
            <p:ph idx="1"/>
          </p:nvPr>
        </p:nvSpPr>
        <p:spPr/>
        <p:txBody>
          <a:bodyPr/>
          <a:lstStyle/>
          <a:p>
            <a:endParaRPr lang="en-US" b="0" i="0" u="none" strike="noStrike">
              <a:solidFill>
                <a:srgbClr val="767171"/>
              </a:solidFill>
              <a:effectLst/>
              <a:latin typeface="Larsseit"/>
            </a:endParaRPr>
          </a:p>
          <a:p>
            <a:endParaRPr lang="en-US">
              <a:solidFill>
                <a:srgbClr val="767171"/>
              </a:solidFill>
              <a:latin typeface="Larsseit"/>
            </a:endParaRPr>
          </a:p>
          <a:p>
            <a:pPr marL="0" indent="0" algn="ctr">
              <a:buNone/>
            </a:pPr>
            <a:r>
              <a:rPr lang="en-US" sz="5400" b="0" i="0" u="none" strike="noStrike">
                <a:solidFill>
                  <a:srgbClr val="FF0000"/>
                </a:solidFill>
                <a:effectLst/>
                <a:latin typeface="Larsseit"/>
              </a:rPr>
              <a:t>#1 reason startups fail is</a:t>
            </a:r>
            <a:br>
              <a:rPr lang="en-US" sz="5400" b="0" i="0" u="none" strike="noStrike">
                <a:solidFill>
                  <a:srgbClr val="FF0000"/>
                </a:solidFill>
                <a:effectLst/>
                <a:latin typeface="Larsseit"/>
              </a:rPr>
            </a:br>
            <a:r>
              <a:rPr lang="en-US" sz="5400" b="1" i="0" u="none" strike="noStrike">
                <a:solidFill>
                  <a:srgbClr val="FF0000"/>
                </a:solidFill>
                <a:effectLst/>
                <a:latin typeface="Larsseit"/>
              </a:rPr>
              <a:t>lack of customer demand </a:t>
            </a:r>
            <a:endParaRPr lang="en-US" sz="5400">
              <a:solidFill>
                <a:srgbClr val="FF0000"/>
              </a:solidFill>
            </a:endParaRPr>
          </a:p>
        </p:txBody>
      </p:sp>
    </p:spTree>
    <p:extLst>
      <p:ext uri="{BB962C8B-B14F-4D97-AF65-F5344CB8AC3E}">
        <p14:creationId xmlns:p14="http://schemas.microsoft.com/office/powerpoint/2010/main" val="56933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4</Notes>
  <HiddenSlides>0</HiddenSlide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Office Theme</vt:lpstr>
      <vt:lpstr>Office Theme</vt:lpstr>
      <vt:lpstr>How to Start your Venture </vt:lpstr>
      <vt:lpstr>PowerPoint Presentation</vt:lpstr>
      <vt:lpstr>Want to start a venture but aren’t quite sure where to begin? </vt:lpstr>
      <vt:lpstr>The Entrepreneur's Mindset</vt:lpstr>
      <vt:lpstr>Six Steps to Start Your Venture </vt:lpstr>
      <vt:lpstr>Six Steps to Start Your Venture </vt:lpstr>
      <vt:lpstr>Step 1: Refine your idea</vt:lpstr>
      <vt:lpstr>Step 2: Customer discovery What you want to know about the customer</vt:lpstr>
      <vt:lpstr>Remember…</vt:lpstr>
      <vt:lpstr>Step 3: Interview customers</vt:lpstr>
      <vt:lpstr>Questions to Ask in Customer Interviews</vt:lpstr>
      <vt:lpstr>Best Question to Ask if you don’t have an idea</vt:lpstr>
      <vt:lpstr>Question to Avoid in Customer Interviews</vt:lpstr>
      <vt:lpstr>Step 4: Iterate </vt:lpstr>
      <vt:lpstr>Remember…</vt:lpstr>
      <vt:lpstr>PowerPoint Presentation</vt:lpstr>
      <vt:lpstr>Identify Your Initial Target Customer Segment</vt:lpstr>
      <vt:lpstr>Step 6: Build an MVP</vt:lpstr>
      <vt:lpstr>MVP Guidelines</vt:lpstr>
      <vt:lpstr>Some famous MVPs</vt:lpstr>
      <vt:lpstr>Concierge MVP</vt:lpstr>
      <vt:lpstr>Use a waitlist as your MVP</vt:lpstr>
      <vt:lpstr>No Code MVPs</vt:lpstr>
      <vt:lpstr>Iterate until enough people stick around</vt:lpstr>
      <vt:lpstr>Customer validation iterations</vt:lpstr>
      <vt:lpstr>Summary of Steps</vt:lpstr>
      <vt:lpstr>Questions?  https://www.surveymonkey.com/r/Spring24B2BWorkshop​</vt:lpstr>
      <vt:lpstr>B2B Journey (customer validation iterations)</vt:lpstr>
      <vt:lpstr>Summary of Steps</vt:lpstr>
      <vt:lpstr>The problem with having an idea</vt:lpstr>
      <vt:lpstr>B2B Journey</vt:lpstr>
      <vt:lpstr>PowerPoint Presentation</vt:lpstr>
      <vt:lpstr>Customer validation iterations</vt:lpstr>
      <vt:lpstr>B2B Journey (starting vs scaling)</vt:lpstr>
      <vt:lpstr>B2B Journey (engaging with investors)</vt:lpstr>
      <vt:lpstr>When to engage with investors / donors</vt:lpstr>
      <vt:lpstr>B2B Journey</vt:lpstr>
      <vt:lpstr>Starting vs Scaling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Phillip Green</dc:creator>
  <cp:revision>2</cp:revision>
  <dcterms:created xsi:type="dcterms:W3CDTF">2022-03-24T13:56:14Z</dcterms:created>
  <dcterms:modified xsi:type="dcterms:W3CDTF">2024-02-22T20:24:23Z</dcterms:modified>
</cp:coreProperties>
</file>