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62" r:id="rId3"/>
    <p:sldId id="329" r:id="rId4"/>
    <p:sldId id="1354" r:id="rId5"/>
    <p:sldId id="328" r:id="rId6"/>
    <p:sldId id="308" r:id="rId7"/>
    <p:sldId id="331" r:id="rId8"/>
    <p:sldId id="284" r:id="rId9"/>
    <p:sldId id="330" r:id="rId10"/>
    <p:sldId id="332" r:id="rId11"/>
    <p:sldId id="333" r:id="rId12"/>
    <p:sldId id="335" r:id="rId13"/>
    <p:sldId id="341" r:id="rId14"/>
    <p:sldId id="344" r:id="rId15"/>
    <p:sldId id="349" r:id="rId16"/>
    <p:sldId id="350" r:id="rId17"/>
    <p:sldId id="351" r:id="rId18"/>
    <p:sldId id="348" r:id="rId19"/>
    <p:sldId id="346" r:id="rId20"/>
    <p:sldId id="354" r:id="rId21"/>
    <p:sldId id="353" r:id="rId22"/>
    <p:sldId id="352" r:id="rId23"/>
    <p:sldId id="334" r:id="rId24"/>
    <p:sldId id="337" r:id="rId25"/>
    <p:sldId id="338" r:id="rId26"/>
    <p:sldId id="336" r:id="rId27"/>
    <p:sldId id="339" r:id="rId28"/>
    <p:sldId id="340" r:id="rId29"/>
    <p:sldId id="1339" r:id="rId30"/>
    <p:sldId id="1348" r:id="rId31"/>
    <p:sldId id="1350" r:id="rId32"/>
    <p:sldId id="1353" r:id="rId33"/>
    <p:sldId id="32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0EF91-45F3-BE0F-D39B-5402EF15EF09}" v="558" dt="2024-03-25T21:05:40.753"/>
    <p1510:client id="{5D6EDA22-97D0-45BD-B848-E730FC571911}" v="624" dt="2024-03-25T21:13:51.857"/>
    <p1510:client id="{A4C43DB4-CF6E-A40E-F961-E7C4DFE0B30E}" v="389" dt="2024-03-25T01:25:53.540"/>
    <p1510:client id="{EF29EBE8-A370-E24D-C91D-E5B4C56B462D}" v="1164" dt="2024-03-25T18:18:57.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Green" userId="142fbe7d684ff56a" providerId="LiveId" clId="{5D6EDA22-97D0-45BD-B848-E730FC571911}"/>
    <pc:docChg chg="custSel modSld">
      <pc:chgData name="Phillip Green" userId="142fbe7d684ff56a" providerId="LiveId" clId="{5D6EDA22-97D0-45BD-B848-E730FC571911}" dt="2024-03-25T21:15:50.362" v="52" actId="20577"/>
      <pc:docMkLst>
        <pc:docMk/>
      </pc:docMkLst>
      <pc:sldChg chg="modAnim">
        <pc:chgData name="Phillip Green" userId="142fbe7d684ff56a" providerId="LiveId" clId="{5D6EDA22-97D0-45BD-B848-E730FC571911}" dt="2024-03-25T21:13:42.514" v="12"/>
        <pc:sldMkLst>
          <pc:docMk/>
          <pc:sldMk cId="1368763290" sldId="284"/>
        </pc:sldMkLst>
      </pc:sldChg>
      <pc:sldChg chg="modSp">
        <pc:chgData name="Phillip Green" userId="142fbe7d684ff56a" providerId="LiveId" clId="{5D6EDA22-97D0-45BD-B848-E730FC571911}" dt="2024-03-25T21:12:47.893" v="11" actId="113"/>
        <pc:sldMkLst>
          <pc:docMk/>
          <pc:sldMk cId="3519505294" sldId="328"/>
        </pc:sldMkLst>
        <pc:spChg chg="mod">
          <ac:chgData name="Phillip Green" userId="142fbe7d684ff56a" providerId="LiveId" clId="{5D6EDA22-97D0-45BD-B848-E730FC571911}" dt="2024-03-25T21:12:35.037" v="8" actId="20577"/>
          <ac:spMkLst>
            <pc:docMk/>
            <pc:sldMk cId="3519505294" sldId="328"/>
            <ac:spMk id="3" creationId="{E4A262BC-336C-120E-2F4A-45EFBF3D340D}"/>
          </ac:spMkLst>
        </pc:spChg>
        <pc:spChg chg="mod">
          <ac:chgData name="Phillip Green" userId="142fbe7d684ff56a" providerId="LiveId" clId="{5D6EDA22-97D0-45BD-B848-E730FC571911}" dt="2024-03-25T21:12:47.893" v="11" actId="113"/>
          <ac:spMkLst>
            <pc:docMk/>
            <pc:sldMk cId="3519505294" sldId="328"/>
            <ac:spMk id="9" creationId="{BCC7C1C9-3B3F-F318-538A-6723CBEF548C}"/>
          </ac:spMkLst>
        </pc:spChg>
      </pc:sldChg>
      <pc:sldChg chg="modAnim">
        <pc:chgData name="Phillip Green" userId="142fbe7d684ff56a" providerId="LiveId" clId="{5D6EDA22-97D0-45BD-B848-E730FC571911}" dt="2024-03-25T21:13:47.489" v="13"/>
        <pc:sldMkLst>
          <pc:docMk/>
          <pc:sldMk cId="428142108" sldId="330"/>
        </pc:sldMkLst>
      </pc:sldChg>
      <pc:sldChg chg="modAnim">
        <pc:chgData name="Phillip Green" userId="142fbe7d684ff56a" providerId="LiveId" clId="{5D6EDA22-97D0-45BD-B848-E730FC571911}" dt="2024-03-25T21:13:51.857" v="14"/>
        <pc:sldMkLst>
          <pc:docMk/>
          <pc:sldMk cId="1448801457" sldId="332"/>
        </pc:sldMkLst>
      </pc:sldChg>
      <pc:sldChg chg="modSp mod">
        <pc:chgData name="Phillip Green" userId="142fbe7d684ff56a" providerId="LiveId" clId="{5D6EDA22-97D0-45BD-B848-E730FC571911}" dt="2024-03-25T21:15:00.699" v="22" actId="6549"/>
        <pc:sldMkLst>
          <pc:docMk/>
          <pc:sldMk cId="1953823624" sldId="338"/>
        </pc:sldMkLst>
        <pc:spChg chg="mod">
          <ac:chgData name="Phillip Green" userId="142fbe7d684ff56a" providerId="LiveId" clId="{5D6EDA22-97D0-45BD-B848-E730FC571911}" dt="2024-03-25T21:15:00.699" v="22" actId="6549"/>
          <ac:spMkLst>
            <pc:docMk/>
            <pc:sldMk cId="1953823624" sldId="338"/>
            <ac:spMk id="5" creationId="{083A0DB7-0A1B-6965-EB62-3D0F6D4E6535}"/>
          </ac:spMkLst>
        </pc:spChg>
      </pc:sldChg>
      <pc:sldChg chg="modSp mod">
        <pc:chgData name="Phillip Green" userId="142fbe7d684ff56a" providerId="LiveId" clId="{5D6EDA22-97D0-45BD-B848-E730FC571911}" dt="2024-03-25T21:15:50.362" v="52" actId="20577"/>
        <pc:sldMkLst>
          <pc:docMk/>
          <pc:sldMk cId="1615804836" sldId="339"/>
        </pc:sldMkLst>
        <pc:spChg chg="mod">
          <ac:chgData name="Phillip Green" userId="142fbe7d684ff56a" providerId="LiveId" clId="{5D6EDA22-97D0-45BD-B848-E730FC571911}" dt="2024-03-25T21:15:50.362" v="52" actId="20577"/>
          <ac:spMkLst>
            <pc:docMk/>
            <pc:sldMk cId="1615804836" sldId="339"/>
            <ac:spMk id="3" creationId="{F0B39120-D26C-BE5C-0F50-B040E6E640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92D85-8111-49D6-BA6B-C71172C4B86C}"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FF3D3-B936-43CB-8C47-F3B31717297F}" type="slidenum">
              <a:rPr lang="en-US" smtClean="0"/>
              <a:t>‹#›</a:t>
            </a:fld>
            <a:endParaRPr lang="en-US"/>
          </a:p>
        </p:txBody>
      </p:sp>
    </p:spTree>
    <p:extLst>
      <p:ext uri="{BB962C8B-B14F-4D97-AF65-F5344CB8AC3E}">
        <p14:creationId xmlns:p14="http://schemas.microsoft.com/office/powerpoint/2010/main" val="58126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90% of VC backed ventures fail within 10 </a:t>
            </a:r>
            <a:r>
              <a:rPr lang="en-US" dirty="0" err="1"/>
              <a:t>yrs</a:t>
            </a:r>
            <a:r>
              <a:rPr lang="en-US" dirty="0"/>
              <a:t>, which is the equivalent of burning the money in a fireplace.</a:t>
            </a:r>
          </a:p>
        </p:txBody>
      </p:sp>
      <p:sp>
        <p:nvSpPr>
          <p:cNvPr id="4" name="Slide Number Placeholder 3"/>
          <p:cNvSpPr>
            <a:spLocks noGrp="1"/>
          </p:cNvSpPr>
          <p:nvPr>
            <p:ph type="sldNum" sz="quarter" idx="5"/>
          </p:nvPr>
        </p:nvSpPr>
        <p:spPr/>
        <p:txBody>
          <a:bodyPr/>
          <a:lstStyle/>
          <a:p>
            <a:fld id="{055FF3D3-B936-43CB-8C47-F3B31717297F}" type="slidenum">
              <a:rPr lang="en-US" smtClean="0"/>
              <a:t>4</a:t>
            </a:fld>
            <a:endParaRPr lang="en-US"/>
          </a:p>
        </p:txBody>
      </p:sp>
    </p:spTree>
    <p:extLst>
      <p:ext uri="{BB962C8B-B14F-4D97-AF65-F5344CB8AC3E}">
        <p14:creationId xmlns:p14="http://schemas.microsoft.com/office/powerpoint/2010/main" val="3028354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1AC-DA77-3249-B02F-5E891D3D4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38009-0E6F-044B-A5BE-A634293E45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F6CAB-B3FA-924B-B4C9-4E32A5C98D3D}"/>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A92949DF-AC91-A244-AA28-CE16F4324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950DD-2E9E-A344-962B-BF3C6D41A10A}"/>
              </a:ext>
            </a:extLst>
          </p:cNvPr>
          <p:cNvSpPr>
            <a:spLocks noGrp="1"/>
          </p:cNvSpPr>
          <p:nvPr>
            <p:ph type="sldNum" sz="quarter" idx="12"/>
          </p:nvPr>
        </p:nvSpPr>
        <p:spPr/>
        <p:txBody>
          <a:bodyPr/>
          <a:lstStyle/>
          <a:p>
            <a:fld id="{C90517A1-D70A-7942-8E3E-AD6808558425}" type="slidenum">
              <a:rPr lang="en-US" smtClean="0"/>
              <a:t>‹#›</a:t>
            </a:fld>
            <a:endParaRPr lang="en-US"/>
          </a:p>
        </p:txBody>
      </p:sp>
      <p:pic>
        <p:nvPicPr>
          <p:cNvPr id="7" name="Picture 6">
            <a:extLst>
              <a:ext uri="{FF2B5EF4-FFF2-40B4-BE49-F238E27FC236}">
                <a16:creationId xmlns:a16="http://schemas.microsoft.com/office/drawing/2014/main" id="{61B762B2-1143-0512-5808-AD69B91C0E41}"/>
              </a:ext>
            </a:extLst>
          </p:cNvPr>
          <p:cNvPicPr>
            <a:picLocks noChangeAspect="1"/>
          </p:cNvPicPr>
          <p:nvPr userDrawn="1"/>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688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27E3-45E8-B94D-9C5B-1D1BFB487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5DBF5-FD73-284F-8502-8571C3FB5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5945F-F57A-6342-BFB9-F707B1163B02}"/>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28922BFB-8BD4-3542-907A-FF5B2827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7E9CF-AFC1-3647-97C7-976BF4F2EE1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127111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E4212-E46C-DE47-8A65-8C3FF0AA6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0CF29-D52D-2C4F-A2F4-6D924AEA43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3349E-1AD6-8F4E-8BB9-C5564B33E149}"/>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D19E2D5E-B466-134E-8A4A-94D491A7E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35A3D-F4E9-E349-B9F0-CD8774CE565C}"/>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69942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6841-0202-B548-B48A-E43B3C81C79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3BD44D-EF71-8F48-8615-9791AC133D9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D49E27E-4783-1C4C-ABF4-2FFC2C5FB2D4}"/>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3CE3B6ED-96CF-1443-8701-F3E61DCC9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721B-CAB8-9644-BA0C-8816D22D945F}"/>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18190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9121-6915-2142-99E9-F82697D8B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6C164-2AF8-BA42-9CF3-3A5BCAD487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669FA-3BAD-0F4E-BE2E-B9545605B3E5}"/>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FCF3E54A-14C5-254D-B44A-572E5D90C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43DF7-981F-F645-BBEC-BBAFE9CA2764}"/>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9010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1216-AAB7-554D-8818-0313EAF5E8B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32199F-A0BC-FF48-A9C2-3A17A563F13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353B48-1900-444F-B152-D70EB6149278}"/>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A2D3505F-1DFC-4F47-9DE3-C41FF2E96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21678-93D7-754D-93C5-17EA57DF65C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791877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6EE1-2A8B-C747-878A-2335BFFC1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D8A7E-5CD3-074C-BAE4-49C40E92F8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8F944-8F28-9E4F-B1BF-AC22A3A7AC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7E3B3-D05A-2F4B-9051-972F11C68D17}"/>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6" name="Footer Placeholder 5">
            <a:extLst>
              <a:ext uri="{FF2B5EF4-FFF2-40B4-BE49-F238E27FC236}">
                <a16:creationId xmlns:a16="http://schemas.microsoft.com/office/drawing/2014/main" id="{80EC740A-AEFE-0B44-9EF0-346D4EA33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75FA1-8B94-B649-AAC4-4206EF575AE9}"/>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711003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EFEF-E035-3444-AC54-E6DF73A5BAF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67679-5019-CF4D-B7DC-566A41BF28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3FAD5AA-B104-B548-85DC-1535AB8AD5D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1CB8B-4CE5-1A43-8FE4-2AE96712B44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3552F35-FA5B-A644-9896-D31D9B7420C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7CDC4-54FD-6E49-A1DE-9376AAE8FE45}"/>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8" name="Footer Placeholder 7">
            <a:extLst>
              <a:ext uri="{FF2B5EF4-FFF2-40B4-BE49-F238E27FC236}">
                <a16:creationId xmlns:a16="http://schemas.microsoft.com/office/drawing/2014/main" id="{B23C652E-83F1-004B-8FA6-50FF43369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BDF761-7BE6-6A44-8DC9-5FA59054F1C6}"/>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181528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6860-B3FD-0E44-AA2B-6860711B5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7B409-2B9C-6A44-B6B9-326EE0CEE8B0}"/>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4" name="Footer Placeholder 3">
            <a:extLst>
              <a:ext uri="{FF2B5EF4-FFF2-40B4-BE49-F238E27FC236}">
                <a16:creationId xmlns:a16="http://schemas.microsoft.com/office/drawing/2014/main" id="{1CE9260D-1B59-974C-9BD9-C011711C8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B6E875-7002-E443-BE27-1A556AB0CD12}"/>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8129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BFE3-7CD3-7948-BC70-0D32FF2F2C83}"/>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3" name="Footer Placeholder 2">
            <a:extLst>
              <a:ext uri="{FF2B5EF4-FFF2-40B4-BE49-F238E27FC236}">
                <a16:creationId xmlns:a16="http://schemas.microsoft.com/office/drawing/2014/main" id="{3B34F8CC-1FF5-1E42-8C48-FE6BCCA784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50C71-1F8B-E44B-B0A9-6CB08CB18C7B}"/>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1478106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5ABB-644A-9840-8975-C76C3710FE5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39686F-6D0D-DE45-BA80-A1316E888C4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D40E1-5083-C74C-AE22-BE9519AB701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8008715-EA8F-FC4A-9D2C-2C845F3AD65B}"/>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6" name="Footer Placeholder 5">
            <a:extLst>
              <a:ext uri="{FF2B5EF4-FFF2-40B4-BE49-F238E27FC236}">
                <a16:creationId xmlns:a16="http://schemas.microsoft.com/office/drawing/2014/main" id="{B30FAD10-31EC-524B-AAF0-FBEAA078C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01DA4-0196-2641-A897-6AD2BDB3BFC7}"/>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16077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906E-2920-3F4A-84F2-358D1FCB6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AD53DC-D42C-9A49-87B2-B9F5C02C0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8E87-6710-F547-8A49-C03CF6EB77BE}"/>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51E4B3CA-D62D-6242-B8E1-A3D0C088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344F7-0C60-204D-803E-53730FA1879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107405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F6AA-1942-3F42-B4E3-F5A40E30D0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C25584-D996-EF48-9DDD-80346D8FDC8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707EA1-AE86-DE4B-ABD6-38DD3CCBBCF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CFD1E-015A-CF4C-BBF2-82C53BCF7178}"/>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6" name="Footer Placeholder 5">
            <a:extLst>
              <a:ext uri="{FF2B5EF4-FFF2-40B4-BE49-F238E27FC236}">
                <a16:creationId xmlns:a16="http://schemas.microsoft.com/office/drawing/2014/main" id="{2444A70E-54AC-9A41-A297-CF66BDC1B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84E78-FF18-D346-A0FC-304A95E13E5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539286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DEB4-CFFE-DA47-8AAD-880FFFED3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6A7BBA-534A-5844-898C-88D610708D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BF9E5-37C1-B241-B166-1E0F9B00F85E}"/>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CB7BDE79-4676-F040-86D9-6AB433F6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7EEB1-5047-5F4B-8AF7-2CE4BBF38E23}"/>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044452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BD8C9-41DB-7E49-B370-36AFEE1BEBE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D96DB3-ED81-D445-874E-9FB5281DFC1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58A51-AFAF-A14D-ADB6-ADD92A3464BE}"/>
              </a:ext>
            </a:extLst>
          </p:cNvPr>
          <p:cNvSpPr>
            <a:spLocks noGrp="1"/>
          </p:cNvSpPr>
          <p:nvPr>
            <p:ph type="dt" sz="half" idx="10"/>
          </p:nvPr>
        </p:nvSpPr>
        <p:spPr/>
        <p:txBody>
          <a:body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10A02533-7C37-5B4C-8D9F-C7FC3D877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02775-C181-7C43-BCE9-5ED7E7FDFB5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3431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984D-221F-6846-9902-AE98353F6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D7365F-086B-CC47-A0EE-5003DC90D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20C1B-12B1-CD4D-BA52-497FF84C0E21}"/>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BC8A3C92-B32F-B243-9E5A-39946E8FE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D32A0-E181-094F-BFAA-FD61A3C0D58A}"/>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264854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0444-170A-7B45-998D-0F6FC8875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62D78-F87F-EE45-9522-E199EE906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F8819-E7EE-E148-BC14-EA36E595B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8399A-2F6E-C84D-9462-006A5693A5AF}"/>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6" name="Footer Placeholder 5">
            <a:extLst>
              <a:ext uri="{FF2B5EF4-FFF2-40B4-BE49-F238E27FC236}">
                <a16:creationId xmlns:a16="http://schemas.microsoft.com/office/drawing/2014/main" id="{4A15F408-1A8B-634C-A109-5A23226B3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E45E7-BB72-3642-A9F5-A18FDD4F7B7B}"/>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43288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6857-090B-774E-990B-8E7A9CADD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89D9A-B391-0E4F-A5C2-1A061B2E2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58F4A-F7FB-C944-988B-F1FA70669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B58C1-F7B9-524F-833A-853B21EE6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E0A268-0153-4346-AB93-AA239CD6A0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496B71-1B89-F943-81EF-74F37DE1C835}"/>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8" name="Footer Placeholder 7">
            <a:extLst>
              <a:ext uri="{FF2B5EF4-FFF2-40B4-BE49-F238E27FC236}">
                <a16:creationId xmlns:a16="http://schemas.microsoft.com/office/drawing/2014/main" id="{F1AA2BB2-B2FB-864E-B101-BF224ED4A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B000D2-241B-0340-9116-856FC643744D}"/>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8211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0E02-6B52-0048-89E3-F31C8BC24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DCE61-612D-3841-AE17-883621A5697C}"/>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4" name="Footer Placeholder 3">
            <a:extLst>
              <a:ext uri="{FF2B5EF4-FFF2-40B4-BE49-F238E27FC236}">
                <a16:creationId xmlns:a16="http://schemas.microsoft.com/office/drawing/2014/main" id="{A8EC3A94-EB25-D449-AB76-501121F9B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8F5A8-71BA-FF44-918A-82B22A325945}"/>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61618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41DB4-5C54-114C-AF8C-7217ED1FBFFF}"/>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3" name="Footer Placeholder 2">
            <a:extLst>
              <a:ext uri="{FF2B5EF4-FFF2-40B4-BE49-F238E27FC236}">
                <a16:creationId xmlns:a16="http://schemas.microsoft.com/office/drawing/2014/main" id="{8A078B11-1647-964E-A371-DC37CD196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183D7C-0722-9F4F-B248-E0ED5ABE7D63}"/>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98046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385-F8AD-BE41-9267-C5A5D3DE6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D5AFB-6ACF-CC4D-B8B3-470450BC1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C167F-5796-C840-83E2-D64A626D3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0BE6C-7F8F-5844-A270-424E51D2378F}"/>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6" name="Footer Placeholder 5">
            <a:extLst>
              <a:ext uri="{FF2B5EF4-FFF2-40B4-BE49-F238E27FC236}">
                <a16:creationId xmlns:a16="http://schemas.microsoft.com/office/drawing/2014/main" id="{75012001-68F2-3C4D-91DF-3F00D8872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63EEF-B071-6146-8FE5-3B42A0CC291A}"/>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202267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878D-84A8-D544-8A92-F618DCCF2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B015F-8E21-D247-BAAB-E1B8E362D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14D038-092C-B944-8554-A66E9A137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CC2B8-CBED-AE4F-9E21-B3E0E90BDBE6}"/>
              </a:ext>
            </a:extLst>
          </p:cNvPr>
          <p:cNvSpPr>
            <a:spLocks noGrp="1"/>
          </p:cNvSpPr>
          <p:nvPr>
            <p:ph type="dt" sz="half" idx="10"/>
          </p:nvPr>
        </p:nvSpPr>
        <p:spPr/>
        <p:txBody>
          <a:bodyPr/>
          <a:lstStyle/>
          <a:p>
            <a:fld id="{FC9DAE98-B904-B440-92AA-85FC39D30C8A}" type="datetimeFigureOut">
              <a:rPr lang="en-US" smtClean="0"/>
              <a:t>3/25/2024</a:t>
            </a:fld>
            <a:endParaRPr lang="en-US"/>
          </a:p>
        </p:txBody>
      </p:sp>
      <p:sp>
        <p:nvSpPr>
          <p:cNvPr id="6" name="Footer Placeholder 5">
            <a:extLst>
              <a:ext uri="{FF2B5EF4-FFF2-40B4-BE49-F238E27FC236}">
                <a16:creationId xmlns:a16="http://schemas.microsoft.com/office/drawing/2014/main" id="{77DD9775-6269-0541-84BF-DB4E1FA9E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DB4B-423A-9447-9DCF-6275759224C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6515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E3AFE-28D1-0546-9E62-0898C2525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4F1BC-4E46-F044-B589-0706D5F24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DEC4E-C61B-EC45-A4FF-CFE0BA26B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AE98-B904-B440-92AA-85FC39D30C8A}" type="datetimeFigureOut">
              <a:rPr lang="en-US" smtClean="0"/>
              <a:t>3/25/2024</a:t>
            </a:fld>
            <a:endParaRPr lang="en-US"/>
          </a:p>
        </p:txBody>
      </p:sp>
      <p:sp>
        <p:nvSpPr>
          <p:cNvPr id="5" name="Footer Placeholder 4">
            <a:extLst>
              <a:ext uri="{FF2B5EF4-FFF2-40B4-BE49-F238E27FC236}">
                <a16:creationId xmlns:a16="http://schemas.microsoft.com/office/drawing/2014/main" id="{18D5333B-A3D0-4A48-8C43-2C83ECC22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FF1AC-13BE-214C-A193-3561E905F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517A1-D70A-7942-8E3E-AD6808558425}" type="slidenum">
              <a:rPr lang="en-US" smtClean="0"/>
              <a:t>‹#›</a:t>
            </a:fld>
            <a:endParaRPr lang="en-US"/>
          </a:p>
        </p:txBody>
      </p:sp>
      <p:pic>
        <p:nvPicPr>
          <p:cNvPr id="7" name="Picture 6">
            <a:extLst>
              <a:ext uri="{FF2B5EF4-FFF2-40B4-BE49-F238E27FC236}">
                <a16:creationId xmlns:a16="http://schemas.microsoft.com/office/drawing/2014/main" id="{127DCCB5-7A1D-A1B5-A223-6D188CC33C21}"/>
              </a:ext>
            </a:extLst>
          </p:cNvPr>
          <p:cNvPicPr>
            <a:picLocks noChangeAspect="1"/>
          </p:cNvPicPr>
          <p:nvPr userDrawn="1"/>
        </p:nvPicPr>
        <p:blipFill>
          <a:blip r:embed="rId13"/>
          <a:stretch>
            <a:fillRect/>
          </a:stretch>
        </p:blipFill>
        <p:spPr>
          <a:xfrm>
            <a:off x="9394547" y="18509"/>
            <a:ext cx="2762284" cy="354161"/>
          </a:xfrm>
          <a:prstGeom prst="rect">
            <a:avLst/>
          </a:prstGeom>
        </p:spPr>
      </p:pic>
    </p:spTree>
    <p:extLst>
      <p:ext uri="{BB962C8B-B14F-4D97-AF65-F5344CB8AC3E}">
        <p14:creationId xmlns:p14="http://schemas.microsoft.com/office/powerpoint/2010/main" val="286083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30063-F3E9-4244-939D-0BD1D6B8C02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8A6BA-3B03-D043-B6ED-652494BD3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9F9EC-25C0-E846-A0A0-FCD437AC4AE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A322BF-30FC-1246-A5E2-771EA038C623}" type="datetimeFigureOut">
              <a:rPr lang="en-US" smtClean="0"/>
              <a:t>3/25/2024</a:t>
            </a:fld>
            <a:endParaRPr lang="en-US"/>
          </a:p>
        </p:txBody>
      </p:sp>
      <p:sp>
        <p:nvSpPr>
          <p:cNvPr id="5" name="Footer Placeholder 4">
            <a:extLst>
              <a:ext uri="{FF2B5EF4-FFF2-40B4-BE49-F238E27FC236}">
                <a16:creationId xmlns:a16="http://schemas.microsoft.com/office/drawing/2014/main" id="{DF1647DA-B48D-944F-91F0-CB9A1C27E2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68A095-37A7-734D-8AE3-48F6402C9D2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7109FA-69F9-2A4E-9FB4-A69D3F80D123}" type="slidenum">
              <a:rPr lang="en-US" smtClean="0"/>
              <a:t>‹#›</a:t>
            </a:fld>
            <a:endParaRPr lang="en-US"/>
          </a:p>
        </p:txBody>
      </p:sp>
    </p:spTree>
    <p:extLst>
      <p:ext uri="{BB962C8B-B14F-4D97-AF65-F5344CB8AC3E}">
        <p14:creationId xmlns:p14="http://schemas.microsoft.com/office/powerpoint/2010/main" val="4020096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DB685-7533-9212-DF8B-DA6352A405EC}"/>
              </a:ext>
            </a:extLst>
          </p:cNvPr>
          <p:cNvPicPr>
            <a:picLocks noChangeAspect="1"/>
          </p:cNvPicPr>
          <p:nvPr/>
        </p:nvPicPr>
        <p:blipFill>
          <a:blip r:embed="rId2"/>
          <a:stretch>
            <a:fillRect/>
          </a:stretch>
        </p:blipFill>
        <p:spPr>
          <a:xfrm>
            <a:off x="0" y="1600200"/>
            <a:ext cx="12192000" cy="6384175"/>
          </a:xfrm>
          <a:prstGeom prst="rect">
            <a:avLst/>
          </a:prstGeom>
        </p:spPr>
      </p:pic>
      <p:sp>
        <p:nvSpPr>
          <p:cNvPr id="4" name="Title 3">
            <a:extLst>
              <a:ext uri="{FF2B5EF4-FFF2-40B4-BE49-F238E27FC236}">
                <a16:creationId xmlns:a16="http://schemas.microsoft.com/office/drawing/2014/main" id="{3F89C198-B9FF-47E0-A3E4-A4AD2F604B04}"/>
              </a:ext>
            </a:extLst>
          </p:cNvPr>
          <p:cNvSpPr>
            <a:spLocks noGrp="1"/>
          </p:cNvSpPr>
          <p:nvPr>
            <p:ph type="ctrTitle"/>
          </p:nvPr>
        </p:nvSpPr>
        <p:spPr>
          <a:xfrm>
            <a:off x="1031631" y="1122363"/>
            <a:ext cx="10222523" cy="2387600"/>
          </a:xfrm>
        </p:spPr>
        <p:txBody>
          <a:bodyPr>
            <a:normAutofit fontScale="90000"/>
          </a:bodyPr>
          <a:lstStyle/>
          <a:p>
            <a:r>
              <a:rPr lang="en-US">
                <a:latin typeface="Calibri Light"/>
                <a:cs typeface="Calibri Light"/>
              </a:rPr>
              <a:t>Pitch Deck 102: Market Sizing, Go-To-Market, and Competitive Landscape</a:t>
            </a:r>
          </a:p>
        </p:txBody>
      </p:sp>
      <p:sp>
        <p:nvSpPr>
          <p:cNvPr id="5" name="Subtitle 4">
            <a:extLst>
              <a:ext uri="{FF2B5EF4-FFF2-40B4-BE49-F238E27FC236}">
                <a16:creationId xmlns:a16="http://schemas.microsoft.com/office/drawing/2014/main" id="{EDBB86CD-60B2-4721-A94E-2E2871E9CBF0}"/>
              </a:ext>
            </a:extLst>
          </p:cNvPr>
          <p:cNvSpPr>
            <a:spLocks noGrp="1"/>
          </p:cNvSpPr>
          <p:nvPr>
            <p:ph type="subTitle" idx="1"/>
          </p:nvPr>
        </p:nvSpPr>
        <p:spPr/>
        <p:txBody>
          <a:bodyPr vert="horz" lIns="91440" tIns="45720" rIns="91440" bIns="45720" rtlCol="0" anchor="t">
            <a:normAutofit/>
          </a:bodyPr>
          <a:lstStyle/>
          <a:p>
            <a:r>
              <a:rPr lang="en-US" sz="2600">
                <a:solidFill>
                  <a:schemeClr val="accent5">
                    <a:lumMod val="50000"/>
                  </a:schemeClr>
                </a:solidFill>
              </a:rPr>
              <a:t>Phil Green &amp; Pete Gladstone</a:t>
            </a:r>
            <a:endParaRPr lang="en-US" sz="2600">
              <a:solidFill>
                <a:schemeClr val="accent5">
                  <a:lumMod val="50000"/>
                </a:schemeClr>
              </a:solidFill>
              <a:cs typeface="Calibri"/>
            </a:endParaRPr>
          </a:p>
          <a:p>
            <a:r>
              <a:rPr lang="en-US" sz="2600">
                <a:solidFill>
                  <a:schemeClr val="accent5">
                    <a:lumMod val="50000"/>
                  </a:schemeClr>
                </a:solidFill>
              </a:rPr>
              <a:t>Sr Advisors B2B &amp; B2C, Harvard i-lab</a:t>
            </a:r>
            <a:endParaRPr lang="en-US" sz="2600">
              <a:solidFill>
                <a:schemeClr val="accent5">
                  <a:lumMod val="50000"/>
                </a:schemeClr>
              </a:solidFill>
              <a:cs typeface="Calibri"/>
            </a:endParaRPr>
          </a:p>
          <a:p>
            <a:r>
              <a:rPr lang="en-US" sz="2600">
                <a:solidFill>
                  <a:schemeClr val="accent5">
                    <a:lumMod val="50000"/>
                  </a:schemeClr>
                </a:solidFill>
              </a:rPr>
              <a:t>Spring 2024</a:t>
            </a:r>
            <a:endParaRPr lang="en-US" sz="2600">
              <a:solidFill>
                <a:schemeClr val="accent5">
                  <a:lumMod val="50000"/>
                </a:schemeClr>
              </a:solidFill>
              <a:cs typeface="Calibri"/>
            </a:endParaRPr>
          </a:p>
          <a:p>
            <a:endParaRPr lang="en-US" sz="2600">
              <a:cs typeface="Calibri"/>
            </a:endParaRPr>
          </a:p>
          <a:p>
            <a:endParaRPr lang="en-US" sz="2600"/>
          </a:p>
          <a:p>
            <a:endParaRPr lang="en-US" sz="2600"/>
          </a:p>
          <a:p>
            <a:endParaRPr lang="en-US" sz="2600"/>
          </a:p>
        </p:txBody>
      </p:sp>
      <p:sp>
        <p:nvSpPr>
          <p:cNvPr id="3" name="TextBox 2">
            <a:extLst>
              <a:ext uri="{FF2B5EF4-FFF2-40B4-BE49-F238E27FC236}">
                <a16:creationId xmlns:a16="http://schemas.microsoft.com/office/drawing/2014/main" id="{73D3A7BA-F3E3-56A1-B313-9217D951AED8}"/>
              </a:ext>
            </a:extLst>
          </p:cNvPr>
          <p:cNvSpPr txBox="1"/>
          <p:nvPr/>
        </p:nvSpPr>
        <p:spPr>
          <a:xfrm>
            <a:off x="3844887" y="5735637"/>
            <a:ext cx="5199961" cy="369332"/>
          </a:xfrm>
          <a:prstGeom prst="rect">
            <a:avLst/>
          </a:prstGeom>
          <a:noFill/>
        </p:spPr>
        <p:txBody>
          <a:bodyPr wrap="square" lIns="91440" tIns="45720" rIns="91440" bIns="45720" rtlCol="0" anchor="t">
            <a:spAutoFit/>
          </a:bodyPr>
          <a:lstStyle/>
          <a:p>
            <a:endParaRPr lang="en-US"/>
          </a:p>
        </p:txBody>
      </p:sp>
    </p:spTree>
    <p:extLst>
      <p:ext uri="{BB962C8B-B14F-4D97-AF65-F5344CB8AC3E}">
        <p14:creationId xmlns:p14="http://schemas.microsoft.com/office/powerpoint/2010/main" val="4183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037E-6F99-2AA3-A42E-02AD8D38D0A0}"/>
              </a:ext>
            </a:extLst>
          </p:cNvPr>
          <p:cNvSpPr>
            <a:spLocks noGrp="1"/>
          </p:cNvSpPr>
          <p:nvPr>
            <p:ph type="title"/>
          </p:nvPr>
        </p:nvSpPr>
        <p:spPr/>
        <p:txBody>
          <a:bodyPr/>
          <a:lstStyle/>
          <a:p>
            <a:r>
              <a:rPr lang="en-US" dirty="0"/>
              <a:t>Example: </a:t>
            </a:r>
            <a:r>
              <a:rPr lang="en-US" sz="3600" dirty="0">
                <a:latin typeface="Calibri"/>
                <a:ea typeface="Calibri"/>
                <a:cs typeface="Calibri"/>
              </a:rPr>
              <a:t>Two-sided Wedding Marketplace</a:t>
            </a:r>
            <a:endParaRPr lang="en-US" sz="3600">
              <a:ea typeface="Calibri Light"/>
              <a:cs typeface="Calibri Light"/>
            </a:endParaRPr>
          </a:p>
        </p:txBody>
      </p:sp>
      <p:sp>
        <p:nvSpPr>
          <p:cNvPr id="3" name="Content Placeholder 2">
            <a:extLst>
              <a:ext uri="{FF2B5EF4-FFF2-40B4-BE49-F238E27FC236}">
                <a16:creationId xmlns:a16="http://schemas.microsoft.com/office/drawing/2014/main" id="{B28D57E9-4940-6971-6C4F-24B2DE1F2FFB}"/>
              </a:ext>
            </a:extLst>
          </p:cNvPr>
          <p:cNvSpPr>
            <a:spLocks noGrp="1"/>
          </p:cNvSpPr>
          <p:nvPr>
            <p:ph idx="1"/>
          </p:nvPr>
        </p:nvSpPr>
        <p:spPr/>
        <p:txBody>
          <a:bodyPr vert="horz" lIns="91440" tIns="45720" rIns="91440" bIns="45720" rtlCol="0" anchor="t">
            <a:normAutofit lnSpcReduction="10000"/>
          </a:bodyPr>
          <a:lstStyle/>
          <a:p>
            <a:r>
              <a:rPr lang="en-US" dirty="0"/>
              <a:t>TAM</a:t>
            </a:r>
            <a:endParaRPr lang="en-US" dirty="0">
              <a:ea typeface="Calibri"/>
              <a:cs typeface="Calibri"/>
            </a:endParaRPr>
          </a:p>
          <a:p>
            <a:pPr lvl="1"/>
            <a:r>
              <a:rPr lang="en-US" dirty="0"/>
              <a:t>2.5 M weddings in US </a:t>
            </a:r>
          </a:p>
          <a:p>
            <a:pPr lvl="1"/>
            <a:r>
              <a:rPr lang="en-US" dirty="0"/>
              <a:t>On average they spend $35,000 (pre-wedding + wedding + honeymoon)</a:t>
            </a:r>
            <a:endParaRPr lang="en-US" dirty="0">
              <a:ea typeface="Calibri"/>
              <a:cs typeface="Calibri"/>
            </a:endParaRPr>
          </a:p>
          <a:p>
            <a:pPr lvl="1"/>
            <a:r>
              <a:rPr lang="en-US" dirty="0"/>
              <a:t>TAM = $87 Billion</a:t>
            </a:r>
            <a:endParaRPr lang="en-US" dirty="0">
              <a:ea typeface="Calibri"/>
              <a:cs typeface="Calibri"/>
            </a:endParaRPr>
          </a:p>
          <a:p>
            <a:r>
              <a:rPr lang="en-US" dirty="0"/>
              <a:t>SAM</a:t>
            </a:r>
            <a:endParaRPr lang="en-US" dirty="0">
              <a:ea typeface="Calibri"/>
              <a:cs typeface="Calibri"/>
            </a:endParaRPr>
          </a:p>
          <a:p>
            <a:pPr lvl="1"/>
            <a:r>
              <a:rPr lang="en-US" dirty="0"/>
              <a:t>250k of these weddings are high-end, spend &gt; $100,000</a:t>
            </a:r>
            <a:endParaRPr lang="en-US" dirty="0">
              <a:ea typeface="Calibri"/>
              <a:cs typeface="Calibri"/>
            </a:endParaRPr>
          </a:p>
          <a:p>
            <a:pPr lvl="1"/>
            <a:r>
              <a:rPr lang="en-US" dirty="0"/>
              <a:t>SAM = $25 Billion</a:t>
            </a:r>
            <a:endParaRPr lang="en-US" dirty="0">
              <a:ea typeface="Calibri"/>
              <a:cs typeface="Calibri"/>
            </a:endParaRPr>
          </a:p>
          <a:p>
            <a:r>
              <a:rPr lang="en-US" dirty="0"/>
              <a:t>SOM </a:t>
            </a:r>
            <a:endParaRPr lang="en-US" dirty="0">
              <a:ea typeface="Calibri"/>
              <a:cs typeface="Calibri"/>
            </a:endParaRPr>
          </a:p>
          <a:p>
            <a:pPr lvl="1"/>
            <a:r>
              <a:rPr lang="en-US" dirty="0"/>
              <a:t>Targeting high-end weddings served by 5000 planners (10 / year)</a:t>
            </a:r>
            <a:endParaRPr lang="en-US" dirty="0">
              <a:ea typeface="Calibri"/>
              <a:cs typeface="Calibri"/>
            </a:endParaRPr>
          </a:p>
          <a:p>
            <a:pPr lvl="1"/>
            <a:r>
              <a:rPr lang="en-US" dirty="0">
                <a:ea typeface="Calibri"/>
                <a:cs typeface="Calibri"/>
              </a:rPr>
              <a:t>We can capture 2,000 of these in 3 years via our direct sales efforts </a:t>
            </a:r>
            <a:endParaRPr lang="en-US" dirty="0"/>
          </a:p>
          <a:p>
            <a:pPr lvl="1"/>
            <a:r>
              <a:rPr lang="en-US" dirty="0"/>
              <a:t>SOM (10% take rate on $2.0 B spend) -  $200 Million </a:t>
            </a:r>
            <a:endParaRPr lang="en-US" dirty="0">
              <a:ea typeface="Calibri"/>
              <a:cs typeface="Calibri"/>
            </a:endParaRPr>
          </a:p>
          <a:p>
            <a:pPr lvl="1"/>
            <a:endParaRPr lang="en-US"/>
          </a:p>
        </p:txBody>
      </p:sp>
    </p:spTree>
    <p:extLst>
      <p:ext uri="{BB962C8B-B14F-4D97-AF65-F5344CB8AC3E}">
        <p14:creationId xmlns:p14="http://schemas.microsoft.com/office/powerpoint/2010/main" val="21600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F9E98-3EF0-41AE-223F-3502DC898904}"/>
              </a:ext>
            </a:extLst>
          </p:cNvPr>
          <p:cNvPicPr>
            <a:picLocks noChangeAspect="1"/>
          </p:cNvPicPr>
          <p:nvPr/>
        </p:nvPicPr>
        <p:blipFill>
          <a:blip r:embed="rId2"/>
          <a:stretch>
            <a:fillRect/>
          </a:stretch>
        </p:blipFill>
        <p:spPr>
          <a:xfrm>
            <a:off x="0" y="-633545"/>
            <a:ext cx="12192000" cy="8125091"/>
          </a:xfrm>
          <a:prstGeom prst="rect">
            <a:avLst/>
          </a:prstGeom>
        </p:spPr>
      </p:pic>
      <p:sp>
        <p:nvSpPr>
          <p:cNvPr id="2" name="Title 1">
            <a:extLst>
              <a:ext uri="{FF2B5EF4-FFF2-40B4-BE49-F238E27FC236}">
                <a16:creationId xmlns:a16="http://schemas.microsoft.com/office/drawing/2014/main" id="{EAC8366C-DD87-37FB-E3EA-40DA932C8AE1}"/>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solidFill>
                  <a:schemeClr val="bg1"/>
                </a:solidFill>
              </a:rPr>
              <a:t>Competitive Landscape</a:t>
            </a:r>
          </a:p>
        </p:txBody>
      </p:sp>
      <p:sp>
        <p:nvSpPr>
          <p:cNvPr id="3" name="Text Placeholder 2">
            <a:extLst>
              <a:ext uri="{FF2B5EF4-FFF2-40B4-BE49-F238E27FC236}">
                <a16:creationId xmlns:a16="http://schemas.microsoft.com/office/drawing/2014/main" id="{D2A35CAC-11E5-E3FC-91C3-33D9291DDDE2}"/>
              </a:ext>
            </a:extLst>
          </p:cNvPr>
          <p:cNvSpPr>
            <a:spLocks noGrp="1"/>
          </p:cNvSpPr>
          <p:nvPr>
            <p:ph type="body" idx="1"/>
          </p:nvPr>
        </p:nvSpPr>
        <p:spPr>
          <a:xfrm>
            <a:off x="965200" y="4572002"/>
            <a:ext cx="10261600" cy="1202995"/>
          </a:xfrm>
        </p:spPr>
        <p:txBody>
          <a:bodyPr vert="horz" lIns="91440" tIns="45720" rIns="91440" bIns="45720" rtlCol="0">
            <a:normAutofit/>
          </a:bodyPr>
          <a:lstStyle/>
          <a:p>
            <a:endParaRPr lang="en-US" sz="3200">
              <a:solidFill>
                <a:schemeClr val="tx1"/>
              </a:solidFill>
            </a:endParaRPr>
          </a:p>
        </p:txBody>
      </p:sp>
    </p:spTree>
    <p:extLst>
      <p:ext uri="{BB962C8B-B14F-4D97-AF65-F5344CB8AC3E}">
        <p14:creationId xmlns:p14="http://schemas.microsoft.com/office/powerpoint/2010/main" val="145371747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666A-8647-7545-83FC-F9DD456CFAF6}"/>
              </a:ext>
            </a:extLst>
          </p:cNvPr>
          <p:cNvSpPr>
            <a:spLocks noGrp="1"/>
          </p:cNvSpPr>
          <p:nvPr>
            <p:ph type="title"/>
          </p:nvPr>
        </p:nvSpPr>
        <p:spPr>
          <a:xfrm>
            <a:off x="194129" y="165554"/>
            <a:ext cx="10515600" cy="1325563"/>
          </a:xfrm>
        </p:spPr>
        <p:txBody>
          <a:bodyPr/>
          <a:lstStyle/>
          <a:p>
            <a:r>
              <a:rPr lang="en-US">
                <a:cs typeface="Calibri Light"/>
              </a:rPr>
              <a:t>Why do Investors Care?</a:t>
            </a:r>
            <a:endParaRPr lang="en-US"/>
          </a:p>
        </p:txBody>
      </p:sp>
      <p:sp>
        <p:nvSpPr>
          <p:cNvPr id="3" name="Content Placeholder 2">
            <a:extLst>
              <a:ext uri="{FF2B5EF4-FFF2-40B4-BE49-F238E27FC236}">
                <a16:creationId xmlns:a16="http://schemas.microsoft.com/office/drawing/2014/main" id="{18FEE52D-7A3D-3CA8-6FDA-C0FB1E1DE5B6}"/>
              </a:ext>
            </a:extLst>
          </p:cNvPr>
          <p:cNvSpPr>
            <a:spLocks noGrp="1"/>
          </p:cNvSpPr>
          <p:nvPr>
            <p:ph idx="1"/>
          </p:nvPr>
        </p:nvSpPr>
        <p:spPr>
          <a:xfrm>
            <a:off x="838200" y="2397125"/>
            <a:ext cx="10515600" cy="4351338"/>
          </a:xfrm>
        </p:spPr>
        <p:txBody>
          <a:bodyPr vert="horz" lIns="91440" tIns="45720" rIns="91440" bIns="45720" rtlCol="0" anchor="t">
            <a:normAutofit/>
          </a:bodyPr>
          <a:lstStyle/>
          <a:p>
            <a:r>
              <a:rPr lang="en-US" sz="2000" b="1">
                <a:solidFill>
                  <a:srgbClr val="343B46"/>
                </a:solidFill>
                <a:cs typeface="Calibri"/>
              </a:rPr>
              <a:t>Investors are looking for things from a competition slide:</a:t>
            </a:r>
            <a:endParaRPr lang="en-US" sz="2000" b="1">
              <a:solidFill>
                <a:srgbClr val="000000"/>
              </a:solidFill>
              <a:cs typeface="Calibri"/>
            </a:endParaRPr>
          </a:p>
          <a:p>
            <a:pPr marL="800100" lvl="1" indent="-342900"/>
            <a:r>
              <a:rPr lang="en-US" sz="1600">
                <a:solidFill>
                  <a:srgbClr val="343B46"/>
                </a:solidFill>
                <a:cs typeface="Calibri"/>
              </a:rPr>
              <a:t>A clear overview of the Market</a:t>
            </a:r>
            <a:endParaRPr lang="en-US" sz="1600">
              <a:solidFill>
                <a:srgbClr val="343B46"/>
              </a:solidFill>
              <a:ea typeface="Calibri"/>
              <a:cs typeface="Calibri"/>
            </a:endParaRPr>
          </a:p>
          <a:p>
            <a:pPr marL="800100" lvl="1" indent="-342900"/>
            <a:r>
              <a:rPr lang="en-US" sz="1600">
                <a:solidFill>
                  <a:srgbClr val="343B46"/>
                </a:solidFill>
                <a:cs typeface="Calibri"/>
              </a:rPr>
              <a:t>To see how much the founder knows their market</a:t>
            </a:r>
            <a:endParaRPr lang="en-US" sz="1600">
              <a:solidFill>
                <a:srgbClr val="000000"/>
              </a:solidFill>
              <a:cs typeface="Calibri"/>
            </a:endParaRPr>
          </a:p>
          <a:p>
            <a:pPr marL="800100" lvl="1" indent="-342900"/>
            <a:r>
              <a:rPr lang="en-US" sz="1600">
                <a:solidFill>
                  <a:srgbClr val="343B46"/>
                </a:solidFill>
                <a:cs typeface="Calibri"/>
              </a:rPr>
              <a:t>A quick education to see if the opportunity is worth investing in</a:t>
            </a:r>
            <a:endParaRPr lang="en-US" sz="1600">
              <a:solidFill>
                <a:srgbClr val="000000"/>
              </a:solidFill>
              <a:cs typeface="Calibri"/>
            </a:endParaRPr>
          </a:p>
          <a:p>
            <a:pPr marL="342900" indent="-342900"/>
            <a:endParaRPr lang="en-US" sz="1800">
              <a:solidFill>
                <a:srgbClr val="343B46"/>
              </a:solidFill>
              <a:cs typeface="Calibri"/>
            </a:endParaRPr>
          </a:p>
          <a:p>
            <a:r>
              <a:rPr lang="en-US" sz="2000" b="1">
                <a:solidFill>
                  <a:srgbClr val="1A1B1F"/>
                </a:solidFill>
                <a:cs typeface="Calibri"/>
              </a:rPr>
              <a:t>Investors want a realistic overview of the market - Consider these questions:</a:t>
            </a:r>
            <a:endParaRPr lang="en-US" sz="2000" b="1">
              <a:solidFill>
                <a:srgbClr val="000000"/>
              </a:solidFill>
              <a:cs typeface="Calibri"/>
            </a:endParaRPr>
          </a:p>
          <a:p>
            <a:pPr lvl="1" indent="-342900"/>
            <a:r>
              <a:rPr lang="en-US" sz="1600">
                <a:solidFill>
                  <a:srgbClr val="343B46"/>
                </a:solidFill>
                <a:cs typeface="Calibri"/>
              </a:rPr>
              <a:t>Who are the </a:t>
            </a:r>
            <a:r>
              <a:rPr lang="en-US" sz="1600" u="sng">
                <a:solidFill>
                  <a:srgbClr val="343B46"/>
                </a:solidFill>
                <a:cs typeface="Calibri"/>
              </a:rPr>
              <a:t>key players </a:t>
            </a:r>
            <a:r>
              <a:rPr lang="en-US" sz="1600">
                <a:solidFill>
                  <a:srgbClr val="343B46"/>
                </a:solidFill>
                <a:cs typeface="Calibri"/>
              </a:rPr>
              <a:t>– both big and established and small and innovative?</a:t>
            </a:r>
            <a:endParaRPr lang="en-US" sz="1600">
              <a:solidFill>
                <a:srgbClr val="000000"/>
              </a:solidFill>
              <a:cs typeface="Calibri"/>
            </a:endParaRPr>
          </a:p>
          <a:p>
            <a:pPr lvl="1" indent="-342900"/>
            <a:r>
              <a:rPr lang="en-US" sz="1600">
                <a:solidFill>
                  <a:srgbClr val="343B46"/>
                </a:solidFill>
                <a:cs typeface="Calibri"/>
              </a:rPr>
              <a:t>What are the competitors’ and startup's strengths and gaps?</a:t>
            </a:r>
            <a:endParaRPr lang="en-US" sz="1600">
              <a:solidFill>
                <a:srgbClr val="000000"/>
              </a:solidFill>
              <a:cs typeface="Calibri"/>
            </a:endParaRPr>
          </a:p>
          <a:p>
            <a:pPr lvl="1" indent="-342900"/>
            <a:r>
              <a:rPr lang="en-US" sz="1600">
                <a:solidFill>
                  <a:srgbClr val="343B46"/>
                </a:solidFill>
                <a:cs typeface="Calibri"/>
              </a:rPr>
              <a:t>What are the current alternatives to the startup’s solution?</a:t>
            </a:r>
            <a:endParaRPr lang="en-US" sz="1600">
              <a:solidFill>
                <a:srgbClr val="000000"/>
              </a:solidFill>
              <a:cs typeface="Calibri"/>
            </a:endParaRPr>
          </a:p>
          <a:p>
            <a:endParaRPr lang="en-US" sz="2000" b="1">
              <a:solidFill>
                <a:srgbClr val="1A1B1F"/>
              </a:solidFill>
              <a:ea typeface="Calibri"/>
              <a:cs typeface="Calibri"/>
            </a:endParaRPr>
          </a:p>
          <a:p>
            <a:r>
              <a:rPr lang="en-US" sz="2000" b="1">
                <a:solidFill>
                  <a:srgbClr val="1A1B1F"/>
                </a:solidFill>
                <a:ea typeface="Calibri"/>
                <a:cs typeface="Calibri"/>
              </a:rPr>
              <a:t>A product with "no competition" is a sign to investors that there is no market or demand for the solution being offered.</a:t>
            </a:r>
            <a:endParaRPr lang="en-US" sz="2000">
              <a:solidFill>
                <a:srgbClr val="000000"/>
              </a:solidFill>
              <a:ea typeface="Calibri"/>
              <a:cs typeface="Calibri"/>
            </a:endParaRPr>
          </a:p>
          <a:p>
            <a:pPr marL="514350" lvl="1" indent="-171450"/>
            <a:r>
              <a:rPr lang="en-US" sz="1600">
                <a:solidFill>
                  <a:srgbClr val="1A1B1F"/>
                </a:solidFill>
                <a:ea typeface="Calibri"/>
                <a:cs typeface="Calibri"/>
              </a:rPr>
              <a:t>It is also an indication that the founder likely hasn’t done enough homework.</a:t>
            </a:r>
            <a:endParaRPr lang="en-US" sz="1600">
              <a:solidFill>
                <a:srgbClr val="000000"/>
              </a:solidFill>
              <a:ea typeface="Calibri"/>
              <a:cs typeface="Calibri"/>
            </a:endParaRPr>
          </a:p>
          <a:p>
            <a:endParaRPr lang="en-US" sz="2000">
              <a:solidFill>
                <a:srgbClr val="000000"/>
              </a:solidFill>
              <a:ea typeface="Calibri"/>
              <a:cs typeface="Calibri"/>
            </a:endParaRPr>
          </a:p>
          <a:p>
            <a:pPr indent="-342900"/>
            <a:endParaRPr lang="en-US" sz="2000">
              <a:solidFill>
                <a:srgbClr val="343B46"/>
              </a:solidFill>
              <a:ea typeface="Calibri"/>
              <a:cs typeface="Calibri"/>
            </a:endParaRPr>
          </a:p>
          <a:p>
            <a:pPr lvl="1" indent="-342900"/>
            <a:endParaRPr lang="en-US" sz="1600">
              <a:solidFill>
                <a:srgbClr val="343B46"/>
              </a:solidFill>
              <a:ea typeface="Calibri" panose="020F0502020204030204"/>
              <a:cs typeface="Calibri"/>
            </a:endParaRPr>
          </a:p>
          <a:p>
            <a:pPr marL="0" indent="0">
              <a:buNone/>
            </a:pPr>
            <a:endParaRPr lang="en-US" sz="1400">
              <a:solidFill>
                <a:srgbClr val="1A1B1F"/>
              </a:solidFill>
              <a:ea typeface="Calibri" panose="020F0502020204030204"/>
              <a:cs typeface="Calibri"/>
            </a:endParaRPr>
          </a:p>
        </p:txBody>
      </p:sp>
      <p:sp>
        <p:nvSpPr>
          <p:cNvPr id="6" name="TextBox 5">
            <a:extLst>
              <a:ext uri="{FF2B5EF4-FFF2-40B4-BE49-F238E27FC236}">
                <a16:creationId xmlns:a16="http://schemas.microsoft.com/office/drawing/2014/main" id="{00BA13D8-9682-86A6-2D5B-F3DA6779E39B}"/>
              </a:ext>
            </a:extLst>
          </p:cNvPr>
          <p:cNvSpPr txBox="1"/>
          <p:nvPr/>
        </p:nvSpPr>
        <p:spPr>
          <a:xfrm>
            <a:off x="198582" y="1560121"/>
            <a:ext cx="112340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solidFill>
                  <a:srgbClr val="1A1B1F"/>
                </a:solidFill>
              </a:rPr>
              <a:t> </a:t>
            </a:r>
            <a:r>
              <a:rPr lang="en-US" sz="2400" b="1" i="1">
                <a:solidFill>
                  <a:srgbClr val="1A1B1F"/>
                </a:solidFill>
              </a:rPr>
              <a:t>"I’ve seen many competition slides that look all alike and tell me nothing of value.”</a:t>
            </a:r>
            <a:endParaRPr lang="en-US" sz="2400" b="1" i="1">
              <a:cs typeface="Calibri"/>
            </a:endParaRPr>
          </a:p>
        </p:txBody>
      </p:sp>
    </p:spTree>
    <p:extLst>
      <p:ext uri="{BB962C8B-B14F-4D97-AF65-F5344CB8AC3E}">
        <p14:creationId xmlns:p14="http://schemas.microsoft.com/office/powerpoint/2010/main" val="199152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82D5-A95B-3889-5404-1525614BDF57}"/>
              </a:ext>
            </a:extLst>
          </p:cNvPr>
          <p:cNvSpPr>
            <a:spLocks noGrp="1"/>
          </p:cNvSpPr>
          <p:nvPr>
            <p:ph type="title"/>
          </p:nvPr>
        </p:nvSpPr>
        <p:spPr/>
        <p:txBody>
          <a:bodyPr/>
          <a:lstStyle/>
          <a:p>
            <a:r>
              <a:rPr lang="en-US">
                <a:cs typeface="Calibri Light"/>
              </a:rPr>
              <a:t>Competition Slide Watch Outs</a:t>
            </a:r>
            <a:endParaRPr lang="en-US"/>
          </a:p>
        </p:txBody>
      </p:sp>
      <p:sp>
        <p:nvSpPr>
          <p:cNvPr id="3" name="Content Placeholder 2">
            <a:extLst>
              <a:ext uri="{FF2B5EF4-FFF2-40B4-BE49-F238E27FC236}">
                <a16:creationId xmlns:a16="http://schemas.microsoft.com/office/drawing/2014/main" id="{528D6208-D480-A8EA-3905-867AA701AD8B}"/>
              </a:ext>
            </a:extLst>
          </p:cNvPr>
          <p:cNvSpPr>
            <a:spLocks noGrp="1"/>
          </p:cNvSpPr>
          <p:nvPr>
            <p:ph idx="1"/>
          </p:nvPr>
        </p:nvSpPr>
        <p:spPr>
          <a:xfrm>
            <a:off x="619661" y="2076326"/>
            <a:ext cx="11132457" cy="4968194"/>
          </a:xfrm>
        </p:spPr>
        <p:txBody>
          <a:bodyPr vert="horz" lIns="91440" tIns="45720" rIns="91440" bIns="45720" rtlCol="0" anchor="t">
            <a:normAutofit/>
          </a:bodyPr>
          <a:lstStyle/>
          <a:p>
            <a:r>
              <a:rPr lang="en-US" sz="2000">
                <a:solidFill>
                  <a:srgbClr val="1A1B1F"/>
                </a:solidFill>
                <a:ea typeface="+mn-lt"/>
                <a:cs typeface="+mn-lt"/>
              </a:rPr>
              <a:t>Investors expect founders to know everything that needs to be known about their competition. </a:t>
            </a:r>
            <a:r>
              <a:rPr lang="en-US" sz="2000" b="1">
                <a:solidFill>
                  <a:srgbClr val="1A1B1F"/>
                </a:solidFill>
                <a:ea typeface="+mn-lt"/>
                <a:cs typeface="+mn-lt"/>
              </a:rPr>
              <a:t>This is simply not limited to features and benefits</a:t>
            </a:r>
            <a:r>
              <a:rPr lang="en-US" sz="2000">
                <a:solidFill>
                  <a:srgbClr val="1A1B1F"/>
                </a:solidFill>
                <a:ea typeface="+mn-lt"/>
                <a:cs typeface="+mn-lt"/>
              </a:rPr>
              <a:t>. Investors firmly believed that founders need to know their competitor's business model, pricing, and funding history.</a:t>
            </a:r>
          </a:p>
          <a:p>
            <a:endParaRPr lang="en-US" sz="2000">
              <a:solidFill>
                <a:srgbClr val="1A1B1F"/>
              </a:solidFill>
              <a:ea typeface="+mn-lt"/>
              <a:cs typeface="+mn-lt"/>
            </a:endParaRPr>
          </a:p>
          <a:p>
            <a:r>
              <a:rPr lang="en-US" sz="2000">
                <a:solidFill>
                  <a:srgbClr val="1A1B1F"/>
                </a:solidFill>
                <a:ea typeface="+mn-lt"/>
                <a:cs typeface="+mn-lt"/>
              </a:rPr>
              <a:t>A feature is not a sustainable differentiator. With some money and resources, every competitor could replicate your oh-so-great features. </a:t>
            </a:r>
            <a:endParaRPr lang="en-US" sz="2000">
              <a:solidFill>
                <a:srgbClr val="000000"/>
              </a:solidFill>
              <a:ea typeface="+mn-lt"/>
              <a:cs typeface="+mn-lt"/>
            </a:endParaRPr>
          </a:p>
          <a:p>
            <a:pPr lvl="1" indent="-171450"/>
            <a:r>
              <a:rPr lang="en-US" sz="1600">
                <a:solidFill>
                  <a:srgbClr val="1A1B1F"/>
                </a:solidFill>
                <a:ea typeface="+mn-lt"/>
                <a:cs typeface="+mn-lt"/>
              </a:rPr>
              <a:t>Comparing by features is the right thing to pitch to customers, but a VC wants to know what your sustainable key differentiators are. Technology, positioning, brand, a unique Go-To-Market strategy, team, etc. could be sustainable differentiators.</a:t>
            </a:r>
            <a:endParaRPr lang="en-US" sz="1600">
              <a:solidFill>
                <a:srgbClr val="000000"/>
              </a:solidFill>
              <a:ea typeface="+mn-lt"/>
              <a:cs typeface="+mn-lt"/>
            </a:endParaRPr>
          </a:p>
          <a:p>
            <a:pPr lvl="1" indent="-171450"/>
            <a:r>
              <a:rPr lang="en-US" sz="1600">
                <a:solidFill>
                  <a:srgbClr val="1A1B1F"/>
                </a:solidFill>
                <a:ea typeface="+mn-lt"/>
                <a:cs typeface="+mn-lt"/>
              </a:rPr>
              <a:t>Focus on the benefit and the value that the solution offers.</a:t>
            </a:r>
          </a:p>
          <a:p>
            <a:pPr lvl="1" indent="-171450"/>
            <a:endParaRPr lang="en-US" sz="1600">
              <a:solidFill>
                <a:srgbClr val="1A1B1F"/>
              </a:solidFill>
              <a:ea typeface="+mn-lt"/>
              <a:cs typeface="+mn-lt"/>
            </a:endParaRPr>
          </a:p>
          <a:p>
            <a:pPr lvl="1" indent="-171450"/>
            <a:endParaRPr lang="en-US" sz="1600">
              <a:solidFill>
                <a:srgbClr val="1A1B1F"/>
              </a:solidFill>
              <a:ea typeface="+mn-lt"/>
              <a:cs typeface="+mn-lt"/>
            </a:endParaRPr>
          </a:p>
          <a:p>
            <a:endParaRPr lang="en-US" sz="1800" i="1">
              <a:solidFill>
                <a:srgbClr val="1A1B1F"/>
              </a:solidFill>
              <a:ea typeface="+mn-lt"/>
              <a:cs typeface="+mn-lt"/>
            </a:endParaRPr>
          </a:p>
          <a:p>
            <a:endParaRPr lang="en-US" sz="1800" i="1">
              <a:solidFill>
                <a:srgbClr val="1A1B1F"/>
              </a:solidFill>
              <a:ea typeface="+mn-lt"/>
              <a:cs typeface="+mn-lt"/>
            </a:endParaRPr>
          </a:p>
          <a:p>
            <a:endParaRPr lang="en-US" sz="1800" i="1">
              <a:solidFill>
                <a:srgbClr val="1A1B1F"/>
              </a:solidFill>
              <a:ea typeface="+mn-lt"/>
              <a:cs typeface="+mn-lt"/>
            </a:endParaRPr>
          </a:p>
          <a:p>
            <a:endParaRPr lang="en-US" sz="1400">
              <a:solidFill>
                <a:srgbClr val="1A1B1F"/>
              </a:solidFill>
              <a:ea typeface="+mn-lt"/>
              <a:cs typeface="+mn-lt"/>
            </a:endParaRPr>
          </a:p>
          <a:p>
            <a:endParaRPr lang="en-US" sz="1800" i="1">
              <a:solidFill>
                <a:srgbClr val="1A1B1F"/>
              </a:solidFill>
              <a:ea typeface="+mn-lt"/>
              <a:cs typeface="+mn-lt"/>
            </a:endParaRPr>
          </a:p>
        </p:txBody>
      </p:sp>
    </p:spTree>
    <p:extLst>
      <p:ext uri="{BB962C8B-B14F-4D97-AF65-F5344CB8AC3E}">
        <p14:creationId xmlns:p14="http://schemas.microsoft.com/office/powerpoint/2010/main" val="170587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7C4D-0E6B-1776-A8B0-9FB9C4145F12}"/>
              </a:ext>
            </a:extLst>
          </p:cNvPr>
          <p:cNvSpPr>
            <a:spLocks noGrp="1"/>
          </p:cNvSpPr>
          <p:nvPr>
            <p:ph type="title"/>
          </p:nvPr>
        </p:nvSpPr>
        <p:spPr/>
        <p:txBody>
          <a:bodyPr/>
          <a:lstStyle/>
          <a:p>
            <a:r>
              <a:rPr lang="en-US">
                <a:cs typeface="Calibri Light"/>
              </a:rPr>
              <a:t>Bring Competition to Life</a:t>
            </a:r>
            <a:endParaRPr lang="en-US"/>
          </a:p>
        </p:txBody>
      </p:sp>
      <p:pic>
        <p:nvPicPr>
          <p:cNvPr id="8" name="Picture 7" descr="How to Create a Killer Competition Slide (Hint: Don't Use a Magic  Quadrant!) — Dreamit Ventures">
            <a:extLst>
              <a:ext uri="{FF2B5EF4-FFF2-40B4-BE49-F238E27FC236}">
                <a16:creationId xmlns:a16="http://schemas.microsoft.com/office/drawing/2014/main" id="{86E415E7-DB94-EACF-7C0C-83487025A785}"/>
              </a:ext>
            </a:extLst>
          </p:cNvPr>
          <p:cNvPicPr>
            <a:picLocks noChangeAspect="1"/>
          </p:cNvPicPr>
          <p:nvPr/>
        </p:nvPicPr>
        <p:blipFill>
          <a:blip r:embed="rId2"/>
          <a:stretch>
            <a:fillRect/>
          </a:stretch>
        </p:blipFill>
        <p:spPr>
          <a:xfrm>
            <a:off x="6702962" y="1751194"/>
            <a:ext cx="5324930" cy="3005943"/>
          </a:xfrm>
          <a:prstGeom prst="rect">
            <a:avLst/>
          </a:prstGeom>
        </p:spPr>
      </p:pic>
      <p:sp>
        <p:nvSpPr>
          <p:cNvPr id="4" name="Content Placeholder 3">
            <a:extLst>
              <a:ext uri="{FF2B5EF4-FFF2-40B4-BE49-F238E27FC236}">
                <a16:creationId xmlns:a16="http://schemas.microsoft.com/office/drawing/2014/main" id="{DE109504-62C3-7D73-7CCC-D0AB09EE65B4}"/>
              </a:ext>
            </a:extLst>
          </p:cNvPr>
          <p:cNvSpPr>
            <a:spLocks noGrp="1"/>
          </p:cNvSpPr>
          <p:nvPr>
            <p:ph idx="1"/>
          </p:nvPr>
        </p:nvSpPr>
        <p:spPr>
          <a:xfrm>
            <a:off x="66305" y="1835521"/>
            <a:ext cx="6586847" cy="4351338"/>
          </a:xfrm>
        </p:spPr>
        <p:txBody>
          <a:bodyPr vert="horz" lIns="91440" tIns="45720" rIns="91440" bIns="45720" rtlCol="0" anchor="t">
            <a:normAutofit/>
          </a:bodyPr>
          <a:lstStyle/>
          <a:p>
            <a:r>
              <a:rPr lang="en-US">
                <a:cs typeface="Calibri"/>
              </a:rPr>
              <a:t>The Quadrants</a:t>
            </a:r>
          </a:p>
          <a:p>
            <a:pPr lvl="1">
              <a:buFont typeface="Courier New" panose="020B0604020202020204" pitchFamily="34" charset="0"/>
              <a:buChar char="o"/>
            </a:pPr>
            <a:r>
              <a:rPr lang="en-US" sz="1800">
                <a:cs typeface="Calibri"/>
              </a:rPr>
              <a:t>The most common</a:t>
            </a:r>
            <a:endParaRPr lang="en-US" sz="1800">
              <a:ea typeface="Calibri"/>
              <a:cs typeface="Calibri"/>
            </a:endParaRPr>
          </a:p>
          <a:p>
            <a:pPr lvl="1">
              <a:buFont typeface="Courier New" panose="020B0604020202020204" pitchFamily="34" charset="0"/>
              <a:buChar char="o"/>
            </a:pPr>
            <a:r>
              <a:rPr lang="en-US" sz="1800">
                <a:cs typeface="Calibri"/>
              </a:rPr>
              <a:t>2X2 grid plotting venture Vs competitors on two variables</a:t>
            </a:r>
            <a:endParaRPr lang="en-US" sz="1800">
              <a:ea typeface="Calibri"/>
              <a:cs typeface="Calibri"/>
            </a:endParaRPr>
          </a:p>
          <a:p>
            <a:pPr lvl="1">
              <a:buFont typeface="Courier New" panose="020B0604020202020204" pitchFamily="34" charset="0"/>
              <a:buChar char="o"/>
            </a:pPr>
            <a:r>
              <a:rPr lang="en-US" sz="1800">
                <a:cs typeface="Calibri"/>
              </a:rPr>
              <a:t>Pros: Easy to digest, Makes you look special, Familiar</a:t>
            </a:r>
            <a:endParaRPr lang="en-US" sz="1800">
              <a:ea typeface="Calibri"/>
              <a:cs typeface="Calibri"/>
            </a:endParaRPr>
          </a:p>
          <a:p>
            <a:pPr lvl="1">
              <a:buFont typeface="Courier New" panose="020B0604020202020204" pitchFamily="34" charset="0"/>
              <a:buChar char="o"/>
            </a:pPr>
            <a:r>
              <a:rPr lang="en-US" sz="1800">
                <a:cs typeface="Calibri"/>
              </a:rPr>
              <a:t>Cons: Superficial, Top right is expected, Self-Serving</a:t>
            </a:r>
          </a:p>
          <a:p>
            <a:pPr lvl="1">
              <a:buFont typeface="Courier New" panose="020B0604020202020204" pitchFamily="34" charset="0"/>
              <a:buChar char="o"/>
            </a:pPr>
            <a:r>
              <a:rPr lang="en-US" sz="1800">
                <a:cs typeface="Calibri"/>
              </a:rPr>
              <a:t>Watch outs: equally weights competitors, invites skepticism</a:t>
            </a:r>
            <a:endParaRPr lang="en-US" sz="1800">
              <a:ea typeface="Calibri"/>
              <a:cs typeface="Calibri"/>
            </a:endParaRPr>
          </a:p>
          <a:p>
            <a:pPr lvl="1">
              <a:buFont typeface="Courier New" panose="020B0604020202020204" pitchFamily="34" charset="0"/>
              <a:buChar char="o"/>
            </a:pPr>
            <a:r>
              <a:rPr lang="en-US" sz="1800">
                <a:cs typeface="Calibri"/>
              </a:rPr>
              <a:t>Use it to show how much you know about your customer (benefits) and why you meet their needs differently </a:t>
            </a:r>
            <a:endParaRPr lang="en-US" sz="1800"/>
          </a:p>
        </p:txBody>
      </p:sp>
    </p:spTree>
    <p:extLst>
      <p:ext uri="{BB962C8B-B14F-4D97-AF65-F5344CB8AC3E}">
        <p14:creationId xmlns:p14="http://schemas.microsoft.com/office/powerpoint/2010/main" val="278084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7C4D-0E6B-1776-A8B0-9FB9C4145F12}"/>
              </a:ext>
            </a:extLst>
          </p:cNvPr>
          <p:cNvSpPr>
            <a:spLocks noGrp="1"/>
          </p:cNvSpPr>
          <p:nvPr>
            <p:ph type="title"/>
          </p:nvPr>
        </p:nvSpPr>
        <p:spPr/>
        <p:txBody>
          <a:bodyPr/>
          <a:lstStyle/>
          <a:p>
            <a:r>
              <a:rPr lang="en-US">
                <a:cs typeface="Calibri Light"/>
              </a:rPr>
              <a:t>Bring Competition to Life – The Quadrants</a:t>
            </a:r>
            <a:endParaRPr lang="en-US"/>
          </a:p>
        </p:txBody>
      </p:sp>
      <p:pic>
        <p:nvPicPr>
          <p:cNvPr id="6" name="Content Placeholder 5" descr="How-to create a pitch deck: Competition slide – VIP Graphics">
            <a:extLst>
              <a:ext uri="{FF2B5EF4-FFF2-40B4-BE49-F238E27FC236}">
                <a16:creationId xmlns:a16="http://schemas.microsoft.com/office/drawing/2014/main" id="{D547768A-9175-4A81-D837-74915054F05F}"/>
              </a:ext>
            </a:extLst>
          </p:cNvPr>
          <p:cNvPicPr>
            <a:picLocks noGrp="1" noChangeAspect="1"/>
          </p:cNvPicPr>
          <p:nvPr>
            <p:ph idx="1"/>
          </p:nvPr>
        </p:nvPicPr>
        <p:blipFill>
          <a:blip r:embed="rId2"/>
          <a:stretch>
            <a:fillRect/>
          </a:stretch>
        </p:blipFill>
        <p:spPr>
          <a:xfrm>
            <a:off x="178000" y="2049111"/>
            <a:ext cx="5873595" cy="3310597"/>
          </a:xfrm>
          <a:ln w="57150">
            <a:solidFill>
              <a:schemeClr val="tx1"/>
            </a:solidFill>
          </a:ln>
        </p:spPr>
      </p:pic>
      <p:pic>
        <p:nvPicPr>
          <p:cNvPr id="4" name="Content Placeholder 3" descr="A group of logos on a white background&#10;&#10;Description automatically generated">
            <a:extLst>
              <a:ext uri="{FF2B5EF4-FFF2-40B4-BE49-F238E27FC236}">
                <a16:creationId xmlns:a16="http://schemas.microsoft.com/office/drawing/2014/main" id="{67C30EC0-E9F7-2E06-CAA7-9C938431077B}"/>
              </a:ext>
            </a:extLst>
          </p:cNvPr>
          <p:cNvPicPr>
            <a:picLocks noChangeAspect="1"/>
          </p:cNvPicPr>
          <p:nvPr/>
        </p:nvPicPr>
        <p:blipFill>
          <a:blip r:embed="rId3"/>
          <a:stretch>
            <a:fillRect/>
          </a:stretch>
        </p:blipFill>
        <p:spPr>
          <a:xfrm>
            <a:off x="6236474" y="2053236"/>
            <a:ext cx="5795259" cy="3282558"/>
          </a:xfrm>
          <a:prstGeom prst="rect">
            <a:avLst/>
          </a:prstGeom>
          <a:ln w="57150">
            <a:solidFill>
              <a:schemeClr val="tx1"/>
            </a:solidFill>
          </a:ln>
        </p:spPr>
      </p:pic>
    </p:spTree>
    <p:extLst>
      <p:ext uri="{BB962C8B-B14F-4D97-AF65-F5344CB8AC3E}">
        <p14:creationId xmlns:p14="http://schemas.microsoft.com/office/powerpoint/2010/main" val="327407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7C4D-0E6B-1776-A8B0-9FB9C4145F12}"/>
              </a:ext>
            </a:extLst>
          </p:cNvPr>
          <p:cNvSpPr>
            <a:spLocks noGrp="1"/>
          </p:cNvSpPr>
          <p:nvPr>
            <p:ph type="title"/>
          </p:nvPr>
        </p:nvSpPr>
        <p:spPr/>
        <p:txBody>
          <a:bodyPr/>
          <a:lstStyle/>
          <a:p>
            <a:r>
              <a:rPr lang="en-US">
                <a:cs typeface="Calibri Light"/>
              </a:rPr>
              <a:t>Bring Competition to Life</a:t>
            </a:r>
            <a:endParaRPr lang="en-US"/>
          </a:p>
        </p:txBody>
      </p:sp>
      <p:sp>
        <p:nvSpPr>
          <p:cNvPr id="4" name="Content Placeholder 3">
            <a:extLst>
              <a:ext uri="{FF2B5EF4-FFF2-40B4-BE49-F238E27FC236}">
                <a16:creationId xmlns:a16="http://schemas.microsoft.com/office/drawing/2014/main" id="{DE109504-62C3-7D73-7CCC-D0AB09EE65B4}"/>
              </a:ext>
            </a:extLst>
          </p:cNvPr>
          <p:cNvSpPr>
            <a:spLocks noGrp="1"/>
          </p:cNvSpPr>
          <p:nvPr>
            <p:ph idx="1"/>
          </p:nvPr>
        </p:nvSpPr>
        <p:spPr>
          <a:xfrm>
            <a:off x="125682" y="1716768"/>
            <a:ext cx="6210796" cy="4351338"/>
          </a:xfrm>
        </p:spPr>
        <p:txBody>
          <a:bodyPr vert="horz" lIns="91440" tIns="45720" rIns="91440" bIns="45720" rtlCol="0" anchor="t">
            <a:normAutofit/>
          </a:bodyPr>
          <a:lstStyle/>
          <a:p>
            <a:r>
              <a:rPr lang="en-US">
                <a:cs typeface="Calibri"/>
              </a:rPr>
              <a:t>The Matrix</a:t>
            </a:r>
          </a:p>
          <a:p>
            <a:pPr lvl="1">
              <a:buFont typeface="Courier New" panose="020B0604020202020204" pitchFamily="34" charset="0"/>
              <a:buChar char="o"/>
            </a:pPr>
            <a:r>
              <a:rPr lang="en-US" sz="1800">
                <a:cs typeface="Calibri"/>
              </a:rPr>
              <a:t>Very common</a:t>
            </a:r>
            <a:endParaRPr lang="en-US" sz="1800">
              <a:ea typeface="Calibri"/>
              <a:cs typeface="Calibri"/>
            </a:endParaRPr>
          </a:p>
          <a:p>
            <a:pPr lvl="1">
              <a:buFont typeface="Courier New" panose="020B0604020202020204" pitchFamily="34" charset="0"/>
              <a:buChar char="o"/>
            </a:pPr>
            <a:r>
              <a:rPr lang="en-US" sz="1800">
                <a:cs typeface="Calibri"/>
              </a:rPr>
              <a:t>Matrix comparing features (&amp; Benefits) with X's and Checkmarks</a:t>
            </a:r>
            <a:endParaRPr lang="en-US"/>
          </a:p>
          <a:p>
            <a:pPr lvl="1">
              <a:buFont typeface="Courier New" panose="020B0604020202020204" pitchFamily="34" charset="0"/>
              <a:buChar char="o"/>
            </a:pPr>
            <a:r>
              <a:rPr lang="en-US" sz="1800">
                <a:cs typeface="Calibri"/>
              </a:rPr>
              <a:t>Pros: Allows for detailed differentiation, familiar</a:t>
            </a:r>
            <a:endParaRPr lang="en-US" sz="1800">
              <a:ea typeface="Calibri"/>
              <a:cs typeface="Calibri"/>
            </a:endParaRPr>
          </a:p>
          <a:p>
            <a:pPr lvl="1">
              <a:buFont typeface="Courier New" panose="020B0604020202020204" pitchFamily="34" charset="0"/>
              <a:buChar char="o"/>
            </a:pPr>
            <a:r>
              <a:rPr lang="en-US" sz="1800">
                <a:cs typeface="Calibri"/>
              </a:rPr>
              <a:t>Cons: Can get messy, Hard to know importance of features, binary, self-serving</a:t>
            </a:r>
            <a:endParaRPr lang="en-US" sz="1800">
              <a:ea typeface="Calibri"/>
              <a:cs typeface="Calibri"/>
            </a:endParaRPr>
          </a:p>
          <a:p>
            <a:pPr lvl="1">
              <a:buFont typeface="Courier New" panose="020B0604020202020204" pitchFamily="34" charset="0"/>
              <a:buChar char="o"/>
            </a:pPr>
            <a:r>
              <a:rPr lang="en-US" sz="1800">
                <a:cs typeface="Calibri"/>
              </a:rPr>
              <a:t>Watch outs: Investors don’t care about features as a competitive advantage, Can make business look complicated, Makes all features equal in importance </a:t>
            </a:r>
            <a:endParaRPr lang="en-US" sz="1800">
              <a:ea typeface="Calibri"/>
              <a:cs typeface="Calibri"/>
            </a:endParaRPr>
          </a:p>
          <a:p>
            <a:pPr lvl="1">
              <a:buFont typeface="Courier New" panose="020B0604020202020204" pitchFamily="34" charset="0"/>
              <a:buChar char="o"/>
            </a:pPr>
            <a:r>
              <a:rPr lang="en-US" sz="1800">
                <a:cs typeface="Calibri"/>
              </a:rPr>
              <a:t>Use it to show how much you know about your customer (benefits) and why you meet their needs differently </a:t>
            </a:r>
            <a:endParaRPr lang="en-US" sz="1800"/>
          </a:p>
        </p:txBody>
      </p:sp>
      <p:pic>
        <p:nvPicPr>
          <p:cNvPr id="5" name="Content Placeholder 3" descr="Startup Pitch Deck — The “Competition” slide | by Cristian Munteanu | Medium">
            <a:extLst>
              <a:ext uri="{FF2B5EF4-FFF2-40B4-BE49-F238E27FC236}">
                <a16:creationId xmlns:a16="http://schemas.microsoft.com/office/drawing/2014/main" id="{E4DF157A-60D3-2D67-7348-CC920B8ED2B3}"/>
              </a:ext>
            </a:extLst>
          </p:cNvPr>
          <p:cNvPicPr>
            <a:picLocks noChangeAspect="1"/>
          </p:cNvPicPr>
          <p:nvPr/>
        </p:nvPicPr>
        <p:blipFill>
          <a:blip r:embed="rId2"/>
          <a:stretch>
            <a:fillRect/>
          </a:stretch>
        </p:blipFill>
        <p:spPr>
          <a:xfrm>
            <a:off x="6378038" y="1660247"/>
            <a:ext cx="5573156" cy="3146549"/>
          </a:xfrm>
          <a:prstGeom prst="rect">
            <a:avLst/>
          </a:prstGeom>
        </p:spPr>
      </p:pic>
    </p:spTree>
    <p:extLst>
      <p:ext uri="{BB962C8B-B14F-4D97-AF65-F5344CB8AC3E}">
        <p14:creationId xmlns:p14="http://schemas.microsoft.com/office/powerpoint/2010/main" val="321821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188F-55F3-CB65-79BE-E11A8AD44709}"/>
              </a:ext>
            </a:extLst>
          </p:cNvPr>
          <p:cNvSpPr>
            <a:spLocks noGrp="1"/>
          </p:cNvSpPr>
          <p:nvPr>
            <p:ph type="title"/>
          </p:nvPr>
        </p:nvSpPr>
        <p:spPr/>
        <p:txBody>
          <a:bodyPr/>
          <a:lstStyle/>
          <a:p>
            <a:r>
              <a:rPr lang="en-US">
                <a:cs typeface="Calibri Light"/>
              </a:rPr>
              <a:t>Competitive Matrix</a:t>
            </a:r>
            <a:endParaRPr lang="en-US"/>
          </a:p>
        </p:txBody>
      </p:sp>
      <p:pic>
        <p:nvPicPr>
          <p:cNvPr id="5" name="Picture 4" descr="How to Create &amp; Present a Competition Slide for Your Pitch Deck">
            <a:extLst>
              <a:ext uri="{FF2B5EF4-FFF2-40B4-BE49-F238E27FC236}">
                <a16:creationId xmlns:a16="http://schemas.microsoft.com/office/drawing/2014/main" id="{583EFE97-AFA7-B329-0751-14393829FED8}"/>
              </a:ext>
            </a:extLst>
          </p:cNvPr>
          <p:cNvPicPr>
            <a:picLocks noChangeAspect="1"/>
          </p:cNvPicPr>
          <p:nvPr/>
        </p:nvPicPr>
        <p:blipFill>
          <a:blip r:embed="rId2"/>
          <a:stretch>
            <a:fillRect/>
          </a:stretch>
        </p:blipFill>
        <p:spPr>
          <a:xfrm>
            <a:off x="6215866" y="1960089"/>
            <a:ext cx="5808436" cy="3269343"/>
          </a:xfrm>
          <a:prstGeom prst="rect">
            <a:avLst/>
          </a:prstGeom>
          <a:ln w="57150">
            <a:solidFill>
              <a:schemeClr val="tx1"/>
            </a:solidFill>
          </a:ln>
        </p:spPr>
      </p:pic>
      <p:pic>
        <p:nvPicPr>
          <p:cNvPr id="6" name="Picture 5" descr="Startup Pitch Deck: the Competition Slide [+ Examples]">
            <a:extLst>
              <a:ext uri="{FF2B5EF4-FFF2-40B4-BE49-F238E27FC236}">
                <a16:creationId xmlns:a16="http://schemas.microsoft.com/office/drawing/2014/main" id="{D3230D71-5FA5-F9B0-F04C-31EC32EA0EF9}"/>
              </a:ext>
            </a:extLst>
          </p:cNvPr>
          <p:cNvPicPr>
            <a:picLocks noChangeAspect="1"/>
          </p:cNvPicPr>
          <p:nvPr/>
        </p:nvPicPr>
        <p:blipFill>
          <a:blip r:embed="rId3"/>
          <a:stretch>
            <a:fillRect/>
          </a:stretch>
        </p:blipFill>
        <p:spPr>
          <a:xfrm>
            <a:off x="116609" y="1958541"/>
            <a:ext cx="5866906" cy="3269138"/>
          </a:xfrm>
          <a:prstGeom prst="rect">
            <a:avLst/>
          </a:prstGeom>
          <a:ln w="57150">
            <a:solidFill>
              <a:schemeClr val="tx1"/>
            </a:solidFill>
          </a:ln>
        </p:spPr>
      </p:pic>
    </p:spTree>
    <p:extLst>
      <p:ext uri="{BB962C8B-B14F-4D97-AF65-F5344CB8AC3E}">
        <p14:creationId xmlns:p14="http://schemas.microsoft.com/office/powerpoint/2010/main" val="122190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business strategy&#10;&#10;Description automatically generated">
            <a:extLst>
              <a:ext uri="{FF2B5EF4-FFF2-40B4-BE49-F238E27FC236}">
                <a16:creationId xmlns:a16="http://schemas.microsoft.com/office/drawing/2014/main" id="{44C986AF-9202-7BF0-1BDF-012B6C3F3FE2}"/>
              </a:ext>
            </a:extLst>
          </p:cNvPr>
          <p:cNvPicPr>
            <a:picLocks noGrp="1" noChangeAspect="1"/>
          </p:cNvPicPr>
          <p:nvPr>
            <p:ph idx="1"/>
          </p:nvPr>
        </p:nvPicPr>
        <p:blipFill>
          <a:blip r:embed="rId2"/>
          <a:stretch>
            <a:fillRect/>
          </a:stretch>
        </p:blipFill>
        <p:spPr>
          <a:xfrm>
            <a:off x="2072911" y="325541"/>
            <a:ext cx="8454390" cy="6372616"/>
          </a:xfrm>
        </p:spPr>
      </p:pic>
    </p:spTree>
    <p:extLst>
      <p:ext uri="{BB962C8B-B14F-4D97-AF65-F5344CB8AC3E}">
        <p14:creationId xmlns:p14="http://schemas.microsoft.com/office/powerpoint/2010/main" val="41618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7C4D-0E6B-1776-A8B0-9FB9C4145F12}"/>
              </a:ext>
            </a:extLst>
          </p:cNvPr>
          <p:cNvSpPr>
            <a:spLocks noGrp="1"/>
          </p:cNvSpPr>
          <p:nvPr>
            <p:ph type="title"/>
          </p:nvPr>
        </p:nvSpPr>
        <p:spPr/>
        <p:txBody>
          <a:bodyPr/>
          <a:lstStyle/>
          <a:p>
            <a:r>
              <a:rPr lang="en-US">
                <a:cs typeface="Calibri Light"/>
              </a:rPr>
              <a:t>Bring Competition to Life</a:t>
            </a:r>
            <a:endParaRPr lang="en-US"/>
          </a:p>
        </p:txBody>
      </p:sp>
      <p:sp>
        <p:nvSpPr>
          <p:cNvPr id="4" name="Content Placeholder 3">
            <a:extLst>
              <a:ext uri="{FF2B5EF4-FFF2-40B4-BE49-F238E27FC236}">
                <a16:creationId xmlns:a16="http://schemas.microsoft.com/office/drawing/2014/main" id="{DE109504-62C3-7D73-7CCC-D0AB09EE65B4}"/>
              </a:ext>
            </a:extLst>
          </p:cNvPr>
          <p:cNvSpPr>
            <a:spLocks noGrp="1"/>
          </p:cNvSpPr>
          <p:nvPr>
            <p:ph idx="1"/>
          </p:nvPr>
        </p:nvSpPr>
        <p:spPr>
          <a:xfrm>
            <a:off x="432461" y="1687080"/>
            <a:ext cx="10713522" cy="4351338"/>
          </a:xfrm>
        </p:spPr>
        <p:txBody>
          <a:bodyPr vert="horz" lIns="91440" tIns="45720" rIns="91440" bIns="45720" rtlCol="0" anchor="t">
            <a:normAutofit lnSpcReduction="10000"/>
          </a:bodyPr>
          <a:lstStyle/>
          <a:p>
            <a:r>
              <a:rPr lang="en-US">
                <a:cs typeface="Calibri"/>
              </a:rPr>
              <a:t>The Status Quo</a:t>
            </a:r>
            <a:endParaRPr lang="en-US"/>
          </a:p>
          <a:p>
            <a:pPr lvl="1">
              <a:buFont typeface="Courier New" panose="020B0604020202020204" pitchFamily="34" charset="0"/>
              <a:buChar char="o"/>
            </a:pPr>
            <a:endParaRPr lang="en-US" sz="1800">
              <a:cs typeface="Calibri"/>
            </a:endParaRPr>
          </a:p>
          <a:p>
            <a:pPr lvl="1">
              <a:buFont typeface="Courier New" panose="020B0604020202020204" pitchFamily="34" charset="0"/>
              <a:buChar char="o"/>
            </a:pPr>
            <a:r>
              <a:rPr lang="en-US" sz="1800">
                <a:cs typeface="Calibri"/>
              </a:rPr>
              <a:t>Less Common</a:t>
            </a:r>
            <a:endParaRPr lang="en-US">
              <a:cs typeface="Calibri"/>
            </a:endParaRPr>
          </a:p>
          <a:p>
            <a:pPr lvl="1">
              <a:buFont typeface="Courier New" panose="020B0604020202020204" pitchFamily="34" charset="0"/>
              <a:buChar char="o"/>
            </a:pPr>
            <a:endParaRPr lang="en-US" sz="1800">
              <a:solidFill>
                <a:srgbClr val="000000"/>
              </a:solidFill>
              <a:ea typeface="+mn-lt"/>
              <a:cs typeface="+mn-lt"/>
            </a:endParaRPr>
          </a:p>
          <a:p>
            <a:pPr lvl="1">
              <a:buFont typeface="Courier New" panose="020B0604020202020204" pitchFamily="34" charset="0"/>
              <a:buChar char="o"/>
            </a:pPr>
            <a:r>
              <a:rPr lang="en-US" sz="1800">
                <a:solidFill>
                  <a:srgbClr val="000000"/>
                </a:solidFill>
                <a:ea typeface="+mn-lt"/>
                <a:cs typeface="+mn-lt"/>
              </a:rPr>
              <a:t>Position yourself vs current customer behavior with current solutions instead of individual ventures</a:t>
            </a:r>
          </a:p>
          <a:p>
            <a:pPr lvl="1">
              <a:buFont typeface="Courier New" panose="020B0604020202020204" pitchFamily="34" charset="0"/>
              <a:buChar char="o"/>
            </a:pPr>
            <a:endParaRPr lang="en-US" sz="1800" i="1">
              <a:solidFill>
                <a:srgbClr val="1A1B1F"/>
              </a:solidFill>
              <a:ea typeface="+mn-lt"/>
              <a:cs typeface="+mn-lt"/>
            </a:endParaRPr>
          </a:p>
          <a:p>
            <a:pPr lvl="1">
              <a:buFont typeface="Courier New" panose="020B0604020202020204" pitchFamily="34" charset="0"/>
              <a:buChar char="o"/>
            </a:pPr>
            <a:r>
              <a:rPr lang="en-US" sz="1800" i="1">
                <a:solidFill>
                  <a:srgbClr val="1A1B1F"/>
                </a:solidFill>
                <a:ea typeface="+mn-lt"/>
                <a:cs typeface="+mn-lt"/>
              </a:rPr>
              <a:t>"The real competition is — and always will be — the status quo. Every entrepreneur who tries to expertly map their competition is making a fundamental mistake about why people use products. People don’t wake up in the mornings and think: “I want to buy a new product today.” They wake up and start triaging each problem as it arrives, one-by-one, until they go to bed."</a:t>
            </a:r>
            <a:endParaRPr lang="en-US"/>
          </a:p>
          <a:p>
            <a:pPr lvl="1">
              <a:buFont typeface="Courier New" panose="020B0604020202020204" pitchFamily="34" charset="0"/>
              <a:buChar char="o"/>
            </a:pPr>
            <a:endParaRPr lang="en-US" sz="1800" i="1">
              <a:solidFill>
                <a:srgbClr val="1A1B1F"/>
              </a:solidFill>
              <a:cs typeface="Calibri"/>
            </a:endParaRPr>
          </a:p>
          <a:p>
            <a:pPr lvl="1">
              <a:buFont typeface="Courier New" panose="020B0604020202020204" pitchFamily="34" charset="0"/>
              <a:buChar char="o"/>
            </a:pPr>
            <a:r>
              <a:rPr lang="en-US" sz="1800" i="1">
                <a:solidFill>
                  <a:srgbClr val="1A1B1F"/>
                </a:solidFill>
                <a:ea typeface="+mn-lt"/>
                <a:cs typeface="+mn-lt"/>
              </a:rPr>
              <a:t>“There is another possible perspective to look at the competition: Do you know who your biggest competitor is? Even if you’re the first mover in a market and there is still no second mover, you have that one, big villain: The Status Quo. Never forget how hard it is to convince humans to change their behaviors and to try something new. Your biggest enemy is The Status Quo – how your target groups are satisfying their needs today.”</a:t>
            </a:r>
          </a:p>
        </p:txBody>
      </p:sp>
    </p:spTree>
    <p:extLst>
      <p:ext uri="{BB962C8B-B14F-4D97-AF65-F5344CB8AC3E}">
        <p14:creationId xmlns:p14="http://schemas.microsoft.com/office/powerpoint/2010/main" val="204556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A6E9-AF6C-AA77-BFED-AC07C8362B1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32BD9F0-9427-ED95-A8BD-CEB750B7069D}"/>
              </a:ext>
            </a:extLst>
          </p:cNvPr>
          <p:cNvSpPr>
            <a:spLocks noGrp="1"/>
          </p:cNvSpPr>
          <p:nvPr>
            <p:ph idx="1"/>
          </p:nvPr>
        </p:nvSpPr>
        <p:spPr/>
        <p:txBody>
          <a:bodyPr vert="horz" lIns="91440" tIns="45720" rIns="91440" bIns="45720" rtlCol="0" anchor="t">
            <a:normAutofit/>
          </a:bodyPr>
          <a:lstStyle/>
          <a:p>
            <a:r>
              <a:rPr lang="en-US" dirty="0">
                <a:cs typeface="Calibri" panose="020F0502020204030204"/>
              </a:rPr>
              <a:t>Intro</a:t>
            </a:r>
          </a:p>
          <a:p>
            <a:r>
              <a:rPr lang="en-US" dirty="0"/>
              <a:t>Market Sizing</a:t>
            </a:r>
            <a:endParaRPr lang="en-US" dirty="0">
              <a:cs typeface="Calibri" panose="020F0502020204030204"/>
            </a:endParaRPr>
          </a:p>
          <a:p>
            <a:r>
              <a:rPr lang="en-US" dirty="0"/>
              <a:t>Competitive Landscape</a:t>
            </a:r>
            <a:endParaRPr lang="en-US" dirty="0">
              <a:cs typeface="Calibri" panose="020F0502020204030204"/>
            </a:endParaRPr>
          </a:p>
          <a:p>
            <a:r>
              <a:rPr lang="en-US" dirty="0"/>
              <a:t>Go-To-Market</a:t>
            </a:r>
            <a:endParaRPr lang="en-US" dirty="0">
              <a:cs typeface="Calibri" panose="020F0502020204030204"/>
            </a:endParaRPr>
          </a:p>
          <a:p>
            <a:pPr lvl="1"/>
            <a:r>
              <a:rPr lang="en-US" dirty="0"/>
              <a:t>B2B</a:t>
            </a:r>
            <a:endParaRPr lang="en-US" dirty="0">
              <a:cs typeface="Calibri"/>
            </a:endParaRPr>
          </a:p>
          <a:p>
            <a:pPr lvl="1"/>
            <a:r>
              <a:rPr lang="en-US" dirty="0"/>
              <a:t>B2C</a:t>
            </a:r>
            <a:endParaRPr lang="en-US" dirty="0">
              <a:cs typeface="Calibri"/>
            </a:endParaRPr>
          </a:p>
          <a:p>
            <a:r>
              <a:rPr lang="en-US" dirty="0"/>
              <a:t>Questions</a:t>
            </a:r>
            <a:endParaRPr lang="en-US" dirty="0">
              <a:cs typeface="Calibri"/>
            </a:endParaRPr>
          </a:p>
        </p:txBody>
      </p:sp>
    </p:spTree>
    <p:extLst>
      <p:ext uri="{BB962C8B-B14F-4D97-AF65-F5344CB8AC3E}">
        <p14:creationId xmlns:p14="http://schemas.microsoft.com/office/powerpoint/2010/main" val="360952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chart&#10;&#10;Description automatically generated">
            <a:extLst>
              <a:ext uri="{FF2B5EF4-FFF2-40B4-BE49-F238E27FC236}">
                <a16:creationId xmlns:a16="http://schemas.microsoft.com/office/drawing/2014/main" id="{43F9D831-5812-7E91-D235-F0EB5A1CC668}"/>
              </a:ext>
            </a:extLst>
          </p:cNvPr>
          <p:cNvPicPr>
            <a:picLocks noGrp="1" noChangeAspect="1"/>
          </p:cNvPicPr>
          <p:nvPr>
            <p:ph idx="1"/>
          </p:nvPr>
        </p:nvPicPr>
        <p:blipFill>
          <a:blip r:embed="rId2"/>
          <a:stretch>
            <a:fillRect/>
          </a:stretch>
        </p:blipFill>
        <p:spPr>
          <a:xfrm>
            <a:off x="1098467" y="859405"/>
            <a:ext cx="10222674" cy="5798869"/>
          </a:xfrm>
        </p:spPr>
      </p:pic>
      <p:sp>
        <p:nvSpPr>
          <p:cNvPr id="7" name="Title 1">
            <a:extLst>
              <a:ext uri="{FF2B5EF4-FFF2-40B4-BE49-F238E27FC236}">
                <a16:creationId xmlns:a16="http://schemas.microsoft.com/office/drawing/2014/main" id="{BE0A9DF2-4B39-3161-4D67-F459271E5B4D}"/>
              </a:ext>
            </a:extLst>
          </p:cNvPr>
          <p:cNvSpPr>
            <a:spLocks noGrp="1"/>
          </p:cNvSpPr>
          <p:nvPr>
            <p:ph type="title"/>
          </p:nvPr>
        </p:nvSpPr>
        <p:spPr>
          <a:xfrm>
            <a:off x="155369" y="-179161"/>
            <a:ext cx="10515600" cy="1325563"/>
          </a:xfrm>
        </p:spPr>
        <p:txBody>
          <a:bodyPr/>
          <a:lstStyle/>
          <a:p>
            <a:r>
              <a:rPr lang="en-US">
                <a:cs typeface="Calibri Light"/>
              </a:rPr>
              <a:t>Differentiation - vs Status Quo</a:t>
            </a:r>
            <a:endParaRPr lang="en-US"/>
          </a:p>
        </p:txBody>
      </p:sp>
    </p:spTree>
    <p:extLst>
      <p:ext uri="{BB962C8B-B14F-4D97-AF65-F5344CB8AC3E}">
        <p14:creationId xmlns:p14="http://schemas.microsoft.com/office/powerpoint/2010/main" val="403732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83D5-FD25-0302-C063-FC580830C364}"/>
              </a:ext>
            </a:extLst>
          </p:cNvPr>
          <p:cNvSpPr>
            <a:spLocks noGrp="1"/>
          </p:cNvSpPr>
          <p:nvPr>
            <p:ph type="title"/>
          </p:nvPr>
        </p:nvSpPr>
        <p:spPr/>
        <p:txBody>
          <a:bodyPr/>
          <a:lstStyle/>
          <a:p>
            <a:r>
              <a:rPr lang="en-US">
                <a:cs typeface="Calibri Light"/>
              </a:rPr>
              <a:t>Final Thought on Competition Slide</a:t>
            </a:r>
            <a:endParaRPr lang="en-US"/>
          </a:p>
        </p:txBody>
      </p:sp>
      <p:sp>
        <p:nvSpPr>
          <p:cNvPr id="3" name="Content Placeholder 2">
            <a:extLst>
              <a:ext uri="{FF2B5EF4-FFF2-40B4-BE49-F238E27FC236}">
                <a16:creationId xmlns:a16="http://schemas.microsoft.com/office/drawing/2014/main" id="{115B44B3-7868-229C-E6F4-46D16548A192}"/>
              </a:ext>
            </a:extLst>
          </p:cNvPr>
          <p:cNvSpPr>
            <a:spLocks noGrp="1"/>
          </p:cNvSpPr>
          <p:nvPr>
            <p:ph idx="1"/>
          </p:nvPr>
        </p:nvSpPr>
        <p:spPr>
          <a:xfrm>
            <a:off x="610590" y="1944378"/>
            <a:ext cx="10515600" cy="4351338"/>
          </a:xfrm>
        </p:spPr>
        <p:txBody>
          <a:bodyPr vert="horz" lIns="91440" tIns="45720" rIns="91440" bIns="45720" rtlCol="0" anchor="t">
            <a:normAutofit/>
          </a:bodyPr>
          <a:lstStyle/>
          <a:p>
            <a:pPr marL="0" indent="0" algn="ctr">
              <a:buNone/>
            </a:pPr>
            <a:r>
              <a:rPr lang="en-US" i="1">
                <a:solidFill>
                  <a:srgbClr val="1A1B1F"/>
                </a:solidFill>
                <a:cs typeface="Calibri"/>
              </a:rPr>
              <a:t>Even if you’re the best on your slide use this as an opportunity to really talk openly about what you believe customers want and why you believe your solution will help you succeed in the long run. </a:t>
            </a:r>
            <a:endParaRPr lang="en-US">
              <a:solidFill>
                <a:srgbClr val="000000"/>
              </a:solidFill>
              <a:cs typeface="Calibri"/>
            </a:endParaRPr>
          </a:p>
          <a:p>
            <a:pPr marL="0" indent="0" algn="ctr">
              <a:buNone/>
            </a:pPr>
            <a:endParaRPr lang="en-US" i="1">
              <a:solidFill>
                <a:srgbClr val="1A1B1F"/>
              </a:solidFill>
              <a:cs typeface="Calibri"/>
            </a:endParaRPr>
          </a:p>
          <a:p>
            <a:pPr marL="0" indent="0" algn="ctr">
              <a:buNone/>
            </a:pPr>
            <a:r>
              <a:rPr lang="en-US" i="1">
                <a:solidFill>
                  <a:srgbClr val="1A1B1F"/>
                </a:solidFill>
                <a:cs typeface="Calibri"/>
              </a:rPr>
              <a:t>Say why you’ve chosen to be strong in certain areas — these being the ones you believe your target customers care about the most — and how you will develop other features to match competition in the future.</a:t>
            </a:r>
            <a:endParaRPr lang="en-US">
              <a:cs typeface="Calibri" panose="020F0502020204030204"/>
            </a:endParaRPr>
          </a:p>
        </p:txBody>
      </p:sp>
    </p:spTree>
    <p:extLst>
      <p:ext uri="{BB962C8B-B14F-4D97-AF65-F5344CB8AC3E}">
        <p14:creationId xmlns:p14="http://schemas.microsoft.com/office/powerpoint/2010/main" val="422461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35CAC-11E5-E3FC-91C3-33D9291DDDE2}"/>
              </a:ext>
            </a:extLst>
          </p:cNvPr>
          <p:cNvSpPr>
            <a:spLocks noGrp="1"/>
          </p:cNvSpPr>
          <p:nvPr>
            <p:ph type="body" idx="1"/>
          </p:nvPr>
        </p:nvSpPr>
        <p:spPr>
          <a:xfrm>
            <a:off x="965200" y="4572002"/>
            <a:ext cx="10261600" cy="1202995"/>
          </a:xfrm>
        </p:spPr>
        <p:txBody>
          <a:bodyPr vert="horz" lIns="91440" tIns="45720" rIns="91440" bIns="45720" rtlCol="0">
            <a:normAutofit/>
          </a:bodyPr>
          <a:lstStyle/>
          <a:p>
            <a:endParaRPr lang="en-US" sz="3200">
              <a:solidFill>
                <a:schemeClr val="tx1"/>
              </a:solidFill>
            </a:endParaRPr>
          </a:p>
        </p:txBody>
      </p:sp>
      <p:sp>
        <p:nvSpPr>
          <p:cNvPr id="6" name="Title 5">
            <a:extLst>
              <a:ext uri="{FF2B5EF4-FFF2-40B4-BE49-F238E27FC236}">
                <a16:creationId xmlns:a16="http://schemas.microsoft.com/office/drawing/2014/main" id="{30C76B93-CA85-339B-A1CD-D0A1698A69B2}"/>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B5F27166-0903-8D46-4BA4-834A0D06CC59}"/>
              </a:ext>
            </a:extLst>
          </p:cNvPr>
          <p:cNvPicPr>
            <a:picLocks noChangeAspect="1"/>
          </p:cNvPicPr>
          <p:nvPr/>
        </p:nvPicPr>
        <p:blipFill>
          <a:blip r:embed="rId2"/>
          <a:stretch>
            <a:fillRect/>
          </a:stretch>
        </p:blipFill>
        <p:spPr>
          <a:xfrm>
            <a:off x="41475" y="486294"/>
            <a:ext cx="12150525" cy="5885411"/>
          </a:xfrm>
          <a:prstGeom prst="rect">
            <a:avLst/>
          </a:prstGeom>
        </p:spPr>
      </p:pic>
    </p:spTree>
    <p:extLst>
      <p:ext uri="{BB962C8B-B14F-4D97-AF65-F5344CB8AC3E}">
        <p14:creationId xmlns:p14="http://schemas.microsoft.com/office/powerpoint/2010/main" val="307534832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D3E0-D19A-3BA2-EAA4-FC3D7B518480}"/>
              </a:ext>
            </a:extLst>
          </p:cNvPr>
          <p:cNvSpPr>
            <a:spLocks noGrp="1"/>
          </p:cNvSpPr>
          <p:nvPr>
            <p:ph type="title"/>
          </p:nvPr>
        </p:nvSpPr>
        <p:spPr/>
        <p:txBody>
          <a:bodyPr/>
          <a:lstStyle/>
          <a:p>
            <a:r>
              <a:rPr lang="en-US"/>
              <a:t>Don’t do this</a:t>
            </a:r>
          </a:p>
        </p:txBody>
      </p:sp>
      <p:sp>
        <p:nvSpPr>
          <p:cNvPr id="3" name="Content Placeholder 2">
            <a:extLst>
              <a:ext uri="{FF2B5EF4-FFF2-40B4-BE49-F238E27FC236}">
                <a16:creationId xmlns:a16="http://schemas.microsoft.com/office/drawing/2014/main" id="{EF7FB06F-B0E8-5EE1-4925-14642796D513}"/>
              </a:ext>
            </a:extLst>
          </p:cNvPr>
          <p:cNvSpPr>
            <a:spLocks noGrp="1"/>
          </p:cNvSpPr>
          <p:nvPr>
            <p:ph idx="1"/>
          </p:nvPr>
        </p:nvSpPr>
        <p:spPr/>
        <p:txBody>
          <a:bodyPr/>
          <a:lstStyle/>
          <a:p>
            <a:r>
              <a:rPr lang="en-US"/>
              <a:t>Social Media</a:t>
            </a:r>
          </a:p>
          <a:p>
            <a:r>
              <a:rPr lang="en-US"/>
              <a:t>Google/Facebook/LinkedIn Ads</a:t>
            </a:r>
          </a:p>
          <a:p>
            <a:r>
              <a:rPr lang="en-US"/>
              <a:t>Direct Sales</a:t>
            </a:r>
          </a:p>
          <a:p>
            <a:r>
              <a:rPr lang="en-US"/>
              <a:t>Influencer Marketing</a:t>
            </a:r>
          </a:p>
          <a:p>
            <a:r>
              <a:rPr lang="en-US"/>
              <a:t>Freemium offering</a:t>
            </a:r>
          </a:p>
          <a:p>
            <a:r>
              <a:rPr lang="en-US"/>
              <a:t>Network effects &amp; Virality</a:t>
            </a:r>
          </a:p>
          <a:p>
            <a:r>
              <a:rPr lang="en-US" err="1"/>
              <a:t>Telesales</a:t>
            </a:r>
            <a:endParaRPr lang="en-US"/>
          </a:p>
          <a:p>
            <a:pPr marL="0" indent="0">
              <a:buNone/>
            </a:pPr>
            <a:endParaRPr lang="en-US"/>
          </a:p>
        </p:txBody>
      </p:sp>
    </p:spTree>
    <p:extLst>
      <p:ext uri="{BB962C8B-B14F-4D97-AF65-F5344CB8AC3E}">
        <p14:creationId xmlns:p14="http://schemas.microsoft.com/office/powerpoint/2010/main" val="295918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D3E0-D19A-3BA2-EAA4-FC3D7B518480}"/>
              </a:ext>
            </a:extLst>
          </p:cNvPr>
          <p:cNvSpPr>
            <a:spLocks noGrp="1"/>
          </p:cNvSpPr>
          <p:nvPr>
            <p:ph type="title"/>
          </p:nvPr>
        </p:nvSpPr>
        <p:spPr/>
        <p:txBody>
          <a:bodyPr/>
          <a:lstStyle/>
          <a:p>
            <a:r>
              <a:rPr lang="en-US"/>
              <a:t>Don’t do this</a:t>
            </a:r>
          </a:p>
        </p:txBody>
      </p:sp>
      <p:sp>
        <p:nvSpPr>
          <p:cNvPr id="3" name="Content Placeholder 2">
            <a:extLst>
              <a:ext uri="{FF2B5EF4-FFF2-40B4-BE49-F238E27FC236}">
                <a16:creationId xmlns:a16="http://schemas.microsoft.com/office/drawing/2014/main" id="{EF7FB06F-B0E8-5EE1-4925-14642796D513}"/>
              </a:ext>
            </a:extLst>
          </p:cNvPr>
          <p:cNvSpPr>
            <a:spLocks noGrp="1"/>
          </p:cNvSpPr>
          <p:nvPr>
            <p:ph idx="1"/>
          </p:nvPr>
        </p:nvSpPr>
        <p:spPr/>
        <p:txBody>
          <a:bodyPr/>
          <a:lstStyle/>
          <a:p>
            <a:r>
              <a:rPr lang="en-US" dirty="0"/>
              <a:t>Social Media</a:t>
            </a:r>
          </a:p>
          <a:p>
            <a:r>
              <a:rPr lang="en-US" dirty="0"/>
              <a:t>Google/Facebook/LinkedIn Ads</a:t>
            </a:r>
          </a:p>
          <a:p>
            <a:r>
              <a:rPr lang="en-US" dirty="0"/>
              <a:t>Direct Sales</a:t>
            </a:r>
          </a:p>
          <a:p>
            <a:r>
              <a:rPr lang="en-US" dirty="0"/>
              <a:t>Influencer Marketing</a:t>
            </a:r>
          </a:p>
          <a:p>
            <a:r>
              <a:rPr lang="en-US" dirty="0"/>
              <a:t>Freemium offering</a:t>
            </a:r>
          </a:p>
          <a:p>
            <a:r>
              <a:rPr lang="en-US" dirty="0"/>
              <a:t>Network effects &amp; Virality</a:t>
            </a:r>
          </a:p>
          <a:p>
            <a:r>
              <a:rPr lang="en-US" dirty="0" err="1"/>
              <a:t>Telesales</a:t>
            </a:r>
            <a:endParaRPr lang="en-US" dirty="0"/>
          </a:p>
          <a:p>
            <a:pPr marL="0" indent="0">
              <a:buNone/>
            </a:pPr>
            <a:endParaRPr lang="en-US" dirty="0"/>
          </a:p>
        </p:txBody>
      </p:sp>
      <p:sp>
        <p:nvSpPr>
          <p:cNvPr id="4" name="Arrow: Right 3">
            <a:extLst>
              <a:ext uri="{FF2B5EF4-FFF2-40B4-BE49-F238E27FC236}">
                <a16:creationId xmlns:a16="http://schemas.microsoft.com/office/drawing/2014/main" id="{02921F8A-8736-5A32-44FC-BCD22BFA3DB6}"/>
              </a:ext>
            </a:extLst>
          </p:cNvPr>
          <p:cNvSpPr/>
          <p:nvPr/>
        </p:nvSpPr>
        <p:spPr>
          <a:xfrm>
            <a:off x="5837129" y="3331923"/>
            <a:ext cx="1152394" cy="6764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3A0DB7-0A1B-6965-EB62-3D0F6D4E6535}"/>
              </a:ext>
            </a:extLst>
          </p:cNvPr>
          <p:cNvSpPr txBox="1"/>
          <p:nvPr/>
        </p:nvSpPr>
        <p:spPr>
          <a:xfrm>
            <a:off x="7678455" y="1961966"/>
            <a:ext cx="2580362" cy="2862322"/>
          </a:xfrm>
          <a:prstGeom prst="rect">
            <a:avLst/>
          </a:prstGeom>
          <a:noFill/>
        </p:spPr>
        <p:txBody>
          <a:bodyPr wrap="square" rtlCol="0">
            <a:spAutoFit/>
          </a:bodyPr>
          <a:lstStyle/>
          <a:p>
            <a:r>
              <a:rPr lang="en-US" sz="3600" dirty="0"/>
              <a:t>We do not know how to reach and convert customers</a:t>
            </a:r>
          </a:p>
        </p:txBody>
      </p:sp>
    </p:spTree>
    <p:extLst>
      <p:ext uri="{BB962C8B-B14F-4D97-AF65-F5344CB8AC3E}">
        <p14:creationId xmlns:p14="http://schemas.microsoft.com/office/powerpoint/2010/main" val="1953823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3B58E7-C940-FCC1-FC11-F1B5B639DBD3}"/>
              </a:ext>
            </a:extLst>
          </p:cNvPr>
          <p:cNvSpPr>
            <a:spLocks noGrp="1"/>
          </p:cNvSpPr>
          <p:nvPr>
            <p:ph type="ctrTitle"/>
          </p:nvPr>
        </p:nvSpPr>
        <p:spPr/>
        <p:txBody>
          <a:bodyPr/>
          <a:lstStyle/>
          <a:p>
            <a:r>
              <a:rPr lang="en-US"/>
              <a:t>B2B</a:t>
            </a:r>
          </a:p>
        </p:txBody>
      </p:sp>
      <p:sp>
        <p:nvSpPr>
          <p:cNvPr id="5" name="Subtitle 4">
            <a:extLst>
              <a:ext uri="{FF2B5EF4-FFF2-40B4-BE49-F238E27FC236}">
                <a16:creationId xmlns:a16="http://schemas.microsoft.com/office/drawing/2014/main" id="{0E6DC763-7B0F-B968-BD43-A2209AE0CE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445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4603-CEDF-8C6F-9DCD-84D9C29189C9}"/>
              </a:ext>
            </a:extLst>
          </p:cNvPr>
          <p:cNvSpPr>
            <a:spLocks noGrp="1"/>
          </p:cNvSpPr>
          <p:nvPr>
            <p:ph type="title"/>
          </p:nvPr>
        </p:nvSpPr>
        <p:spPr/>
        <p:txBody>
          <a:bodyPr/>
          <a:lstStyle/>
          <a:p>
            <a:r>
              <a:rPr lang="en-US"/>
              <a:t>Elements</a:t>
            </a:r>
          </a:p>
        </p:txBody>
      </p:sp>
      <p:sp>
        <p:nvSpPr>
          <p:cNvPr id="3" name="Content Placeholder 2">
            <a:extLst>
              <a:ext uri="{FF2B5EF4-FFF2-40B4-BE49-F238E27FC236}">
                <a16:creationId xmlns:a16="http://schemas.microsoft.com/office/drawing/2014/main" id="{F0B39120-D26C-BE5C-0F50-B040E6E640BE}"/>
              </a:ext>
            </a:extLst>
          </p:cNvPr>
          <p:cNvSpPr>
            <a:spLocks noGrp="1"/>
          </p:cNvSpPr>
          <p:nvPr>
            <p:ph idx="1"/>
          </p:nvPr>
        </p:nvSpPr>
        <p:spPr/>
        <p:txBody>
          <a:bodyPr>
            <a:normAutofit lnSpcReduction="10000"/>
          </a:bodyPr>
          <a:lstStyle/>
          <a:p>
            <a:r>
              <a:rPr lang="en-US" dirty="0"/>
              <a:t>How do you reach customers? What is the most effective method?</a:t>
            </a:r>
          </a:p>
          <a:p>
            <a:pPr lvl="1"/>
            <a:r>
              <a:rPr lang="en-US" dirty="0"/>
              <a:t>Direct sales?</a:t>
            </a:r>
          </a:p>
          <a:p>
            <a:pPr lvl="1"/>
            <a:r>
              <a:rPr lang="en-US" dirty="0"/>
              <a:t>LinkedIn Ads?</a:t>
            </a:r>
          </a:p>
          <a:p>
            <a:pPr lvl="1"/>
            <a:r>
              <a:rPr lang="en-US" dirty="0"/>
              <a:t>Email (e.g. Apollo)?</a:t>
            </a:r>
          </a:p>
          <a:p>
            <a:r>
              <a:rPr lang="en-US" dirty="0"/>
              <a:t>How do you convert them to customers?</a:t>
            </a:r>
          </a:p>
          <a:p>
            <a:pPr lvl="1"/>
            <a:r>
              <a:rPr lang="en-US" dirty="0"/>
              <a:t>Direct Sales? </a:t>
            </a:r>
            <a:r>
              <a:rPr lang="en-US" dirty="0" err="1"/>
              <a:t>Telesales</a:t>
            </a:r>
            <a:r>
              <a:rPr lang="en-US" dirty="0"/>
              <a:t>?</a:t>
            </a:r>
          </a:p>
          <a:p>
            <a:pPr lvl="1"/>
            <a:r>
              <a:rPr lang="en-US" dirty="0"/>
              <a:t>Freemium? Pilot program?</a:t>
            </a:r>
          </a:p>
          <a:p>
            <a:r>
              <a:rPr lang="en-US" dirty="0"/>
              <a:t>What is the Churn and how long to </a:t>
            </a:r>
            <a:r>
              <a:rPr lang="en-US"/>
              <a:t>they remain </a:t>
            </a:r>
            <a:r>
              <a:rPr lang="en-US" dirty="0"/>
              <a:t>customers?</a:t>
            </a:r>
          </a:p>
          <a:p>
            <a:r>
              <a:rPr lang="en-US" dirty="0"/>
              <a:t>What is the CAC (customer acquisition cost)?</a:t>
            </a:r>
          </a:p>
          <a:p>
            <a:r>
              <a:rPr lang="en-US" dirty="0"/>
              <a:t>What is the LTV (lifetime value of customer)?</a:t>
            </a:r>
          </a:p>
        </p:txBody>
      </p:sp>
    </p:spTree>
    <p:extLst>
      <p:ext uri="{BB962C8B-B14F-4D97-AF65-F5344CB8AC3E}">
        <p14:creationId xmlns:p14="http://schemas.microsoft.com/office/powerpoint/2010/main" val="1615804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3B58E7-C940-FCC1-FC11-F1B5B639DBD3}"/>
              </a:ext>
            </a:extLst>
          </p:cNvPr>
          <p:cNvSpPr>
            <a:spLocks noGrp="1"/>
          </p:cNvSpPr>
          <p:nvPr>
            <p:ph type="ctrTitle"/>
          </p:nvPr>
        </p:nvSpPr>
        <p:spPr/>
        <p:txBody>
          <a:bodyPr/>
          <a:lstStyle/>
          <a:p>
            <a:r>
              <a:rPr lang="en-US"/>
              <a:t>B2C</a:t>
            </a:r>
          </a:p>
        </p:txBody>
      </p:sp>
      <p:sp>
        <p:nvSpPr>
          <p:cNvPr id="5" name="Subtitle 4">
            <a:extLst>
              <a:ext uri="{FF2B5EF4-FFF2-40B4-BE49-F238E27FC236}">
                <a16:creationId xmlns:a16="http://schemas.microsoft.com/office/drawing/2014/main" id="{0E6DC763-7B0F-B968-BD43-A2209AE0CE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4422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0D0197-E552-F607-AFAD-DA0F8D91369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E2795AB-0B2A-E28D-5346-4B9416354D58}"/>
              </a:ext>
            </a:extLst>
          </p:cNvPr>
          <p:cNvSpPr>
            <a:spLocks noGrp="1"/>
          </p:cNvSpPr>
          <p:nvPr>
            <p:ph type="title"/>
          </p:nvPr>
        </p:nvSpPr>
        <p:spPr>
          <a:xfrm>
            <a:off x="539338" y="618424"/>
            <a:ext cx="10999606" cy="1352078"/>
          </a:xfrm>
        </p:spPr>
        <p:txBody>
          <a:bodyPr anchor="b">
            <a:normAutofit/>
          </a:bodyPr>
          <a:lstStyle/>
          <a:p>
            <a:r>
              <a:rPr lang="en-US" sz="4000">
                <a:latin typeface="Beatrice Semibold"/>
                <a:ea typeface="+mj-lt"/>
                <a:cs typeface="+mj-lt"/>
              </a:rPr>
              <a:t>The Secret to a great go-to-market plan</a:t>
            </a:r>
          </a:p>
        </p:txBody>
      </p:sp>
      <p:sp>
        <p:nvSpPr>
          <p:cNvPr id="3" name="Content Placeholder 2">
            <a:extLst>
              <a:ext uri="{FF2B5EF4-FFF2-40B4-BE49-F238E27FC236}">
                <a16:creationId xmlns:a16="http://schemas.microsoft.com/office/drawing/2014/main" id="{2D827889-8ADB-6179-94D3-32501784438B}"/>
              </a:ext>
            </a:extLst>
          </p:cNvPr>
          <p:cNvSpPr>
            <a:spLocks noGrp="1"/>
          </p:cNvSpPr>
          <p:nvPr>
            <p:ph idx="1"/>
          </p:nvPr>
        </p:nvSpPr>
        <p:spPr>
          <a:xfrm>
            <a:off x="1024248" y="3774183"/>
            <a:ext cx="9921682" cy="3843316"/>
          </a:xfrm>
        </p:spPr>
        <p:txBody>
          <a:bodyPr vert="horz" lIns="91440" tIns="45720" rIns="91440" bIns="45720" rtlCol="0" anchor="t">
            <a:normAutofit/>
          </a:bodyPr>
          <a:lstStyle/>
          <a:p>
            <a:pPr marL="0" indent="0">
              <a:lnSpc>
                <a:spcPct val="110000"/>
              </a:lnSpc>
              <a:spcBef>
                <a:spcPts val="0"/>
              </a:spcBef>
              <a:spcAft>
                <a:spcPts val="600"/>
              </a:spcAft>
              <a:buNone/>
            </a:pPr>
            <a:r>
              <a:rPr lang="en-US" sz="2000" u="sng"/>
              <a:t>Experimentation</a:t>
            </a:r>
            <a:r>
              <a:rPr lang="en-US" sz="2000"/>
              <a:t> to find the best growth levers (go-to-market strategy is all about pulling these levers)</a:t>
            </a:r>
            <a:r>
              <a:rPr lang="en-US" sz="1400" b="1">
                <a:solidFill>
                  <a:srgbClr val="000000"/>
                </a:solidFill>
                <a:latin typeface="Arial"/>
                <a:ea typeface="+mn-lt"/>
                <a:cs typeface="Arial"/>
              </a:rPr>
              <a:t>	</a:t>
            </a:r>
            <a:r>
              <a:rPr lang="en-US" sz="1400">
                <a:solidFill>
                  <a:srgbClr val="000000"/>
                </a:solidFill>
                <a:latin typeface="Arial"/>
                <a:ea typeface="+mn-lt"/>
                <a:cs typeface="Arial"/>
              </a:rPr>
              <a:t>	</a:t>
            </a:r>
            <a:endParaRPr lang="en-US" sz="1600">
              <a:solidFill>
                <a:srgbClr val="000000"/>
              </a:solidFill>
              <a:latin typeface="Arial"/>
              <a:ea typeface="+mn-lt"/>
              <a:cs typeface="Arial"/>
            </a:endParaRPr>
          </a:p>
          <a:p>
            <a:pPr lvl="1">
              <a:lnSpc>
                <a:spcPct val="110000"/>
              </a:lnSpc>
              <a:spcBef>
                <a:spcPts val="0"/>
              </a:spcBef>
              <a:spcAft>
                <a:spcPts val="600"/>
              </a:spcAft>
            </a:pPr>
            <a:r>
              <a:rPr lang="en-US" sz="1400" b="1">
                <a:solidFill>
                  <a:srgbClr val="000000"/>
                </a:solidFill>
                <a:latin typeface="Arial"/>
                <a:ea typeface="+mn-lt"/>
                <a:cs typeface="Arial"/>
              </a:rPr>
              <a:t>Airbnb</a:t>
            </a:r>
            <a:r>
              <a:rPr lang="en-US" sz="1400">
                <a:solidFill>
                  <a:srgbClr val="000000"/>
                </a:solidFill>
                <a:latin typeface="Arial"/>
                <a:ea typeface="+mn-lt"/>
                <a:cs typeface="Arial"/>
              </a:rPr>
              <a:t> – wrote a script to automatically post new listings on Craigslist bringing them loads of free qualified renters</a:t>
            </a:r>
          </a:p>
          <a:p>
            <a:pPr lvl="1">
              <a:lnSpc>
                <a:spcPct val="110000"/>
              </a:lnSpc>
              <a:spcBef>
                <a:spcPts val="0"/>
              </a:spcBef>
              <a:spcAft>
                <a:spcPts val="600"/>
              </a:spcAft>
            </a:pPr>
            <a:r>
              <a:rPr lang="en-US" sz="1400" b="1">
                <a:solidFill>
                  <a:srgbClr val="000000"/>
                </a:solidFill>
                <a:latin typeface="Arial"/>
                <a:ea typeface="+mn-lt"/>
                <a:cs typeface="Arial"/>
              </a:rPr>
              <a:t>PayPal</a:t>
            </a:r>
            <a:r>
              <a:rPr lang="en-US" sz="1400">
                <a:solidFill>
                  <a:srgbClr val="000000"/>
                </a:solidFill>
                <a:latin typeface="Arial"/>
                <a:ea typeface="+mn-lt"/>
                <a:cs typeface="Arial"/>
              </a:rPr>
              <a:t> – wrote a script to message Ebay sellers, pretending to be buyers asking if they accept PayPal</a:t>
            </a:r>
          </a:p>
          <a:p>
            <a:pPr lvl="1">
              <a:lnSpc>
                <a:spcPct val="110000"/>
              </a:lnSpc>
              <a:spcBef>
                <a:spcPts val="0"/>
              </a:spcBef>
              <a:spcAft>
                <a:spcPts val="600"/>
              </a:spcAft>
            </a:pPr>
            <a:r>
              <a:rPr lang="en-US" sz="1400" b="1">
                <a:solidFill>
                  <a:srgbClr val="000000"/>
                </a:solidFill>
                <a:latin typeface="Arial"/>
                <a:ea typeface="+mn-lt"/>
                <a:cs typeface="Arial"/>
              </a:rPr>
              <a:t>Canva</a:t>
            </a:r>
            <a:r>
              <a:rPr lang="en-US" sz="1400">
                <a:solidFill>
                  <a:srgbClr val="000000"/>
                </a:solidFill>
                <a:latin typeface="Arial"/>
                <a:ea typeface="+mn-lt"/>
                <a:cs typeface="Arial"/>
              </a:rPr>
              <a:t> – had the insight many basic design tasks started with Google searches like “Certificate template” so they created thousands of SEO-Optimized pages with design templates and tutorials</a:t>
            </a:r>
          </a:p>
          <a:p>
            <a:pPr lvl="1">
              <a:lnSpc>
                <a:spcPct val="110000"/>
              </a:lnSpc>
              <a:spcBef>
                <a:spcPts val="0"/>
              </a:spcBef>
              <a:spcAft>
                <a:spcPts val="600"/>
              </a:spcAft>
            </a:pPr>
            <a:r>
              <a:rPr lang="en-US" sz="1400" b="1">
                <a:solidFill>
                  <a:srgbClr val="000000"/>
                </a:solidFill>
                <a:latin typeface="Arial"/>
                <a:ea typeface="+mn-lt"/>
                <a:cs typeface="Arial"/>
              </a:rPr>
              <a:t>Facebook</a:t>
            </a:r>
            <a:r>
              <a:rPr lang="en-US" sz="1400">
                <a:solidFill>
                  <a:srgbClr val="000000"/>
                </a:solidFill>
                <a:latin typeface="Arial"/>
                <a:ea typeface="+mn-lt"/>
                <a:cs typeface="Arial"/>
              </a:rPr>
              <a:t> and </a:t>
            </a:r>
            <a:r>
              <a:rPr lang="en-US" sz="1400" b="1">
                <a:solidFill>
                  <a:srgbClr val="000000"/>
                </a:solidFill>
                <a:latin typeface="Arial"/>
                <a:ea typeface="+mn-lt"/>
                <a:cs typeface="Arial"/>
              </a:rPr>
              <a:t>LinkedIn</a:t>
            </a:r>
            <a:r>
              <a:rPr lang="en-US" sz="1400">
                <a:solidFill>
                  <a:srgbClr val="000000"/>
                </a:solidFill>
                <a:latin typeface="Arial"/>
                <a:ea typeface="+mn-lt"/>
                <a:cs typeface="Arial"/>
              </a:rPr>
              <a:t> created onboarding processes that prompted new users to invite friends</a:t>
            </a:r>
            <a:endParaRPr lang="en-US" sz="1200">
              <a:solidFill>
                <a:srgbClr val="000000"/>
              </a:solidFill>
              <a:latin typeface="Arial"/>
              <a:cs typeface="Arial"/>
            </a:endParaRPr>
          </a:p>
          <a:p>
            <a:pPr lvl="1">
              <a:lnSpc>
                <a:spcPct val="110000"/>
              </a:lnSpc>
              <a:spcBef>
                <a:spcPts val="0"/>
              </a:spcBef>
              <a:spcAft>
                <a:spcPts val="600"/>
              </a:spcAft>
            </a:pPr>
            <a:r>
              <a:rPr lang="en-US" sz="1400" b="1">
                <a:latin typeface="Arial"/>
                <a:ea typeface="Calibri"/>
                <a:cs typeface="Arial"/>
              </a:rPr>
              <a:t>Soy Milk</a:t>
            </a:r>
            <a:r>
              <a:rPr lang="en-US" sz="1400">
                <a:latin typeface="Arial"/>
                <a:ea typeface="Calibri"/>
                <a:cs typeface="Arial"/>
              </a:rPr>
              <a:t> – Located in refrigerated section next to milk even though it didn’t need to be refrigerated</a:t>
            </a:r>
          </a:p>
          <a:p>
            <a:pPr marL="556895" lvl="1" indent="-213995">
              <a:lnSpc>
                <a:spcPct val="110000"/>
              </a:lnSpc>
              <a:spcBef>
                <a:spcPts val="0"/>
              </a:spcBef>
              <a:spcAft>
                <a:spcPts val="600"/>
              </a:spcAft>
              <a:buFont typeface="Arial,Sans-Serif" panose="020B0604020202020204" pitchFamily="34" charset="0"/>
              <a:buChar char="•"/>
            </a:pPr>
            <a:endParaRPr lang="en-US" sz="1400">
              <a:latin typeface="Arial"/>
              <a:cs typeface="Arial"/>
            </a:endParaRPr>
          </a:p>
          <a:p>
            <a:pPr marL="556895" lvl="1" indent="-213995">
              <a:lnSpc>
                <a:spcPct val="110000"/>
              </a:lnSpc>
              <a:spcBef>
                <a:spcPts val="0"/>
              </a:spcBef>
              <a:spcAft>
                <a:spcPts val="600"/>
              </a:spcAft>
              <a:buFont typeface="Arial,Sans-Serif" panose="020B0604020202020204" pitchFamily="34" charset="0"/>
              <a:buChar char="•"/>
            </a:pPr>
            <a:endParaRPr lang="en-US" sz="1400">
              <a:latin typeface="Arial"/>
              <a:cs typeface="Arial"/>
            </a:endParaRPr>
          </a:p>
          <a:p>
            <a:pPr marL="556895" lvl="1" indent="-213995">
              <a:lnSpc>
                <a:spcPct val="110000"/>
              </a:lnSpc>
              <a:spcBef>
                <a:spcPts val="0"/>
              </a:spcBef>
              <a:spcAft>
                <a:spcPts val="600"/>
              </a:spcAft>
              <a:buFont typeface="Arial,Sans-Serif" panose="020B0604020202020204" pitchFamily="34" charset="0"/>
            </a:pPr>
            <a:endParaRPr lang="en-US" sz="1400">
              <a:latin typeface="Arial"/>
              <a:cs typeface="Arial"/>
            </a:endParaRPr>
          </a:p>
          <a:p>
            <a:pPr marL="213995" indent="-213995">
              <a:lnSpc>
                <a:spcPct val="110000"/>
              </a:lnSpc>
              <a:spcBef>
                <a:spcPts val="0"/>
              </a:spcBef>
              <a:spcAft>
                <a:spcPts val="600"/>
              </a:spcAft>
              <a:buFont typeface="Arial,Sans-Serif" panose="020B0604020202020204" pitchFamily="34" charset="0"/>
            </a:pPr>
            <a:endParaRPr lang="en-US" sz="1400" b="1">
              <a:latin typeface="Arial"/>
              <a:cs typeface="Arial"/>
            </a:endParaRPr>
          </a:p>
        </p:txBody>
      </p:sp>
      <p:pic>
        <p:nvPicPr>
          <p:cNvPr id="5" name="Picture 4">
            <a:extLst>
              <a:ext uri="{FF2B5EF4-FFF2-40B4-BE49-F238E27FC236}">
                <a16:creationId xmlns:a16="http://schemas.microsoft.com/office/drawing/2014/main" id="{F0EA7AEA-5B35-1B66-6C14-680672560B17}"/>
              </a:ext>
            </a:extLst>
          </p:cNvPr>
          <p:cNvPicPr>
            <a:picLocks noChangeAspect="1"/>
          </p:cNvPicPr>
          <p:nvPr/>
        </p:nvPicPr>
        <p:blipFill>
          <a:blip r:embed="rId2"/>
          <a:stretch>
            <a:fillRect/>
          </a:stretch>
        </p:blipFill>
        <p:spPr>
          <a:xfrm>
            <a:off x="1518569" y="1378"/>
            <a:ext cx="2996946" cy="382109"/>
          </a:xfrm>
          <a:prstGeom prst="rect">
            <a:avLst/>
          </a:prstGeom>
        </p:spPr>
      </p:pic>
      <p:sp>
        <p:nvSpPr>
          <p:cNvPr id="7" name="Content Placeholder 2">
            <a:extLst>
              <a:ext uri="{FF2B5EF4-FFF2-40B4-BE49-F238E27FC236}">
                <a16:creationId xmlns:a16="http://schemas.microsoft.com/office/drawing/2014/main" id="{91BB1A54-D5E5-3500-CCE6-0B5F01635545}"/>
              </a:ext>
            </a:extLst>
          </p:cNvPr>
          <p:cNvSpPr txBox="1">
            <a:spLocks/>
          </p:cNvSpPr>
          <p:nvPr/>
        </p:nvSpPr>
        <p:spPr>
          <a:xfrm>
            <a:off x="-2365169" y="1230831"/>
            <a:ext cx="8461169" cy="96134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750"/>
              </a:lnSpc>
              <a:buNone/>
            </a:pPr>
            <a:endParaRPr lang="en-US" sz="4000">
              <a:solidFill>
                <a:srgbClr val="002060"/>
              </a:solidFill>
              <a:latin typeface="Beatrice Display Semibold"/>
              <a:cs typeface="Calibri"/>
            </a:endParaRPr>
          </a:p>
        </p:txBody>
      </p:sp>
      <p:sp>
        <p:nvSpPr>
          <p:cNvPr id="2" name="TextBox 1">
            <a:extLst>
              <a:ext uri="{FF2B5EF4-FFF2-40B4-BE49-F238E27FC236}">
                <a16:creationId xmlns:a16="http://schemas.microsoft.com/office/drawing/2014/main" id="{9BC9A287-C019-B8B6-C5C2-169C86CC2152}"/>
              </a:ext>
            </a:extLst>
          </p:cNvPr>
          <p:cNvSpPr txBox="1"/>
          <p:nvPr/>
        </p:nvSpPr>
        <p:spPr>
          <a:xfrm>
            <a:off x="1656608" y="2507673"/>
            <a:ext cx="85324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Arial"/>
              </a:rPr>
              <a:t>90% of the growth in early start-ups came from 10% of what they tried; </a:t>
            </a:r>
            <a:endParaRPr lang="en-US" i="1">
              <a:latin typeface="Calibri" panose="020F0502020204030204"/>
              <a:ea typeface="Calibri" panose="020F0502020204030204"/>
              <a:cs typeface="Calibri" panose="020F0502020204030204"/>
            </a:endParaRPr>
          </a:p>
          <a:p>
            <a:r>
              <a:rPr lang="en-US" b="1" i="1">
                <a:latin typeface="Arial"/>
              </a:rPr>
              <a:t>early growth comes from a few very successful tactics </a:t>
            </a:r>
            <a:endParaRPr lang="en-US" i="1">
              <a:ea typeface="Calibri"/>
              <a:cs typeface="Calibri"/>
            </a:endParaRPr>
          </a:p>
        </p:txBody>
      </p:sp>
    </p:spTree>
    <p:extLst>
      <p:ext uri="{BB962C8B-B14F-4D97-AF65-F5344CB8AC3E}">
        <p14:creationId xmlns:p14="http://schemas.microsoft.com/office/powerpoint/2010/main" val="16500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Tn>
                        </p:par>
                      </p:childTnLst>
                    </p:cTn>
                  </p:par>
                  <p:par>
                    <p:cTn id="19" fill="hold">
                      <p:stCondLst>
                        <p:cond delay="indefinite"/>
                      </p:stCondLst>
                      <p:childTnLst>
                        <p:par>
                          <p:cTn id="20" fill="hold">
                            <p:stCondLst>
                              <p:cond delay="0"/>
                            </p:stCondLst>
                          </p:cTn>
                        </p:par>
                      </p:childTnLst>
                    </p:cTn>
                  </p:par>
                  <p:par>
                    <p:cTn id="21" fill="hold">
                      <p:stCondLst>
                        <p:cond delay="indefinite"/>
                      </p:stCondLst>
                      <p:childTnLst>
                        <p:par>
                          <p:cTn id="22" fill="hold">
                            <p:stCondLst>
                              <p:cond delay="0"/>
                            </p:stCondLst>
                          </p:cTn>
                        </p:par>
                      </p:childTnLst>
                    </p:cTn>
                  </p:par>
                  <p:par>
                    <p:cTn id="23" fill="hold">
                      <p:stCondLst>
                        <p:cond delay="indefinite"/>
                      </p:stCondLst>
                      <p:childTnLst>
                        <p:par>
                          <p:cTn id="24"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F4730-BFCF-4FB5-C441-F63D628594D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004B991-9FE3-313C-BE7F-925C13A86998}"/>
              </a:ext>
            </a:extLst>
          </p:cNvPr>
          <p:cNvSpPr>
            <a:spLocks noGrp="1"/>
          </p:cNvSpPr>
          <p:nvPr>
            <p:ph type="title"/>
          </p:nvPr>
        </p:nvSpPr>
        <p:spPr>
          <a:xfrm>
            <a:off x="1055688" y="199279"/>
            <a:ext cx="9671622" cy="1526850"/>
          </a:xfrm>
        </p:spPr>
        <p:txBody>
          <a:bodyPr anchor="b">
            <a:noAutofit/>
          </a:bodyPr>
          <a:lstStyle/>
          <a:p>
            <a:r>
              <a:rPr lang="en-US" sz="3600">
                <a:latin typeface="Beatrice Semibold"/>
                <a:ea typeface="+mj-lt"/>
                <a:cs typeface="+mj-lt"/>
              </a:rPr>
              <a:t>Start with Growth Model with Drivers: </a:t>
            </a:r>
            <a:endParaRPr lang="en-US" sz="2400"/>
          </a:p>
        </p:txBody>
      </p:sp>
      <p:pic>
        <p:nvPicPr>
          <p:cNvPr id="5" name="Picture 4">
            <a:extLst>
              <a:ext uri="{FF2B5EF4-FFF2-40B4-BE49-F238E27FC236}">
                <a16:creationId xmlns:a16="http://schemas.microsoft.com/office/drawing/2014/main" id="{1DBF11DD-33DE-BF23-BEC0-1E86B53388CB}"/>
              </a:ext>
            </a:extLst>
          </p:cNvPr>
          <p:cNvPicPr>
            <a:picLocks noChangeAspect="1"/>
          </p:cNvPicPr>
          <p:nvPr/>
        </p:nvPicPr>
        <p:blipFill>
          <a:blip r:embed="rId2"/>
          <a:stretch>
            <a:fillRect/>
          </a:stretch>
        </p:blipFill>
        <p:spPr>
          <a:xfrm>
            <a:off x="1518569" y="1378"/>
            <a:ext cx="2996946" cy="382109"/>
          </a:xfrm>
          <a:prstGeom prst="rect">
            <a:avLst/>
          </a:prstGeom>
        </p:spPr>
      </p:pic>
      <p:sp>
        <p:nvSpPr>
          <p:cNvPr id="7" name="Content Placeholder 2">
            <a:extLst>
              <a:ext uri="{FF2B5EF4-FFF2-40B4-BE49-F238E27FC236}">
                <a16:creationId xmlns:a16="http://schemas.microsoft.com/office/drawing/2014/main" id="{38647D65-B070-1634-B27B-7842B86650D7}"/>
              </a:ext>
            </a:extLst>
          </p:cNvPr>
          <p:cNvSpPr txBox="1">
            <a:spLocks/>
          </p:cNvSpPr>
          <p:nvPr/>
        </p:nvSpPr>
        <p:spPr>
          <a:xfrm>
            <a:off x="-2313936" y="1213076"/>
            <a:ext cx="8461169" cy="96134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750"/>
              </a:lnSpc>
              <a:buNone/>
            </a:pPr>
            <a:endParaRPr lang="en-US" sz="4000">
              <a:solidFill>
                <a:srgbClr val="002060"/>
              </a:solidFill>
              <a:latin typeface="Beatrice Display Semibold"/>
              <a:cs typeface="Calibri"/>
            </a:endParaRPr>
          </a:p>
        </p:txBody>
      </p:sp>
      <p:sp>
        <p:nvSpPr>
          <p:cNvPr id="10" name="Rectangle: Rounded Corners 9">
            <a:extLst>
              <a:ext uri="{FF2B5EF4-FFF2-40B4-BE49-F238E27FC236}">
                <a16:creationId xmlns:a16="http://schemas.microsoft.com/office/drawing/2014/main" id="{8B557D7D-4111-946D-6482-A6BDBA99CB9E}"/>
              </a:ext>
            </a:extLst>
          </p:cNvPr>
          <p:cNvSpPr/>
          <p:nvPr/>
        </p:nvSpPr>
        <p:spPr>
          <a:xfrm>
            <a:off x="3668129" y="3144788"/>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Listeners</a:t>
            </a:r>
          </a:p>
        </p:txBody>
      </p:sp>
      <p:sp>
        <p:nvSpPr>
          <p:cNvPr id="11" name="Rectangle: Rounded Corners 10">
            <a:extLst>
              <a:ext uri="{FF2B5EF4-FFF2-40B4-BE49-F238E27FC236}">
                <a16:creationId xmlns:a16="http://schemas.microsoft.com/office/drawing/2014/main" id="{FADB0A02-247C-65C3-FE39-FBD00F38CDC6}"/>
              </a:ext>
            </a:extLst>
          </p:cNvPr>
          <p:cNvSpPr/>
          <p:nvPr/>
        </p:nvSpPr>
        <p:spPr>
          <a:xfrm>
            <a:off x="5920940" y="3144787"/>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Content</a:t>
            </a:r>
          </a:p>
        </p:txBody>
      </p:sp>
      <p:sp>
        <p:nvSpPr>
          <p:cNvPr id="12" name="Rectangle: Rounded Corners 11">
            <a:extLst>
              <a:ext uri="{FF2B5EF4-FFF2-40B4-BE49-F238E27FC236}">
                <a16:creationId xmlns:a16="http://schemas.microsoft.com/office/drawing/2014/main" id="{0E9CE365-8C1D-59C5-C5A0-07DE5FCE69CA}"/>
              </a:ext>
            </a:extLst>
          </p:cNvPr>
          <p:cNvSpPr/>
          <p:nvPr/>
        </p:nvSpPr>
        <p:spPr>
          <a:xfrm>
            <a:off x="7895966" y="3144786"/>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Access</a:t>
            </a:r>
          </a:p>
        </p:txBody>
      </p:sp>
      <p:sp>
        <p:nvSpPr>
          <p:cNvPr id="13" name="Rectangle: Rounded Corners 12">
            <a:extLst>
              <a:ext uri="{FF2B5EF4-FFF2-40B4-BE49-F238E27FC236}">
                <a16:creationId xmlns:a16="http://schemas.microsoft.com/office/drawing/2014/main" id="{BB1D826C-74E3-FA39-0FF0-9C23745E5305}"/>
              </a:ext>
            </a:extLst>
          </p:cNvPr>
          <p:cNvSpPr/>
          <p:nvPr/>
        </p:nvSpPr>
        <p:spPr>
          <a:xfrm>
            <a:off x="3749833" y="2113689"/>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200"/>
              <a:t>Weekly Active Listeners</a:t>
            </a:r>
          </a:p>
        </p:txBody>
      </p:sp>
      <p:sp>
        <p:nvSpPr>
          <p:cNvPr id="14" name="Rectangle: Rounded Corners 13">
            <a:extLst>
              <a:ext uri="{FF2B5EF4-FFF2-40B4-BE49-F238E27FC236}">
                <a16:creationId xmlns:a16="http://schemas.microsoft.com/office/drawing/2014/main" id="{C5ED4AF7-38D5-60C5-6B96-E601E45B7AB9}"/>
              </a:ext>
            </a:extLst>
          </p:cNvPr>
          <p:cNvSpPr/>
          <p:nvPr/>
        </p:nvSpPr>
        <p:spPr>
          <a:xfrm>
            <a:off x="5862540" y="2114018"/>
            <a:ext cx="1170773" cy="643791"/>
          </a:xfrm>
          <a:prstGeom prst="roundRect">
            <a:avLst/>
          </a:prstGeom>
          <a:solidFill>
            <a:schemeClr val="accent4">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200"/>
              <a:t>Time Spent listening</a:t>
            </a:r>
          </a:p>
        </p:txBody>
      </p:sp>
      <p:sp>
        <p:nvSpPr>
          <p:cNvPr id="16" name="Rectangle: Rounded Corners 15">
            <a:extLst>
              <a:ext uri="{FF2B5EF4-FFF2-40B4-BE49-F238E27FC236}">
                <a16:creationId xmlns:a16="http://schemas.microsoft.com/office/drawing/2014/main" id="{626B3E21-65DB-32A6-5CCF-B49BE143722C}"/>
              </a:ext>
            </a:extLst>
          </p:cNvPr>
          <p:cNvSpPr/>
          <p:nvPr/>
        </p:nvSpPr>
        <p:spPr>
          <a:xfrm>
            <a:off x="7828677" y="2095405"/>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Revenue</a:t>
            </a:r>
          </a:p>
        </p:txBody>
      </p:sp>
      <p:sp>
        <p:nvSpPr>
          <p:cNvPr id="19" name="Rectangle: Rounded Corners 18">
            <a:extLst>
              <a:ext uri="{FF2B5EF4-FFF2-40B4-BE49-F238E27FC236}">
                <a16:creationId xmlns:a16="http://schemas.microsoft.com/office/drawing/2014/main" id="{4D986993-98F3-AAE5-32D0-104F4C23BB0A}"/>
              </a:ext>
            </a:extLst>
          </p:cNvPr>
          <p:cNvSpPr/>
          <p:nvPr/>
        </p:nvSpPr>
        <p:spPr>
          <a:xfrm>
            <a:off x="3282656" y="4015719"/>
            <a:ext cx="746375" cy="3693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Traffic</a:t>
            </a:r>
          </a:p>
        </p:txBody>
      </p:sp>
      <p:cxnSp>
        <p:nvCxnSpPr>
          <p:cNvPr id="23" name="Straight Arrow Connector 22">
            <a:extLst>
              <a:ext uri="{FF2B5EF4-FFF2-40B4-BE49-F238E27FC236}">
                <a16:creationId xmlns:a16="http://schemas.microsoft.com/office/drawing/2014/main" id="{786CDA60-BFB6-82E2-2518-D53DCB7C0C99}"/>
              </a:ext>
            </a:extLst>
          </p:cNvPr>
          <p:cNvCxnSpPr>
            <a:cxnSpLocks/>
          </p:cNvCxnSpPr>
          <p:nvPr/>
        </p:nvCxnSpPr>
        <p:spPr>
          <a:xfrm>
            <a:off x="5088053" y="2451627"/>
            <a:ext cx="674698"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8F44A1-26FD-F8B4-1658-90F0266F2998}"/>
              </a:ext>
            </a:extLst>
          </p:cNvPr>
          <p:cNvCxnSpPr>
            <a:cxnSpLocks/>
          </p:cNvCxnSpPr>
          <p:nvPr/>
        </p:nvCxnSpPr>
        <p:spPr>
          <a:xfrm>
            <a:off x="7124718" y="2450677"/>
            <a:ext cx="577929"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1F2E962-29D8-299B-89E0-5F3F425F7B7C}"/>
              </a:ext>
            </a:extLst>
          </p:cNvPr>
          <p:cNvCxnSpPr>
            <a:cxnSpLocks/>
          </p:cNvCxnSpPr>
          <p:nvPr/>
        </p:nvCxnSpPr>
        <p:spPr>
          <a:xfrm flipV="1">
            <a:off x="4316039" y="2874787"/>
            <a:ext cx="0" cy="2187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1F658B-FB89-691B-34BE-843D460C688B}"/>
              </a:ext>
            </a:extLst>
          </p:cNvPr>
          <p:cNvSpPr txBox="1"/>
          <p:nvPr/>
        </p:nvSpPr>
        <p:spPr>
          <a:xfrm>
            <a:off x="2292701" y="2258930"/>
            <a:ext cx="1202637" cy="369332"/>
          </a:xfrm>
          <a:prstGeom prst="rect">
            <a:avLst/>
          </a:prstGeom>
          <a:noFill/>
        </p:spPr>
        <p:txBody>
          <a:bodyPr wrap="square" rtlCol="0">
            <a:spAutoFit/>
          </a:bodyPr>
          <a:lstStyle/>
          <a:p>
            <a:r>
              <a:rPr lang="en-US" sz="1800"/>
              <a:t>Outcomes:</a:t>
            </a:r>
          </a:p>
        </p:txBody>
      </p:sp>
      <p:sp>
        <p:nvSpPr>
          <p:cNvPr id="6" name="TextBox 5">
            <a:extLst>
              <a:ext uri="{FF2B5EF4-FFF2-40B4-BE49-F238E27FC236}">
                <a16:creationId xmlns:a16="http://schemas.microsoft.com/office/drawing/2014/main" id="{B5D58CDD-8D78-B758-A6BE-B1AC4FEA4C33}"/>
              </a:ext>
            </a:extLst>
          </p:cNvPr>
          <p:cNvSpPr txBox="1"/>
          <p:nvPr/>
        </p:nvSpPr>
        <p:spPr>
          <a:xfrm>
            <a:off x="2151255" y="3344250"/>
            <a:ext cx="1293303" cy="369332"/>
          </a:xfrm>
          <a:prstGeom prst="rect">
            <a:avLst/>
          </a:prstGeom>
          <a:noFill/>
        </p:spPr>
        <p:txBody>
          <a:bodyPr wrap="square" rtlCol="0">
            <a:spAutoFit/>
          </a:bodyPr>
          <a:lstStyle/>
          <a:p>
            <a:r>
              <a:rPr lang="en-US" sz="1800"/>
              <a:t>Key Drivers:</a:t>
            </a:r>
          </a:p>
        </p:txBody>
      </p:sp>
      <p:sp>
        <p:nvSpPr>
          <p:cNvPr id="8" name="TextBox 7">
            <a:extLst>
              <a:ext uri="{FF2B5EF4-FFF2-40B4-BE49-F238E27FC236}">
                <a16:creationId xmlns:a16="http://schemas.microsoft.com/office/drawing/2014/main" id="{267DBFA4-CA0E-9ABF-CF0B-F56D73140A40}"/>
              </a:ext>
            </a:extLst>
          </p:cNvPr>
          <p:cNvSpPr txBox="1"/>
          <p:nvPr/>
        </p:nvSpPr>
        <p:spPr>
          <a:xfrm>
            <a:off x="1464277" y="4713225"/>
            <a:ext cx="1752979" cy="369332"/>
          </a:xfrm>
          <a:prstGeom prst="rect">
            <a:avLst/>
          </a:prstGeom>
          <a:noFill/>
        </p:spPr>
        <p:txBody>
          <a:bodyPr wrap="square" lIns="91440" tIns="45720" rIns="91440" bIns="45720" rtlCol="0" anchor="t">
            <a:spAutoFit/>
          </a:bodyPr>
          <a:lstStyle/>
          <a:p>
            <a:r>
              <a:rPr lang="en-US" sz="1800"/>
              <a:t>Levers</a:t>
            </a:r>
            <a:r>
              <a:rPr lang="en-US"/>
              <a:t>/Actions:</a:t>
            </a:r>
            <a:endParaRPr lang="en-US" sz="1800"/>
          </a:p>
        </p:txBody>
      </p:sp>
      <p:sp>
        <p:nvSpPr>
          <p:cNvPr id="20" name="Rectangle: Rounded Corners 19">
            <a:extLst>
              <a:ext uri="{FF2B5EF4-FFF2-40B4-BE49-F238E27FC236}">
                <a16:creationId xmlns:a16="http://schemas.microsoft.com/office/drawing/2014/main" id="{4AAB6E30-03E5-F359-A2A7-7A853D2A2591}"/>
              </a:ext>
            </a:extLst>
          </p:cNvPr>
          <p:cNvSpPr/>
          <p:nvPr/>
        </p:nvSpPr>
        <p:spPr>
          <a:xfrm>
            <a:off x="4360393" y="3991804"/>
            <a:ext cx="833238" cy="3693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Conversion</a:t>
            </a:r>
          </a:p>
        </p:txBody>
      </p:sp>
      <p:sp>
        <p:nvSpPr>
          <p:cNvPr id="27" name="Rectangle: Rounded Corners 26">
            <a:extLst>
              <a:ext uri="{FF2B5EF4-FFF2-40B4-BE49-F238E27FC236}">
                <a16:creationId xmlns:a16="http://schemas.microsoft.com/office/drawing/2014/main" id="{10C0E207-8D3F-40DD-1651-B5218477CF5B}"/>
              </a:ext>
            </a:extLst>
          </p:cNvPr>
          <p:cNvSpPr/>
          <p:nvPr/>
        </p:nvSpPr>
        <p:spPr>
          <a:xfrm>
            <a:off x="3781883" y="4573735"/>
            <a:ext cx="494297"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Paid</a:t>
            </a:r>
          </a:p>
        </p:txBody>
      </p:sp>
      <p:sp>
        <p:nvSpPr>
          <p:cNvPr id="31" name="Rectangle: Rounded Corners 30">
            <a:extLst>
              <a:ext uri="{FF2B5EF4-FFF2-40B4-BE49-F238E27FC236}">
                <a16:creationId xmlns:a16="http://schemas.microsoft.com/office/drawing/2014/main" id="{0E79F45A-E909-3B27-69C2-C3DA79B496F6}"/>
              </a:ext>
            </a:extLst>
          </p:cNvPr>
          <p:cNvSpPr/>
          <p:nvPr/>
        </p:nvSpPr>
        <p:spPr>
          <a:xfrm>
            <a:off x="3789308" y="4909904"/>
            <a:ext cx="494297"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SEO</a:t>
            </a:r>
          </a:p>
        </p:txBody>
      </p:sp>
      <p:sp>
        <p:nvSpPr>
          <p:cNvPr id="32" name="Rectangle: Rounded Corners 31">
            <a:extLst>
              <a:ext uri="{FF2B5EF4-FFF2-40B4-BE49-F238E27FC236}">
                <a16:creationId xmlns:a16="http://schemas.microsoft.com/office/drawing/2014/main" id="{8A7A1CB5-A9BD-C094-A8BB-105A0BBFFE1D}"/>
              </a:ext>
            </a:extLst>
          </p:cNvPr>
          <p:cNvSpPr/>
          <p:nvPr/>
        </p:nvSpPr>
        <p:spPr>
          <a:xfrm>
            <a:off x="3789308" y="5221949"/>
            <a:ext cx="665215"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Referra</a:t>
            </a:r>
            <a:r>
              <a:rPr lang="en-US" sz="1050"/>
              <a:t>l</a:t>
            </a:r>
          </a:p>
        </p:txBody>
      </p:sp>
      <p:sp>
        <p:nvSpPr>
          <p:cNvPr id="33" name="Rectangle: Rounded Corners 32">
            <a:extLst>
              <a:ext uri="{FF2B5EF4-FFF2-40B4-BE49-F238E27FC236}">
                <a16:creationId xmlns:a16="http://schemas.microsoft.com/office/drawing/2014/main" id="{9D18093A-D8E0-389C-1F93-9E19859CC5AF}"/>
              </a:ext>
            </a:extLst>
          </p:cNvPr>
          <p:cNvSpPr/>
          <p:nvPr/>
        </p:nvSpPr>
        <p:spPr>
          <a:xfrm>
            <a:off x="3778960" y="5544437"/>
            <a:ext cx="514990" cy="24405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Social</a:t>
            </a:r>
            <a:endParaRPr lang="en-US" sz="1050"/>
          </a:p>
        </p:txBody>
      </p:sp>
      <p:sp>
        <p:nvSpPr>
          <p:cNvPr id="34" name="Rectangle: Rounded Corners 33">
            <a:extLst>
              <a:ext uri="{FF2B5EF4-FFF2-40B4-BE49-F238E27FC236}">
                <a16:creationId xmlns:a16="http://schemas.microsoft.com/office/drawing/2014/main" id="{FC0C86A7-BA9E-3FEA-74AF-4DF713CCF135}"/>
              </a:ext>
            </a:extLst>
          </p:cNvPr>
          <p:cNvSpPr/>
          <p:nvPr/>
        </p:nvSpPr>
        <p:spPr>
          <a:xfrm>
            <a:off x="4914455" y="4546983"/>
            <a:ext cx="1231576"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Landing</a:t>
            </a:r>
            <a:r>
              <a:rPr lang="en-US" sz="1050"/>
              <a:t> page copy</a:t>
            </a:r>
          </a:p>
        </p:txBody>
      </p:sp>
      <p:sp>
        <p:nvSpPr>
          <p:cNvPr id="35" name="Rectangle: Rounded Corners 34">
            <a:extLst>
              <a:ext uri="{FF2B5EF4-FFF2-40B4-BE49-F238E27FC236}">
                <a16:creationId xmlns:a16="http://schemas.microsoft.com/office/drawing/2014/main" id="{39459684-61AC-4D4F-2BFE-973A5D030EE3}"/>
              </a:ext>
            </a:extLst>
          </p:cNvPr>
          <p:cNvSpPr/>
          <p:nvPr/>
        </p:nvSpPr>
        <p:spPr>
          <a:xfrm>
            <a:off x="4920605" y="4906466"/>
            <a:ext cx="1143356"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Sign up flow</a:t>
            </a:r>
          </a:p>
        </p:txBody>
      </p:sp>
      <p:sp>
        <p:nvSpPr>
          <p:cNvPr id="36" name="Rectangle: Rounded Corners 35">
            <a:extLst>
              <a:ext uri="{FF2B5EF4-FFF2-40B4-BE49-F238E27FC236}">
                <a16:creationId xmlns:a16="http://schemas.microsoft.com/office/drawing/2014/main" id="{8D63194A-C60B-CD2D-D1EA-1501FD0AC6B2}"/>
              </a:ext>
            </a:extLst>
          </p:cNvPr>
          <p:cNvSpPr/>
          <p:nvPr/>
        </p:nvSpPr>
        <p:spPr>
          <a:xfrm>
            <a:off x="4922497" y="5290940"/>
            <a:ext cx="1143355" cy="26604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Traffic Quality</a:t>
            </a:r>
            <a:endParaRPr lang="en-US" sz="1050"/>
          </a:p>
        </p:txBody>
      </p:sp>
      <p:sp>
        <p:nvSpPr>
          <p:cNvPr id="37" name="Rectangle: Rounded Corners 36">
            <a:extLst>
              <a:ext uri="{FF2B5EF4-FFF2-40B4-BE49-F238E27FC236}">
                <a16:creationId xmlns:a16="http://schemas.microsoft.com/office/drawing/2014/main" id="{199380A7-1CCF-A2B4-E8CA-CA9056D87726}"/>
              </a:ext>
            </a:extLst>
          </p:cNvPr>
          <p:cNvSpPr/>
          <p:nvPr/>
        </p:nvSpPr>
        <p:spPr>
          <a:xfrm>
            <a:off x="4922496" y="5603071"/>
            <a:ext cx="1143354" cy="24405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Incentives</a:t>
            </a:r>
            <a:endParaRPr lang="en-US" sz="1050"/>
          </a:p>
        </p:txBody>
      </p:sp>
      <p:grpSp>
        <p:nvGrpSpPr>
          <p:cNvPr id="3" name="Group 2">
            <a:extLst>
              <a:ext uri="{FF2B5EF4-FFF2-40B4-BE49-F238E27FC236}">
                <a16:creationId xmlns:a16="http://schemas.microsoft.com/office/drawing/2014/main" id="{40EFD608-A699-7A45-93E3-DAF536BAE317}"/>
              </a:ext>
            </a:extLst>
          </p:cNvPr>
          <p:cNvGrpSpPr/>
          <p:nvPr/>
        </p:nvGrpSpPr>
        <p:grpSpPr>
          <a:xfrm>
            <a:off x="3492004" y="4461310"/>
            <a:ext cx="230503" cy="1270700"/>
            <a:chOff x="750783" y="4718609"/>
            <a:chExt cx="230503" cy="1270700"/>
          </a:xfrm>
        </p:grpSpPr>
        <p:cxnSp>
          <p:nvCxnSpPr>
            <p:cNvPr id="42" name="Straight Arrow Connector 41">
              <a:extLst>
                <a:ext uri="{FF2B5EF4-FFF2-40B4-BE49-F238E27FC236}">
                  <a16:creationId xmlns:a16="http://schemas.microsoft.com/office/drawing/2014/main" id="{04872303-C75D-8931-1BA7-4F03522B9A70}"/>
                </a:ext>
              </a:extLst>
            </p:cNvPr>
            <p:cNvCxnSpPr>
              <a:cxnSpLocks/>
            </p:cNvCxnSpPr>
            <p:nvPr/>
          </p:nvCxnSpPr>
          <p:spPr>
            <a:xfrm flipV="1">
              <a:off x="750783" y="4718609"/>
              <a:ext cx="0" cy="1270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50ADE3E-7641-6528-A4BB-6CAE72ABCB66}"/>
                </a:ext>
              </a:extLst>
            </p:cNvPr>
            <p:cNvCxnSpPr>
              <a:cxnSpLocks/>
            </p:cNvCxnSpPr>
            <p:nvPr/>
          </p:nvCxnSpPr>
          <p:spPr>
            <a:xfrm>
              <a:off x="769111" y="5001490"/>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DD9BE3-46BF-F935-01E2-02793959967E}"/>
                </a:ext>
              </a:extLst>
            </p:cNvPr>
            <p:cNvCxnSpPr/>
            <p:nvPr/>
          </p:nvCxnSpPr>
          <p:spPr>
            <a:xfrm>
              <a:off x="769110" y="533506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EB20ED8-6B27-513D-0D02-870968C0488E}"/>
                </a:ext>
              </a:extLst>
            </p:cNvPr>
            <p:cNvCxnSpPr/>
            <p:nvPr/>
          </p:nvCxnSpPr>
          <p:spPr>
            <a:xfrm>
              <a:off x="769109" y="5662073"/>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8629798-C7D5-C0B9-85EB-19669C23C271}"/>
                </a:ext>
              </a:extLst>
            </p:cNvPr>
            <p:cNvCxnSpPr/>
            <p:nvPr/>
          </p:nvCxnSpPr>
          <p:spPr>
            <a:xfrm>
              <a:off x="750783" y="598449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C6584E9-A97E-D402-CA5D-07A83513F1FB}"/>
              </a:ext>
            </a:extLst>
          </p:cNvPr>
          <p:cNvGrpSpPr/>
          <p:nvPr/>
        </p:nvGrpSpPr>
        <p:grpSpPr>
          <a:xfrm>
            <a:off x="4670926" y="4460535"/>
            <a:ext cx="230503" cy="1270700"/>
            <a:chOff x="1651327" y="5120243"/>
            <a:chExt cx="230503" cy="1270700"/>
          </a:xfrm>
        </p:grpSpPr>
        <p:cxnSp>
          <p:nvCxnSpPr>
            <p:cNvPr id="52" name="Straight Arrow Connector 51">
              <a:extLst>
                <a:ext uri="{FF2B5EF4-FFF2-40B4-BE49-F238E27FC236}">
                  <a16:creationId xmlns:a16="http://schemas.microsoft.com/office/drawing/2014/main" id="{98B36DA8-4CA2-F278-1B70-A647DD79B0AF}"/>
                </a:ext>
              </a:extLst>
            </p:cNvPr>
            <p:cNvCxnSpPr>
              <a:cxnSpLocks/>
            </p:cNvCxnSpPr>
            <p:nvPr/>
          </p:nvCxnSpPr>
          <p:spPr>
            <a:xfrm flipV="1">
              <a:off x="1651327" y="5120243"/>
              <a:ext cx="0" cy="1270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1BF585C-6700-2651-1B81-580B2E096366}"/>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2952498-4528-8FFA-B5E9-11484CF20D5A}"/>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47BB4E-02E0-903E-610C-C06B2D9B959C}"/>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6E6010-FE04-0198-1C0E-4E0E32E72260}"/>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95E6EBA7-960F-5B4C-4C99-A726936BFC66}"/>
              </a:ext>
            </a:extLst>
          </p:cNvPr>
          <p:cNvGrpSpPr/>
          <p:nvPr/>
        </p:nvGrpSpPr>
        <p:grpSpPr>
          <a:xfrm>
            <a:off x="6361769" y="3866698"/>
            <a:ext cx="1453512" cy="1990845"/>
            <a:chOff x="4493068" y="4093786"/>
            <a:chExt cx="1453512" cy="1990845"/>
          </a:xfrm>
        </p:grpSpPr>
        <p:grpSp>
          <p:nvGrpSpPr>
            <p:cNvPr id="59" name="Group 58">
              <a:extLst>
                <a:ext uri="{FF2B5EF4-FFF2-40B4-BE49-F238E27FC236}">
                  <a16:creationId xmlns:a16="http://schemas.microsoft.com/office/drawing/2014/main" id="{306863B4-7060-AF45-0EA3-8E0CD6140D20}"/>
                </a:ext>
              </a:extLst>
            </p:cNvPr>
            <p:cNvGrpSpPr/>
            <p:nvPr/>
          </p:nvGrpSpPr>
          <p:grpSpPr>
            <a:xfrm>
              <a:off x="4493068" y="4093786"/>
              <a:ext cx="230503" cy="1841415"/>
              <a:chOff x="1651327" y="4549528"/>
              <a:chExt cx="230503" cy="1841415"/>
            </a:xfrm>
          </p:grpSpPr>
          <p:cxnSp>
            <p:nvCxnSpPr>
              <p:cNvPr id="60" name="Straight Arrow Connector 59">
                <a:extLst>
                  <a:ext uri="{FF2B5EF4-FFF2-40B4-BE49-F238E27FC236}">
                    <a16:creationId xmlns:a16="http://schemas.microsoft.com/office/drawing/2014/main" id="{6E02154A-240A-4C45-1749-108EABD42217}"/>
                  </a:ext>
                </a:extLst>
              </p:cNvPr>
              <p:cNvCxnSpPr>
                <a:cxnSpLocks/>
              </p:cNvCxnSpPr>
              <p:nvPr/>
            </p:nvCxnSpPr>
            <p:spPr>
              <a:xfrm flipV="1">
                <a:off x="1651327" y="4549528"/>
                <a:ext cx="0" cy="18414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06462F-B4A7-AC29-7488-77163A553E5D}"/>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88B1A71-47D2-B691-A2EE-8BB74D623D86}"/>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A2C6A1-916D-39D0-CA9B-1AED645C3F80}"/>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DABAF74-3E75-D6E5-B980-6D5146FE65D5}"/>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5" name="Rectangle: Rounded Corners 64">
              <a:extLst>
                <a:ext uri="{FF2B5EF4-FFF2-40B4-BE49-F238E27FC236}">
                  <a16:creationId xmlns:a16="http://schemas.microsoft.com/office/drawing/2014/main" id="{A5E4116B-DB1C-133F-E9C3-DF535AFB5C7F}"/>
                </a:ext>
              </a:extLst>
            </p:cNvPr>
            <p:cNvSpPr/>
            <p:nvPr/>
          </p:nvSpPr>
          <p:spPr>
            <a:xfrm>
              <a:off x="4769986" y="4674636"/>
              <a:ext cx="1158638" cy="3515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Current Catalogue</a:t>
              </a:r>
              <a:endParaRPr lang="en-US" sz="1050"/>
            </a:p>
          </p:txBody>
        </p:sp>
        <p:sp>
          <p:nvSpPr>
            <p:cNvPr id="66" name="Rectangle: Rounded Corners 65">
              <a:extLst>
                <a:ext uri="{FF2B5EF4-FFF2-40B4-BE49-F238E27FC236}">
                  <a16:creationId xmlns:a16="http://schemas.microsoft.com/office/drawing/2014/main" id="{5236E5C3-8E1D-ABFF-8CE0-DAF85676E126}"/>
                </a:ext>
              </a:extLst>
            </p:cNvPr>
            <p:cNvSpPr/>
            <p:nvPr/>
          </p:nvSpPr>
          <p:spPr>
            <a:xfrm>
              <a:off x="4769986" y="5080626"/>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Deep Catalogue</a:t>
              </a:r>
              <a:endParaRPr lang="en-US" sz="1050"/>
            </a:p>
          </p:txBody>
        </p:sp>
        <p:sp>
          <p:nvSpPr>
            <p:cNvPr id="67" name="Rectangle: Rounded Corners 66">
              <a:extLst>
                <a:ext uri="{FF2B5EF4-FFF2-40B4-BE49-F238E27FC236}">
                  <a16:creationId xmlns:a16="http://schemas.microsoft.com/office/drawing/2014/main" id="{BBAEA980-87EA-9DED-E406-5A154091A3F0}"/>
                </a:ext>
              </a:extLst>
            </p:cNvPr>
            <p:cNvSpPr/>
            <p:nvPr/>
          </p:nvSpPr>
          <p:spPr>
            <a:xfrm>
              <a:off x="4769986" y="5433442"/>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Podcasts</a:t>
              </a:r>
              <a:endParaRPr lang="en-US" sz="1050"/>
            </a:p>
          </p:txBody>
        </p:sp>
        <p:sp>
          <p:nvSpPr>
            <p:cNvPr id="68" name="Rectangle: Rounded Corners 67">
              <a:extLst>
                <a:ext uri="{FF2B5EF4-FFF2-40B4-BE49-F238E27FC236}">
                  <a16:creationId xmlns:a16="http://schemas.microsoft.com/office/drawing/2014/main" id="{0D130988-8991-B0E5-4257-A7CB17D532F9}"/>
                </a:ext>
              </a:extLst>
            </p:cNvPr>
            <p:cNvSpPr/>
            <p:nvPr/>
          </p:nvSpPr>
          <p:spPr>
            <a:xfrm>
              <a:off x="4787942" y="5786258"/>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Live Events</a:t>
              </a:r>
              <a:endParaRPr lang="en-US" sz="1050"/>
            </a:p>
          </p:txBody>
        </p:sp>
      </p:grpSp>
      <p:grpSp>
        <p:nvGrpSpPr>
          <p:cNvPr id="81" name="Group 80">
            <a:extLst>
              <a:ext uri="{FF2B5EF4-FFF2-40B4-BE49-F238E27FC236}">
                <a16:creationId xmlns:a16="http://schemas.microsoft.com/office/drawing/2014/main" id="{71379C22-96CF-4522-346D-B586A9AE2B7B}"/>
              </a:ext>
            </a:extLst>
          </p:cNvPr>
          <p:cNvGrpSpPr/>
          <p:nvPr/>
        </p:nvGrpSpPr>
        <p:grpSpPr>
          <a:xfrm>
            <a:off x="8192017" y="3866698"/>
            <a:ext cx="1448444" cy="1799765"/>
            <a:chOff x="6455050" y="4130624"/>
            <a:chExt cx="1448444" cy="1799765"/>
          </a:xfrm>
        </p:grpSpPr>
        <p:grpSp>
          <p:nvGrpSpPr>
            <p:cNvPr id="69" name="Group 68">
              <a:extLst>
                <a:ext uri="{FF2B5EF4-FFF2-40B4-BE49-F238E27FC236}">
                  <a16:creationId xmlns:a16="http://schemas.microsoft.com/office/drawing/2014/main" id="{1FA8D803-FB5E-B8E2-362F-9E60A83C68F1}"/>
                </a:ext>
              </a:extLst>
            </p:cNvPr>
            <p:cNvGrpSpPr/>
            <p:nvPr/>
          </p:nvGrpSpPr>
          <p:grpSpPr>
            <a:xfrm>
              <a:off x="6455050" y="4130624"/>
              <a:ext cx="230503" cy="1689604"/>
              <a:chOff x="1651327" y="4701339"/>
              <a:chExt cx="230503" cy="1689604"/>
            </a:xfrm>
          </p:grpSpPr>
          <p:cxnSp>
            <p:nvCxnSpPr>
              <p:cNvPr id="70" name="Straight Arrow Connector 69">
                <a:extLst>
                  <a:ext uri="{FF2B5EF4-FFF2-40B4-BE49-F238E27FC236}">
                    <a16:creationId xmlns:a16="http://schemas.microsoft.com/office/drawing/2014/main" id="{19F1FEC7-9B29-2AB5-72DE-7B65BFFD6CAD}"/>
                  </a:ext>
                </a:extLst>
              </p:cNvPr>
              <p:cNvCxnSpPr>
                <a:cxnSpLocks/>
              </p:cNvCxnSpPr>
              <p:nvPr/>
            </p:nvCxnSpPr>
            <p:spPr>
              <a:xfrm flipV="1">
                <a:off x="1651327" y="4701339"/>
                <a:ext cx="18326" cy="1689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9F15D0-33EC-6855-5533-A0B35F8A82A3}"/>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A2A803-3E4B-8994-2FF7-DA6C8CDFE91F}"/>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084B1E8-B4F3-6103-4A4E-2E2D0A72BAAF}"/>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8719996-D11D-AA0F-481C-A018C02717B7}"/>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5" name="Rectangle: Rounded Corners 74">
              <a:extLst>
                <a:ext uri="{FF2B5EF4-FFF2-40B4-BE49-F238E27FC236}">
                  <a16:creationId xmlns:a16="http://schemas.microsoft.com/office/drawing/2014/main" id="{625308C5-0507-D9C2-3F56-90DD906AC322}"/>
                </a:ext>
              </a:extLst>
            </p:cNvPr>
            <p:cNvSpPr/>
            <p:nvPr/>
          </p:nvSpPr>
          <p:spPr>
            <a:xfrm>
              <a:off x="6716499" y="4698550"/>
              <a:ext cx="1158638" cy="26430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High quality audio</a:t>
              </a:r>
              <a:endParaRPr lang="en-US" sz="1050"/>
            </a:p>
          </p:txBody>
        </p:sp>
        <p:sp>
          <p:nvSpPr>
            <p:cNvPr id="76" name="Rectangle: Rounded Corners 75">
              <a:extLst>
                <a:ext uri="{FF2B5EF4-FFF2-40B4-BE49-F238E27FC236}">
                  <a16:creationId xmlns:a16="http://schemas.microsoft.com/office/drawing/2014/main" id="{FA277703-E1F0-2DC6-A708-FFC2C09A4C00}"/>
                </a:ext>
              </a:extLst>
            </p:cNvPr>
            <p:cNvSpPr/>
            <p:nvPr/>
          </p:nvSpPr>
          <p:spPr>
            <a:xfrm>
              <a:off x="6716499" y="5056268"/>
              <a:ext cx="1158638" cy="24134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App</a:t>
              </a:r>
              <a:endParaRPr lang="en-US" sz="1050"/>
            </a:p>
          </p:txBody>
        </p:sp>
        <p:sp>
          <p:nvSpPr>
            <p:cNvPr id="77" name="Rectangle: Rounded Corners 76">
              <a:extLst>
                <a:ext uri="{FF2B5EF4-FFF2-40B4-BE49-F238E27FC236}">
                  <a16:creationId xmlns:a16="http://schemas.microsoft.com/office/drawing/2014/main" id="{17C7C6C7-1701-481F-D68D-45DF8D97BD6F}"/>
                </a:ext>
              </a:extLst>
            </p:cNvPr>
            <p:cNvSpPr/>
            <p:nvPr/>
          </p:nvSpPr>
          <p:spPr>
            <a:xfrm>
              <a:off x="6744856" y="5380267"/>
              <a:ext cx="1158638" cy="24134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Web</a:t>
              </a:r>
              <a:endParaRPr lang="en-US" sz="1050"/>
            </a:p>
          </p:txBody>
        </p:sp>
        <p:sp>
          <p:nvSpPr>
            <p:cNvPr id="78" name="Rectangle: Rounded Corners 77">
              <a:extLst>
                <a:ext uri="{FF2B5EF4-FFF2-40B4-BE49-F238E27FC236}">
                  <a16:creationId xmlns:a16="http://schemas.microsoft.com/office/drawing/2014/main" id="{8441AADA-A0C7-035A-579B-1CC6F2CD79D6}"/>
                </a:ext>
              </a:extLst>
            </p:cNvPr>
            <p:cNvSpPr/>
            <p:nvPr/>
          </p:nvSpPr>
          <p:spPr>
            <a:xfrm>
              <a:off x="6722740" y="5689044"/>
              <a:ext cx="1158638" cy="24134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err="1"/>
                <a:t>OfflIne</a:t>
              </a:r>
              <a:endParaRPr lang="en-US" sz="1050"/>
            </a:p>
          </p:txBody>
        </p:sp>
      </p:grpSp>
      <p:cxnSp>
        <p:nvCxnSpPr>
          <p:cNvPr id="83" name="Straight Arrow Connector 82">
            <a:extLst>
              <a:ext uri="{FF2B5EF4-FFF2-40B4-BE49-F238E27FC236}">
                <a16:creationId xmlns:a16="http://schemas.microsoft.com/office/drawing/2014/main" id="{CF5C3E3B-DCFC-0C21-B3CD-98EBF2D8755F}"/>
              </a:ext>
            </a:extLst>
          </p:cNvPr>
          <p:cNvCxnSpPr>
            <a:cxnSpLocks/>
          </p:cNvCxnSpPr>
          <p:nvPr/>
        </p:nvCxnSpPr>
        <p:spPr>
          <a:xfrm flipV="1">
            <a:off x="6472052" y="2822753"/>
            <a:ext cx="0" cy="27075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C9CC8A9-E49C-7171-3236-AB0312DD3E27}"/>
              </a:ext>
            </a:extLst>
          </p:cNvPr>
          <p:cNvCxnSpPr>
            <a:cxnSpLocks/>
          </p:cNvCxnSpPr>
          <p:nvPr/>
        </p:nvCxnSpPr>
        <p:spPr>
          <a:xfrm flipH="1" flipV="1">
            <a:off x="7057441" y="2760304"/>
            <a:ext cx="804253" cy="4142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2840-BF16-ECCD-FDC2-DC08F091FE09}"/>
              </a:ext>
            </a:extLst>
          </p:cNvPr>
          <p:cNvSpPr>
            <a:spLocks noGrp="1"/>
          </p:cNvSpPr>
          <p:nvPr>
            <p:ph type="title"/>
          </p:nvPr>
        </p:nvSpPr>
        <p:spPr/>
        <p:txBody>
          <a:bodyPr/>
          <a:lstStyle/>
          <a:p>
            <a:r>
              <a:rPr lang="en-US" dirty="0">
                <a:cs typeface="Calibri Light"/>
              </a:rPr>
              <a:t>Your Deck</a:t>
            </a:r>
            <a:endParaRPr lang="en-US" dirty="0"/>
          </a:p>
        </p:txBody>
      </p:sp>
      <p:sp>
        <p:nvSpPr>
          <p:cNvPr id="3" name="Content Placeholder 2">
            <a:extLst>
              <a:ext uri="{FF2B5EF4-FFF2-40B4-BE49-F238E27FC236}">
                <a16:creationId xmlns:a16="http://schemas.microsoft.com/office/drawing/2014/main" id="{271144A4-3CFC-29F7-07DD-E4719AFE674C}"/>
              </a:ext>
            </a:extLst>
          </p:cNvPr>
          <p:cNvSpPr>
            <a:spLocks noGrp="1"/>
          </p:cNvSpPr>
          <p:nvPr>
            <p:ph idx="1"/>
          </p:nvPr>
        </p:nvSpPr>
        <p:spPr>
          <a:xfrm>
            <a:off x="769172" y="1675279"/>
            <a:ext cx="10515600" cy="4351338"/>
          </a:xfrm>
        </p:spPr>
        <p:txBody>
          <a:bodyPr vert="horz" lIns="91440" tIns="45720" rIns="91440" bIns="45720" rtlCol="0" anchor="t">
            <a:normAutofit fontScale="92500" lnSpcReduction="20000"/>
          </a:bodyPr>
          <a:lstStyle/>
          <a:p>
            <a:r>
              <a:rPr lang="en-US" dirty="0">
                <a:cs typeface="Calibri"/>
              </a:rPr>
              <a:t>What is the problem?</a:t>
            </a:r>
          </a:p>
          <a:p>
            <a:r>
              <a:rPr lang="en-US" dirty="0">
                <a:cs typeface="Calibri"/>
              </a:rPr>
              <a:t>What is the solution?</a:t>
            </a:r>
            <a:endParaRPr lang="en-US" dirty="0"/>
          </a:p>
          <a:p>
            <a:r>
              <a:rPr lang="en-US" dirty="0">
                <a:cs typeface="Calibri"/>
              </a:rPr>
              <a:t>What traction do you have</a:t>
            </a:r>
            <a:endParaRPr lang="en-US" dirty="0"/>
          </a:p>
          <a:p>
            <a:pPr lvl="1"/>
            <a:r>
              <a:rPr lang="en-US" dirty="0">
                <a:cs typeface="Calibri"/>
              </a:rPr>
              <a:t>Customer vignette (make the problem come alive)</a:t>
            </a:r>
          </a:p>
          <a:p>
            <a:r>
              <a:rPr lang="en-US" dirty="0">
                <a:cs typeface="Calibri"/>
              </a:rPr>
              <a:t>Is it a good business?</a:t>
            </a:r>
            <a:endParaRPr lang="en-US">
              <a:highlight>
                <a:srgbClr val="FFFF00"/>
              </a:highlight>
              <a:cs typeface="Calibri"/>
            </a:endParaRPr>
          </a:p>
          <a:p>
            <a:pPr lvl="1"/>
            <a:r>
              <a:rPr lang="en-US" dirty="0">
                <a:highlight>
                  <a:srgbClr val="FFFF00"/>
                </a:highlight>
                <a:cs typeface="Calibri"/>
              </a:rPr>
              <a:t>How big is the market?</a:t>
            </a:r>
          </a:p>
          <a:p>
            <a:pPr lvl="1"/>
            <a:r>
              <a:rPr lang="en-US" dirty="0">
                <a:highlight>
                  <a:srgbClr val="FFFF00"/>
                </a:highlight>
                <a:cs typeface="Calibri"/>
              </a:rPr>
              <a:t>What is the business model / GTM</a:t>
            </a:r>
          </a:p>
          <a:p>
            <a:pPr lvl="1"/>
            <a:r>
              <a:rPr lang="en-US" dirty="0">
                <a:cs typeface="Calibri"/>
              </a:rPr>
              <a:t>How do you make money</a:t>
            </a:r>
            <a:endParaRPr lang="en-US">
              <a:cs typeface="Calibri"/>
            </a:endParaRPr>
          </a:p>
          <a:p>
            <a:pPr lvl="1"/>
            <a:r>
              <a:rPr lang="en-US" dirty="0">
                <a:cs typeface="Calibri"/>
              </a:rPr>
              <a:t>How profitable can you be?</a:t>
            </a:r>
          </a:p>
          <a:p>
            <a:pPr lvl="1"/>
            <a:r>
              <a:rPr lang="en-US" dirty="0">
                <a:highlight>
                  <a:srgbClr val="FFFF00"/>
                </a:highlight>
                <a:cs typeface="Calibri"/>
              </a:rPr>
              <a:t>What is the competition?</a:t>
            </a:r>
          </a:p>
          <a:p>
            <a:pPr lvl="1"/>
            <a:r>
              <a:rPr lang="en-US" dirty="0">
                <a:cs typeface="Calibri"/>
              </a:rPr>
              <a:t>What is your differentiation?</a:t>
            </a:r>
          </a:p>
          <a:p>
            <a:r>
              <a:rPr lang="en-US" dirty="0">
                <a:cs typeface="Calibri"/>
              </a:rPr>
              <a:t>Can your team execute?  (why is this the team to succeed)</a:t>
            </a:r>
            <a:endParaRPr lang="en-US" dirty="0"/>
          </a:p>
          <a:p>
            <a:endParaRPr lang="en-US" dirty="0">
              <a:cs typeface="Calibri"/>
            </a:endParaRPr>
          </a:p>
        </p:txBody>
      </p:sp>
    </p:spTree>
    <p:extLst>
      <p:ext uri="{BB962C8B-B14F-4D97-AF65-F5344CB8AC3E}">
        <p14:creationId xmlns:p14="http://schemas.microsoft.com/office/powerpoint/2010/main" val="194573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0974C9-BA8D-E630-1051-8A07A394C85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5A520E3-1C7A-0DB4-1FD8-7EF9F2759C9F}"/>
              </a:ext>
            </a:extLst>
          </p:cNvPr>
          <p:cNvSpPr>
            <a:spLocks noGrp="1"/>
          </p:cNvSpPr>
          <p:nvPr>
            <p:ph type="title"/>
          </p:nvPr>
        </p:nvSpPr>
        <p:spPr>
          <a:xfrm>
            <a:off x="1916649" y="793045"/>
            <a:ext cx="7860635" cy="1526850"/>
          </a:xfrm>
        </p:spPr>
        <p:txBody>
          <a:bodyPr anchor="b">
            <a:noAutofit/>
          </a:bodyPr>
          <a:lstStyle/>
          <a:p>
            <a:r>
              <a:rPr lang="en-US" sz="3600">
                <a:latin typeface="Beatrice Semibold"/>
                <a:ea typeface="+mj-lt"/>
                <a:cs typeface="+mj-lt"/>
              </a:rPr>
              <a:t>Growth Model with Drivers: </a:t>
            </a:r>
            <a:endParaRPr lang="en-US" sz="2400"/>
          </a:p>
        </p:txBody>
      </p:sp>
      <p:pic>
        <p:nvPicPr>
          <p:cNvPr id="5" name="Picture 4">
            <a:extLst>
              <a:ext uri="{FF2B5EF4-FFF2-40B4-BE49-F238E27FC236}">
                <a16:creationId xmlns:a16="http://schemas.microsoft.com/office/drawing/2014/main" id="{ED620864-6699-4538-0A96-847B8AB9CB00}"/>
              </a:ext>
            </a:extLst>
          </p:cNvPr>
          <p:cNvPicPr>
            <a:picLocks noChangeAspect="1"/>
          </p:cNvPicPr>
          <p:nvPr/>
        </p:nvPicPr>
        <p:blipFill>
          <a:blip r:embed="rId2"/>
          <a:stretch>
            <a:fillRect/>
          </a:stretch>
        </p:blipFill>
        <p:spPr>
          <a:xfrm>
            <a:off x="1518569" y="1378"/>
            <a:ext cx="2996946" cy="382109"/>
          </a:xfrm>
          <a:prstGeom prst="rect">
            <a:avLst/>
          </a:prstGeom>
        </p:spPr>
      </p:pic>
      <p:sp>
        <p:nvSpPr>
          <p:cNvPr id="10" name="Rectangle: Rounded Corners 9">
            <a:extLst>
              <a:ext uri="{FF2B5EF4-FFF2-40B4-BE49-F238E27FC236}">
                <a16:creationId xmlns:a16="http://schemas.microsoft.com/office/drawing/2014/main" id="{250558C7-700D-925F-E2C5-DA55A64A9698}"/>
              </a:ext>
            </a:extLst>
          </p:cNvPr>
          <p:cNvSpPr/>
          <p:nvPr/>
        </p:nvSpPr>
        <p:spPr>
          <a:xfrm>
            <a:off x="3292077" y="3827619"/>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Listeners</a:t>
            </a:r>
          </a:p>
        </p:txBody>
      </p:sp>
      <p:sp>
        <p:nvSpPr>
          <p:cNvPr id="11" name="Rectangle: Rounded Corners 10">
            <a:extLst>
              <a:ext uri="{FF2B5EF4-FFF2-40B4-BE49-F238E27FC236}">
                <a16:creationId xmlns:a16="http://schemas.microsoft.com/office/drawing/2014/main" id="{B8523B95-A518-1125-D965-B852B27990F1}"/>
              </a:ext>
            </a:extLst>
          </p:cNvPr>
          <p:cNvSpPr/>
          <p:nvPr/>
        </p:nvSpPr>
        <p:spPr>
          <a:xfrm>
            <a:off x="5544888" y="3827618"/>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Content</a:t>
            </a:r>
          </a:p>
        </p:txBody>
      </p:sp>
      <p:sp>
        <p:nvSpPr>
          <p:cNvPr id="12" name="Rectangle: Rounded Corners 11">
            <a:extLst>
              <a:ext uri="{FF2B5EF4-FFF2-40B4-BE49-F238E27FC236}">
                <a16:creationId xmlns:a16="http://schemas.microsoft.com/office/drawing/2014/main" id="{FA04FBFD-AC71-E712-52A8-51F2FF3FCD53}"/>
              </a:ext>
            </a:extLst>
          </p:cNvPr>
          <p:cNvSpPr/>
          <p:nvPr/>
        </p:nvSpPr>
        <p:spPr>
          <a:xfrm>
            <a:off x="7519914" y="3827617"/>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a:t>Access</a:t>
            </a:r>
          </a:p>
        </p:txBody>
      </p:sp>
      <p:sp>
        <p:nvSpPr>
          <p:cNvPr id="13" name="Rectangle: Rounded Corners 12">
            <a:extLst>
              <a:ext uri="{FF2B5EF4-FFF2-40B4-BE49-F238E27FC236}">
                <a16:creationId xmlns:a16="http://schemas.microsoft.com/office/drawing/2014/main" id="{AD3198BE-0F75-52E3-BEE6-DFA33F2FB31F}"/>
              </a:ext>
            </a:extLst>
          </p:cNvPr>
          <p:cNvSpPr/>
          <p:nvPr/>
        </p:nvSpPr>
        <p:spPr>
          <a:xfrm>
            <a:off x="3373781" y="2796520"/>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200"/>
              <a:t>Weekly Active Listeners</a:t>
            </a:r>
          </a:p>
        </p:txBody>
      </p:sp>
      <p:sp>
        <p:nvSpPr>
          <p:cNvPr id="14" name="Rectangle: Rounded Corners 13">
            <a:extLst>
              <a:ext uri="{FF2B5EF4-FFF2-40B4-BE49-F238E27FC236}">
                <a16:creationId xmlns:a16="http://schemas.microsoft.com/office/drawing/2014/main" id="{787059F5-2920-3A6E-E6C1-57F2019F7E61}"/>
              </a:ext>
            </a:extLst>
          </p:cNvPr>
          <p:cNvSpPr/>
          <p:nvPr/>
        </p:nvSpPr>
        <p:spPr>
          <a:xfrm>
            <a:off x="5486488" y="2796849"/>
            <a:ext cx="1170773" cy="643791"/>
          </a:xfrm>
          <a:prstGeom prst="roundRect">
            <a:avLst/>
          </a:prstGeom>
          <a:solidFill>
            <a:schemeClr val="accent4">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200"/>
              <a:t>Time Spent listening</a:t>
            </a:r>
          </a:p>
        </p:txBody>
      </p:sp>
      <p:sp>
        <p:nvSpPr>
          <p:cNvPr id="16" name="Rectangle: Rounded Corners 15">
            <a:extLst>
              <a:ext uri="{FF2B5EF4-FFF2-40B4-BE49-F238E27FC236}">
                <a16:creationId xmlns:a16="http://schemas.microsoft.com/office/drawing/2014/main" id="{698D7FA1-54D0-4F33-340A-F41F20F13138}"/>
              </a:ext>
            </a:extLst>
          </p:cNvPr>
          <p:cNvSpPr/>
          <p:nvPr/>
        </p:nvSpPr>
        <p:spPr>
          <a:xfrm>
            <a:off x="7452625" y="2778236"/>
            <a:ext cx="1170773" cy="6437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800"/>
              <a:t>Revenue</a:t>
            </a:r>
          </a:p>
        </p:txBody>
      </p:sp>
      <p:sp>
        <p:nvSpPr>
          <p:cNvPr id="19" name="Rectangle: Rounded Corners 18">
            <a:extLst>
              <a:ext uri="{FF2B5EF4-FFF2-40B4-BE49-F238E27FC236}">
                <a16:creationId xmlns:a16="http://schemas.microsoft.com/office/drawing/2014/main" id="{EBEA9051-D527-7C11-2877-E5CD66565055}"/>
              </a:ext>
            </a:extLst>
          </p:cNvPr>
          <p:cNvSpPr/>
          <p:nvPr/>
        </p:nvSpPr>
        <p:spPr>
          <a:xfrm>
            <a:off x="2906604" y="4698550"/>
            <a:ext cx="746375" cy="3693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Traffic</a:t>
            </a:r>
          </a:p>
        </p:txBody>
      </p:sp>
      <p:cxnSp>
        <p:nvCxnSpPr>
          <p:cNvPr id="23" name="Straight Arrow Connector 22">
            <a:extLst>
              <a:ext uri="{FF2B5EF4-FFF2-40B4-BE49-F238E27FC236}">
                <a16:creationId xmlns:a16="http://schemas.microsoft.com/office/drawing/2014/main" id="{9A3272A3-DBBB-510D-26C6-B43EFE72B0B5}"/>
              </a:ext>
            </a:extLst>
          </p:cNvPr>
          <p:cNvCxnSpPr>
            <a:cxnSpLocks/>
          </p:cNvCxnSpPr>
          <p:nvPr/>
        </p:nvCxnSpPr>
        <p:spPr>
          <a:xfrm>
            <a:off x="4712001" y="3134458"/>
            <a:ext cx="674698"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086AE2-FCAB-F36F-91BC-22A368EC4377}"/>
              </a:ext>
            </a:extLst>
          </p:cNvPr>
          <p:cNvCxnSpPr>
            <a:cxnSpLocks/>
          </p:cNvCxnSpPr>
          <p:nvPr/>
        </p:nvCxnSpPr>
        <p:spPr>
          <a:xfrm>
            <a:off x="6748666" y="3133508"/>
            <a:ext cx="577929"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92E09B9-9963-047A-0786-E4AE6116400D}"/>
              </a:ext>
            </a:extLst>
          </p:cNvPr>
          <p:cNvCxnSpPr>
            <a:cxnSpLocks/>
          </p:cNvCxnSpPr>
          <p:nvPr/>
        </p:nvCxnSpPr>
        <p:spPr>
          <a:xfrm flipV="1">
            <a:off x="3939987" y="3557618"/>
            <a:ext cx="0" cy="2187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0D4C56C-38B2-8BBA-60CD-D461B3A9A9DD}"/>
              </a:ext>
            </a:extLst>
          </p:cNvPr>
          <p:cNvSpPr txBox="1"/>
          <p:nvPr/>
        </p:nvSpPr>
        <p:spPr>
          <a:xfrm>
            <a:off x="1916649" y="2941761"/>
            <a:ext cx="1202637" cy="369332"/>
          </a:xfrm>
          <a:prstGeom prst="rect">
            <a:avLst/>
          </a:prstGeom>
          <a:noFill/>
        </p:spPr>
        <p:txBody>
          <a:bodyPr wrap="square" rtlCol="0">
            <a:spAutoFit/>
          </a:bodyPr>
          <a:lstStyle/>
          <a:p>
            <a:r>
              <a:rPr lang="en-US" sz="1800"/>
              <a:t>Outcomes:</a:t>
            </a:r>
          </a:p>
        </p:txBody>
      </p:sp>
      <p:sp>
        <p:nvSpPr>
          <p:cNvPr id="6" name="TextBox 5">
            <a:extLst>
              <a:ext uri="{FF2B5EF4-FFF2-40B4-BE49-F238E27FC236}">
                <a16:creationId xmlns:a16="http://schemas.microsoft.com/office/drawing/2014/main" id="{4DF6C89C-3476-08AF-9EC3-ACA0C65D48F0}"/>
              </a:ext>
            </a:extLst>
          </p:cNvPr>
          <p:cNvSpPr txBox="1"/>
          <p:nvPr/>
        </p:nvSpPr>
        <p:spPr>
          <a:xfrm>
            <a:off x="1775203" y="4027081"/>
            <a:ext cx="1293303" cy="369332"/>
          </a:xfrm>
          <a:prstGeom prst="rect">
            <a:avLst/>
          </a:prstGeom>
          <a:noFill/>
        </p:spPr>
        <p:txBody>
          <a:bodyPr wrap="square" rtlCol="0">
            <a:spAutoFit/>
          </a:bodyPr>
          <a:lstStyle/>
          <a:p>
            <a:r>
              <a:rPr lang="en-US" sz="1800"/>
              <a:t>Key Drivers:</a:t>
            </a:r>
          </a:p>
        </p:txBody>
      </p:sp>
      <p:sp>
        <p:nvSpPr>
          <p:cNvPr id="20" name="Rectangle: Rounded Corners 19">
            <a:extLst>
              <a:ext uri="{FF2B5EF4-FFF2-40B4-BE49-F238E27FC236}">
                <a16:creationId xmlns:a16="http://schemas.microsoft.com/office/drawing/2014/main" id="{C509C780-7CAC-411F-3771-111104F7F21F}"/>
              </a:ext>
            </a:extLst>
          </p:cNvPr>
          <p:cNvSpPr/>
          <p:nvPr/>
        </p:nvSpPr>
        <p:spPr>
          <a:xfrm>
            <a:off x="3984341" y="4674635"/>
            <a:ext cx="833238" cy="3693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Conversion</a:t>
            </a:r>
          </a:p>
        </p:txBody>
      </p:sp>
      <p:sp>
        <p:nvSpPr>
          <p:cNvPr id="27" name="Rectangle: Rounded Corners 26">
            <a:extLst>
              <a:ext uri="{FF2B5EF4-FFF2-40B4-BE49-F238E27FC236}">
                <a16:creationId xmlns:a16="http://schemas.microsoft.com/office/drawing/2014/main" id="{A17EE07D-9BBA-13C3-9402-E04100CD5C44}"/>
              </a:ext>
            </a:extLst>
          </p:cNvPr>
          <p:cNvSpPr/>
          <p:nvPr/>
        </p:nvSpPr>
        <p:spPr>
          <a:xfrm>
            <a:off x="3405831" y="5256566"/>
            <a:ext cx="494297"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Paid</a:t>
            </a:r>
          </a:p>
        </p:txBody>
      </p:sp>
      <p:sp>
        <p:nvSpPr>
          <p:cNvPr id="31" name="Rectangle: Rounded Corners 30">
            <a:extLst>
              <a:ext uri="{FF2B5EF4-FFF2-40B4-BE49-F238E27FC236}">
                <a16:creationId xmlns:a16="http://schemas.microsoft.com/office/drawing/2014/main" id="{B1AD7004-B856-5876-AF5A-C064755B8063}"/>
              </a:ext>
            </a:extLst>
          </p:cNvPr>
          <p:cNvSpPr/>
          <p:nvPr/>
        </p:nvSpPr>
        <p:spPr>
          <a:xfrm>
            <a:off x="3413256" y="5592735"/>
            <a:ext cx="494297"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SEO</a:t>
            </a:r>
          </a:p>
        </p:txBody>
      </p:sp>
      <p:sp>
        <p:nvSpPr>
          <p:cNvPr id="32" name="Rectangle: Rounded Corners 31">
            <a:extLst>
              <a:ext uri="{FF2B5EF4-FFF2-40B4-BE49-F238E27FC236}">
                <a16:creationId xmlns:a16="http://schemas.microsoft.com/office/drawing/2014/main" id="{BCC257EB-8ADE-6795-9B87-5B71F9D8B6A7}"/>
              </a:ext>
            </a:extLst>
          </p:cNvPr>
          <p:cNvSpPr/>
          <p:nvPr/>
        </p:nvSpPr>
        <p:spPr>
          <a:xfrm>
            <a:off x="3413256" y="5904780"/>
            <a:ext cx="665215" cy="2535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Referra</a:t>
            </a:r>
            <a:r>
              <a:rPr lang="en-US" sz="1050"/>
              <a:t>l</a:t>
            </a:r>
          </a:p>
        </p:txBody>
      </p:sp>
      <p:sp>
        <p:nvSpPr>
          <p:cNvPr id="33" name="Rectangle: Rounded Corners 32">
            <a:extLst>
              <a:ext uri="{FF2B5EF4-FFF2-40B4-BE49-F238E27FC236}">
                <a16:creationId xmlns:a16="http://schemas.microsoft.com/office/drawing/2014/main" id="{31C43B65-1CF7-0492-607B-777322DE1ECB}"/>
              </a:ext>
            </a:extLst>
          </p:cNvPr>
          <p:cNvSpPr/>
          <p:nvPr/>
        </p:nvSpPr>
        <p:spPr>
          <a:xfrm>
            <a:off x="3402908" y="6227268"/>
            <a:ext cx="514990" cy="24405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Social</a:t>
            </a:r>
            <a:endParaRPr lang="en-US" sz="1050"/>
          </a:p>
        </p:txBody>
      </p:sp>
      <p:sp>
        <p:nvSpPr>
          <p:cNvPr id="34" name="Rectangle: Rounded Corners 33">
            <a:extLst>
              <a:ext uri="{FF2B5EF4-FFF2-40B4-BE49-F238E27FC236}">
                <a16:creationId xmlns:a16="http://schemas.microsoft.com/office/drawing/2014/main" id="{B0FADD27-ACD5-247A-91CE-1B6352F4D227}"/>
              </a:ext>
            </a:extLst>
          </p:cNvPr>
          <p:cNvSpPr/>
          <p:nvPr/>
        </p:nvSpPr>
        <p:spPr>
          <a:xfrm>
            <a:off x="4538403" y="5229814"/>
            <a:ext cx="1231576"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Landing</a:t>
            </a:r>
            <a:r>
              <a:rPr lang="en-US" sz="1050"/>
              <a:t> page copy</a:t>
            </a:r>
          </a:p>
        </p:txBody>
      </p:sp>
      <p:sp>
        <p:nvSpPr>
          <p:cNvPr id="35" name="Rectangle: Rounded Corners 34">
            <a:extLst>
              <a:ext uri="{FF2B5EF4-FFF2-40B4-BE49-F238E27FC236}">
                <a16:creationId xmlns:a16="http://schemas.microsoft.com/office/drawing/2014/main" id="{E72BAB13-6700-BA28-54CF-C56521C21991}"/>
              </a:ext>
            </a:extLst>
          </p:cNvPr>
          <p:cNvSpPr/>
          <p:nvPr/>
        </p:nvSpPr>
        <p:spPr>
          <a:xfrm>
            <a:off x="4544553" y="5589297"/>
            <a:ext cx="1143356"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Sign up flow</a:t>
            </a:r>
          </a:p>
        </p:txBody>
      </p:sp>
      <p:sp>
        <p:nvSpPr>
          <p:cNvPr id="36" name="Rectangle: Rounded Corners 35">
            <a:extLst>
              <a:ext uri="{FF2B5EF4-FFF2-40B4-BE49-F238E27FC236}">
                <a16:creationId xmlns:a16="http://schemas.microsoft.com/office/drawing/2014/main" id="{CD3A32E9-EB52-4C72-C690-DFA27DB4E77A}"/>
              </a:ext>
            </a:extLst>
          </p:cNvPr>
          <p:cNvSpPr/>
          <p:nvPr/>
        </p:nvSpPr>
        <p:spPr>
          <a:xfrm>
            <a:off x="4546445" y="5973771"/>
            <a:ext cx="1143355" cy="26604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Traffic Quality</a:t>
            </a:r>
            <a:endParaRPr lang="en-US" sz="1050"/>
          </a:p>
        </p:txBody>
      </p:sp>
      <p:sp>
        <p:nvSpPr>
          <p:cNvPr id="37" name="Rectangle: Rounded Corners 36">
            <a:extLst>
              <a:ext uri="{FF2B5EF4-FFF2-40B4-BE49-F238E27FC236}">
                <a16:creationId xmlns:a16="http://schemas.microsoft.com/office/drawing/2014/main" id="{E4228CFF-13D1-4C0C-6F91-5B5289C36F13}"/>
              </a:ext>
            </a:extLst>
          </p:cNvPr>
          <p:cNvSpPr/>
          <p:nvPr/>
        </p:nvSpPr>
        <p:spPr>
          <a:xfrm>
            <a:off x="4546444" y="6285902"/>
            <a:ext cx="1143354" cy="24405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00"/>
              <a:t>Incentives</a:t>
            </a:r>
            <a:endParaRPr lang="en-US" sz="1050"/>
          </a:p>
        </p:txBody>
      </p:sp>
      <p:grpSp>
        <p:nvGrpSpPr>
          <p:cNvPr id="50" name="Group 49">
            <a:extLst>
              <a:ext uri="{FF2B5EF4-FFF2-40B4-BE49-F238E27FC236}">
                <a16:creationId xmlns:a16="http://schemas.microsoft.com/office/drawing/2014/main" id="{CFADF171-3DA1-5B73-137B-58BE0A91DFE4}"/>
              </a:ext>
            </a:extLst>
          </p:cNvPr>
          <p:cNvGrpSpPr/>
          <p:nvPr/>
        </p:nvGrpSpPr>
        <p:grpSpPr>
          <a:xfrm>
            <a:off x="3175328" y="5120243"/>
            <a:ext cx="230503" cy="1270700"/>
            <a:chOff x="1651327" y="5120243"/>
            <a:chExt cx="230503" cy="1270700"/>
          </a:xfrm>
        </p:grpSpPr>
        <p:cxnSp>
          <p:nvCxnSpPr>
            <p:cNvPr id="42" name="Straight Arrow Connector 41">
              <a:extLst>
                <a:ext uri="{FF2B5EF4-FFF2-40B4-BE49-F238E27FC236}">
                  <a16:creationId xmlns:a16="http://schemas.microsoft.com/office/drawing/2014/main" id="{7CBBCB40-C581-BD46-0D11-C4EA3F86F438}"/>
                </a:ext>
              </a:extLst>
            </p:cNvPr>
            <p:cNvCxnSpPr>
              <a:cxnSpLocks/>
            </p:cNvCxnSpPr>
            <p:nvPr/>
          </p:nvCxnSpPr>
          <p:spPr>
            <a:xfrm flipV="1">
              <a:off x="1651327" y="5120243"/>
              <a:ext cx="0" cy="1270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272B105-6AD0-16ED-65C0-A9CB9B9F53DC}"/>
                </a:ext>
              </a:extLst>
            </p:cNvPr>
            <p:cNvCxnSpPr>
              <a:endCxn id="27" idx="1"/>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D5503D-3D31-3EB2-9A11-061991677F63}"/>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2DB1C94-9784-8034-0EBE-7C78FF3CD67C}"/>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67EE07E-EC82-16DD-FBE5-04BD9892E5DB}"/>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3ED8BC9-44D6-C323-E8FA-2D41BB0A33AE}"/>
              </a:ext>
            </a:extLst>
          </p:cNvPr>
          <p:cNvGrpSpPr/>
          <p:nvPr/>
        </p:nvGrpSpPr>
        <p:grpSpPr>
          <a:xfrm>
            <a:off x="4294874" y="5143366"/>
            <a:ext cx="230503" cy="1270700"/>
            <a:chOff x="1651327" y="5120243"/>
            <a:chExt cx="230503" cy="1270700"/>
          </a:xfrm>
        </p:grpSpPr>
        <p:cxnSp>
          <p:nvCxnSpPr>
            <p:cNvPr id="52" name="Straight Arrow Connector 51">
              <a:extLst>
                <a:ext uri="{FF2B5EF4-FFF2-40B4-BE49-F238E27FC236}">
                  <a16:creationId xmlns:a16="http://schemas.microsoft.com/office/drawing/2014/main" id="{6C56F904-A00D-6B08-5F9B-44879E2C71A4}"/>
                </a:ext>
              </a:extLst>
            </p:cNvPr>
            <p:cNvCxnSpPr>
              <a:cxnSpLocks/>
            </p:cNvCxnSpPr>
            <p:nvPr/>
          </p:nvCxnSpPr>
          <p:spPr>
            <a:xfrm flipV="1">
              <a:off x="1651327" y="5120243"/>
              <a:ext cx="0" cy="1270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175E2F9-3176-7346-3F4F-4CCC6D4612FA}"/>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120D8E6-4257-5B7C-EEFC-98B8C4F285D4}"/>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E118997-4C9D-671A-D9C7-71B698E967A4}"/>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5920BCD-6A26-C040-2AB8-FFD259E0D49C}"/>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E68CC51E-1E34-B4C4-1CA5-49745F19F61F}"/>
              </a:ext>
            </a:extLst>
          </p:cNvPr>
          <p:cNvGrpSpPr/>
          <p:nvPr/>
        </p:nvGrpSpPr>
        <p:grpSpPr>
          <a:xfrm>
            <a:off x="5985717" y="4549529"/>
            <a:ext cx="1453512" cy="1990845"/>
            <a:chOff x="4493068" y="4093786"/>
            <a:chExt cx="1453512" cy="1990845"/>
          </a:xfrm>
        </p:grpSpPr>
        <p:grpSp>
          <p:nvGrpSpPr>
            <p:cNvPr id="59" name="Group 58">
              <a:extLst>
                <a:ext uri="{FF2B5EF4-FFF2-40B4-BE49-F238E27FC236}">
                  <a16:creationId xmlns:a16="http://schemas.microsoft.com/office/drawing/2014/main" id="{7EB8EE95-B4B3-F56B-3CDF-EFBE8CCDF82D}"/>
                </a:ext>
              </a:extLst>
            </p:cNvPr>
            <p:cNvGrpSpPr/>
            <p:nvPr/>
          </p:nvGrpSpPr>
          <p:grpSpPr>
            <a:xfrm>
              <a:off x="4493068" y="4093786"/>
              <a:ext cx="230503" cy="1841415"/>
              <a:chOff x="1651327" y="4549528"/>
              <a:chExt cx="230503" cy="1841415"/>
            </a:xfrm>
          </p:grpSpPr>
          <p:cxnSp>
            <p:nvCxnSpPr>
              <p:cNvPr id="60" name="Straight Arrow Connector 59">
                <a:extLst>
                  <a:ext uri="{FF2B5EF4-FFF2-40B4-BE49-F238E27FC236}">
                    <a16:creationId xmlns:a16="http://schemas.microsoft.com/office/drawing/2014/main" id="{AAC44D77-0E3F-A3BB-C72C-820F7E250848}"/>
                  </a:ext>
                </a:extLst>
              </p:cNvPr>
              <p:cNvCxnSpPr>
                <a:cxnSpLocks/>
              </p:cNvCxnSpPr>
              <p:nvPr/>
            </p:nvCxnSpPr>
            <p:spPr>
              <a:xfrm flipV="1">
                <a:off x="1651327" y="4549528"/>
                <a:ext cx="0" cy="18414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A71496D-2EEE-2D05-D945-43B0EC842FEE}"/>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1D09805-8131-B0E5-0036-DCE075FC9728}"/>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BAE341B-925B-5E1D-5619-065088915791}"/>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897622-86CF-70D0-5669-BA1507B8E551}"/>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5" name="Rectangle: Rounded Corners 64">
              <a:extLst>
                <a:ext uri="{FF2B5EF4-FFF2-40B4-BE49-F238E27FC236}">
                  <a16:creationId xmlns:a16="http://schemas.microsoft.com/office/drawing/2014/main" id="{820453FA-B501-F416-27EE-16615C958321}"/>
                </a:ext>
              </a:extLst>
            </p:cNvPr>
            <p:cNvSpPr/>
            <p:nvPr/>
          </p:nvSpPr>
          <p:spPr>
            <a:xfrm>
              <a:off x="4769986" y="4674636"/>
              <a:ext cx="1158638" cy="3515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Current Catalogue</a:t>
              </a:r>
              <a:endParaRPr lang="en-US" sz="1050"/>
            </a:p>
          </p:txBody>
        </p:sp>
        <p:sp>
          <p:nvSpPr>
            <p:cNvPr id="66" name="Rectangle: Rounded Corners 65">
              <a:extLst>
                <a:ext uri="{FF2B5EF4-FFF2-40B4-BE49-F238E27FC236}">
                  <a16:creationId xmlns:a16="http://schemas.microsoft.com/office/drawing/2014/main" id="{F51B8907-E17D-ED57-4ED3-BBBD62A9B76E}"/>
                </a:ext>
              </a:extLst>
            </p:cNvPr>
            <p:cNvSpPr/>
            <p:nvPr/>
          </p:nvSpPr>
          <p:spPr>
            <a:xfrm>
              <a:off x="4769986" y="5080626"/>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Deep Catalogue</a:t>
              </a:r>
              <a:endParaRPr lang="en-US" sz="1050"/>
            </a:p>
          </p:txBody>
        </p:sp>
        <p:sp>
          <p:nvSpPr>
            <p:cNvPr id="67" name="Rectangle: Rounded Corners 66">
              <a:extLst>
                <a:ext uri="{FF2B5EF4-FFF2-40B4-BE49-F238E27FC236}">
                  <a16:creationId xmlns:a16="http://schemas.microsoft.com/office/drawing/2014/main" id="{F4D1E856-B040-B3CB-0C6D-CDE8F54F02A1}"/>
                </a:ext>
              </a:extLst>
            </p:cNvPr>
            <p:cNvSpPr/>
            <p:nvPr/>
          </p:nvSpPr>
          <p:spPr>
            <a:xfrm>
              <a:off x="4769986" y="5433442"/>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Podcasts</a:t>
              </a:r>
              <a:endParaRPr lang="en-US" sz="1050"/>
            </a:p>
          </p:txBody>
        </p:sp>
        <p:sp>
          <p:nvSpPr>
            <p:cNvPr id="68" name="Rectangle: Rounded Corners 67">
              <a:extLst>
                <a:ext uri="{FF2B5EF4-FFF2-40B4-BE49-F238E27FC236}">
                  <a16:creationId xmlns:a16="http://schemas.microsoft.com/office/drawing/2014/main" id="{0FB61E9B-4115-2AD7-7452-7B2E6931ADA3}"/>
                </a:ext>
              </a:extLst>
            </p:cNvPr>
            <p:cNvSpPr/>
            <p:nvPr/>
          </p:nvSpPr>
          <p:spPr>
            <a:xfrm>
              <a:off x="4787942" y="5786258"/>
              <a:ext cx="1158638" cy="29837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Live Events</a:t>
              </a:r>
              <a:endParaRPr lang="en-US" sz="1050"/>
            </a:p>
          </p:txBody>
        </p:sp>
      </p:grpSp>
      <p:grpSp>
        <p:nvGrpSpPr>
          <p:cNvPr id="81" name="Group 80">
            <a:extLst>
              <a:ext uri="{FF2B5EF4-FFF2-40B4-BE49-F238E27FC236}">
                <a16:creationId xmlns:a16="http://schemas.microsoft.com/office/drawing/2014/main" id="{57B1227A-1A19-6224-AEC6-B7A7ECCCA1FA}"/>
              </a:ext>
            </a:extLst>
          </p:cNvPr>
          <p:cNvGrpSpPr/>
          <p:nvPr/>
        </p:nvGrpSpPr>
        <p:grpSpPr>
          <a:xfrm>
            <a:off x="7815965" y="4549529"/>
            <a:ext cx="1448444" cy="1799765"/>
            <a:chOff x="6455050" y="4130624"/>
            <a:chExt cx="1448444" cy="1799765"/>
          </a:xfrm>
        </p:grpSpPr>
        <p:grpSp>
          <p:nvGrpSpPr>
            <p:cNvPr id="69" name="Group 68">
              <a:extLst>
                <a:ext uri="{FF2B5EF4-FFF2-40B4-BE49-F238E27FC236}">
                  <a16:creationId xmlns:a16="http://schemas.microsoft.com/office/drawing/2014/main" id="{8D3C5141-BDC2-41E2-A07F-6245F709C8AD}"/>
                </a:ext>
              </a:extLst>
            </p:cNvPr>
            <p:cNvGrpSpPr/>
            <p:nvPr/>
          </p:nvGrpSpPr>
          <p:grpSpPr>
            <a:xfrm>
              <a:off x="6455050" y="4130624"/>
              <a:ext cx="230503" cy="1689604"/>
              <a:chOff x="1651327" y="4701339"/>
              <a:chExt cx="230503" cy="1689604"/>
            </a:xfrm>
          </p:grpSpPr>
          <p:cxnSp>
            <p:nvCxnSpPr>
              <p:cNvPr id="70" name="Straight Arrow Connector 69">
                <a:extLst>
                  <a:ext uri="{FF2B5EF4-FFF2-40B4-BE49-F238E27FC236}">
                    <a16:creationId xmlns:a16="http://schemas.microsoft.com/office/drawing/2014/main" id="{8DD8C2E3-8FD7-DCB7-51AE-2D5865291084}"/>
                  </a:ext>
                </a:extLst>
              </p:cNvPr>
              <p:cNvCxnSpPr>
                <a:cxnSpLocks/>
              </p:cNvCxnSpPr>
              <p:nvPr/>
            </p:nvCxnSpPr>
            <p:spPr>
              <a:xfrm flipV="1">
                <a:off x="1651327" y="4701339"/>
                <a:ext cx="18326" cy="1689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9F7209A-1A6B-6875-CB84-F89D95AF870D}"/>
                  </a:ext>
                </a:extLst>
              </p:cNvPr>
              <p:cNvCxnSpPr/>
              <p:nvPr/>
            </p:nvCxnSpPr>
            <p:spPr>
              <a:xfrm>
                <a:off x="1669655" y="5383332"/>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0C1439-7C7C-47CC-DDD7-277407731ED2}"/>
                  </a:ext>
                </a:extLst>
              </p:cNvPr>
              <p:cNvCxnSpPr/>
              <p:nvPr/>
            </p:nvCxnSpPr>
            <p:spPr>
              <a:xfrm>
                <a:off x="1669654" y="5736696"/>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B8CE15-405E-0C60-3A1A-BB1513FFF657}"/>
                  </a:ext>
                </a:extLst>
              </p:cNvPr>
              <p:cNvCxnSpPr/>
              <p:nvPr/>
            </p:nvCxnSpPr>
            <p:spPr>
              <a:xfrm>
                <a:off x="1669653" y="6063707"/>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EAE138-5A7B-5DD5-D636-77C9E491A1FE}"/>
                  </a:ext>
                </a:extLst>
              </p:cNvPr>
              <p:cNvCxnSpPr/>
              <p:nvPr/>
            </p:nvCxnSpPr>
            <p:spPr>
              <a:xfrm>
                <a:off x="1651327" y="6386131"/>
                <a:ext cx="2121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5" name="Rectangle: Rounded Corners 74">
              <a:extLst>
                <a:ext uri="{FF2B5EF4-FFF2-40B4-BE49-F238E27FC236}">
                  <a16:creationId xmlns:a16="http://schemas.microsoft.com/office/drawing/2014/main" id="{FF921DEF-39B3-D224-12F4-A2611E474620}"/>
                </a:ext>
              </a:extLst>
            </p:cNvPr>
            <p:cNvSpPr/>
            <p:nvPr/>
          </p:nvSpPr>
          <p:spPr>
            <a:xfrm>
              <a:off x="6716499" y="4698550"/>
              <a:ext cx="1158638" cy="26430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High quality audio</a:t>
              </a:r>
              <a:endParaRPr lang="en-US" sz="1050"/>
            </a:p>
          </p:txBody>
        </p:sp>
        <p:sp>
          <p:nvSpPr>
            <p:cNvPr id="76" name="Rectangle: Rounded Corners 75">
              <a:extLst>
                <a:ext uri="{FF2B5EF4-FFF2-40B4-BE49-F238E27FC236}">
                  <a16:creationId xmlns:a16="http://schemas.microsoft.com/office/drawing/2014/main" id="{1A12D8E1-B767-F83A-27EC-34203DC8630F}"/>
                </a:ext>
              </a:extLst>
            </p:cNvPr>
            <p:cNvSpPr/>
            <p:nvPr/>
          </p:nvSpPr>
          <p:spPr>
            <a:xfrm>
              <a:off x="6716499" y="5056268"/>
              <a:ext cx="1158638" cy="24134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App</a:t>
              </a:r>
              <a:endParaRPr lang="en-US" sz="1050"/>
            </a:p>
          </p:txBody>
        </p:sp>
        <p:sp>
          <p:nvSpPr>
            <p:cNvPr id="77" name="Rectangle: Rounded Corners 76">
              <a:extLst>
                <a:ext uri="{FF2B5EF4-FFF2-40B4-BE49-F238E27FC236}">
                  <a16:creationId xmlns:a16="http://schemas.microsoft.com/office/drawing/2014/main" id="{B4A46D25-DBFF-C797-B176-D76456BDE766}"/>
                </a:ext>
              </a:extLst>
            </p:cNvPr>
            <p:cNvSpPr/>
            <p:nvPr/>
          </p:nvSpPr>
          <p:spPr>
            <a:xfrm>
              <a:off x="6744856" y="5380267"/>
              <a:ext cx="1158638" cy="24134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a:t>Web</a:t>
              </a:r>
              <a:endParaRPr lang="en-US" sz="1050"/>
            </a:p>
          </p:txBody>
        </p:sp>
        <p:sp>
          <p:nvSpPr>
            <p:cNvPr id="78" name="Rectangle: Rounded Corners 77">
              <a:extLst>
                <a:ext uri="{FF2B5EF4-FFF2-40B4-BE49-F238E27FC236}">
                  <a16:creationId xmlns:a16="http://schemas.microsoft.com/office/drawing/2014/main" id="{43052F08-16CE-7F3B-6566-F3D78F24C0F5}"/>
                </a:ext>
              </a:extLst>
            </p:cNvPr>
            <p:cNvSpPr/>
            <p:nvPr/>
          </p:nvSpPr>
          <p:spPr>
            <a:xfrm>
              <a:off x="6722740" y="5689044"/>
              <a:ext cx="1158638" cy="24134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sz="900" err="1"/>
                <a:t>OfflIne</a:t>
              </a:r>
              <a:endParaRPr lang="en-US" sz="1050"/>
            </a:p>
          </p:txBody>
        </p:sp>
      </p:grpSp>
      <p:sp>
        <p:nvSpPr>
          <p:cNvPr id="3" name="Rectangle 2">
            <a:extLst>
              <a:ext uri="{FF2B5EF4-FFF2-40B4-BE49-F238E27FC236}">
                <a16:creationId xmlns:a16="http://schemas.microsoft.com/office/drawing/2014/main" id="{E447C681-9347-BEE3-F66C-FA7531881411}"/>
              </a:ext>
            </a:extLst>
          </p:cNvPr>
          <p:cNvSpPr/>
          <p:nvPr/>
        </p:nvSpPr>
        <p:spPr>
          <a:xfrm>
            <a:off x="1709678" y="4985429"/>
            <a:ext cx="8841191" cy="164911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Scroll: Horizontal 17">
            <a:extLst>
              <a:ext uri="{FF2B5EF4-FFF2-40B4-BE49-F238E27FC236}">
                <a16:creationId xmlns:a16="http://schemas.microsoft.com/office/drawing/2014/main" id="{41748B81-A728-53B4-52FD-78159CEF2678}"/>
              </a:ext>
            </a:extLst>
          </p:cNvPr>
          <p:cNvSpPr/>
          <p:nvPr/>
        </p:nvSpPr>
        <p:spPr>
          <a:xfrm>
            <a:off x="1882923" y="3564758"/>
            <a:ext cx="8144142" cy="1392685"/>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E0ADFE4A-6BE3-2DDA-92A7-8414ACCB6B70}"/>
              </a:ext>
            </a:extLst>
          </p:cNvPr>
          <p:cNvSpPr txBox="1"/>
          <p:nvPr/>
        </p:nvSpPr>
        <p:spPr>
          <a:xfrm>
            <a:off x="2683614" y="3999095"/>
            <a:ext cx="670844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a:ln/>
                <a:solidFill>
                  <a:schemeClr val="accent4"/>
                </a:solidFill>
              </a:rPr>
              <a:t>This is your go-to-market strategy </a:t>
            </a:r>
          </a:p>
        </p:txBody>
      </p:sp>
      <p:sp>
        <p:nvSpPr>
          <p:cNvPr id="17" name="TextBox 16">
            <a:extLst>
              <a:ext uri="{FF2B5EF4-FFF2-40B4-BE49-F238E27FC236}">
                <a16:creationId xmlns:a16="http://schemas.microsoft.com/office/drawing/2014/main" id="{1B6D12B3-C653-D174-6B4E-0D1195414B69}"/>
              </a:ext>
            </a:extLst>
          </p:cNvPr>
          <p:cNvSpPr txBox="1"/>
          <p:nvPr/>
        </p:nvSpPr>
        <p:spPr>
          <a:xfrm>
            <a:off x="1879913" y="5316887"/>
            <a:ext cx="941498" cy="646331"/>
          </a:xfrm>
          <a:prstGeom prst="rect">
            <a:avLst/>
          </a:prstGeom>
          <a:noFill/>
        </p:spPr>
        <p:txBody>
          <a:bodyPr wrap="square" lIns="91440" tIns="45720" rIns="91440" bIns="45720" rtlCol="0" anchor="t">
            <a:spAutoFit/>
          </a:bodyPr>
          <a:lstStyle/>
          <a:p>
            <a:r>
              <a:rPr lang="en-US" sz="1800"/>
              <a:t>Levers</a:t>
            </a:r>
            <a:r>
              <a:rPr lang="en-US"/>
              <a:t>/Actions:</a:t>
            </a:r>
            <a:endParaRPr lang="en-US" sz="1800"/>
          </a:p>
        </p:txBody>
      </p:sp>
    </p:spTree>
    <p:extLst>
      <p:ext uri="{BB962C8B-B14F-4D97-AF65-F5344CB8AC3E}">
        <p14:creationId xmlns:p14="http://schemas.microsoft.com/office/powerpoint/2010/main" val="88796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0974C9-BA8D-E630-1051-8A07A394C85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5A520E3-1C7A-0DB4-1FD8-7EF9F2759C9F}"/>
              </a:ext>
            </a:extLst>
          </p:cNvPr>
          <p:cNvSpPr>
            <a:spLocks noGrp="1"/>
          </p:cNvSpPr>
          <p:nvPr>
            <p:ph type="title"/>
          </p:nvPr>
        </p:nvSpPr>
        <p:spPr>
          <a:xfrm>
            <a:off x="620259" y="1297747"/>
            <a:ext cx="10037777" cy="834123"/>
          </a:xfrm>
        </p:spPr>
        <p:txBody>
          <a:bodyPr anchor="b">
            <a:noAutofit/>
          </a:bodyPr>
          <a:lstStyle/>
          <a:p>
            <a:r>
              <a:rPr lang="en-US" sz="3600">
                <a:latin typeface="Beatrice Semibold"/>
                <a:ea typeface="+mj-lt"/>
                <a:cs typeface="+mj-lt"/>
              </a:rPr>
              <a:t>Be specific when communicating your Go-To-Market</a:t>
            </a:r>
            <a:endParaRPr lang="en-US"/>
          </a:p>
        </p:txBody>
      </p:sp>
      <p:pic>
        <p:nvPicPr>
          <p:cNvPr id="5" name="Picture 4">
            <a:extLst>
              <a:ext uri="{FF2B5EF4-FFF2-40B4-BE49-F238E27FC236}">
                <a16:creationId xmlns:a16="http://schemas.microsoft.com/office/drawing/2014/main" id="{ED620864-6699-4538-0A96-847B8AB9CB00}"/>
              </a:ext>
            </a:extLst>
          </p:cNvPr>
          <p:cNvPicPr>
            <a:picLocks noChangeAspect="1"/>
          </p:cNvPicPr>
          <p:nvPr/>
        </p:nvPicPr>
        <p:blipFill>
          <a:blip r:embed="rId2"/>
          <a:stretch>
            <a:fillRect/>
          </a:stretch>
        </p:blipFill>
        <p:spPr>
          <a:xfrm>
            <a:off x="1518569" y="1378"/>
            <a:ext cx="2996946" cy="382109"/>
          </a:xfrm>
          <a:prstGeom prst="rect">
            <a:avLst/>
          </a:prstGeom>
        </p:spPr>
      </p:pic>
      <p:pic>
        <p:nvPicPr>
          <p:cNvPr id="21" name="Picture 20">
            <a:extLst>
              <a:ext uri="{FF2B5EF4-FFF2-40B4-BE49-F238E27FC236}">
                <a16:creationId xmlns:a16="http://schemas.microsoft.com/office/drawing/2014/main" id="{4BE1B7D0-F440-F841-891B-2BA1719DE3A2}"/>
              </a:ext>
            </a:extLst>
          </p:cNvPr>
          <p:cNvPicPr>
            <a:picLocks noChangeAspect="1"/>
          </p:cNvPicPr>
          <p:nvPr/>
        </p:nvPicPr>
        <p:blipFill>
          <a:blip r:embed="rId3"/>
          <a:stretch>
            <a:fillRect/>
          </a:stretch>
        </p:blipFill>
        <p:spPr>
          <a:xfrm>
            <a:off x="6751307" y="2631622"/>
            <a:ext cx="5666138" cy="2247900"/>
          </a:xfrm>
          <a:prstGeom prst="rect">
            <a:avLst/>
          </a:prstGeom>
        </p:spPr>
      </p:pic>
      <p:cxnSp>
        <p:nvCxnSpPr>
          <p:cNvPr id="22" name="Straight Arrow Connector 21">
            <a:extLst>
              <a:ext uri="{FF2B5EF4-FFF2-40B4-BE49-F238E27FC236}">
                <a16:creationId xmlns:a16="http://schemas.microsoft.com/office/drawing/2014/main" id="{3D73451E-D748-674A-C78C-03040DC51149}"/>
              </a:ext>
            </a:extLst>
          </p:cNvPr>
          <p:cNvCxnSpPr/>
          <p:nvPr/>
        </p:nvCxnSpPr>
        <p:spPr>
          <a:xfrm>
            <a:off x="6094021" y="3506189"/>
            <a:ext cx="102325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diagram of a marketing strategy&#10;&#10;Description automatically generated">
            <a:extLst>
              <a:ext uri="{FF2B5EF4-FFF2-40B4-BE49-F238E27FC236}">
                <a16:creationId xmlns:a16="http://schemas.microsoft.com/office/drawing/2014/main" id="{97CA059C-FBEC-D0BD-159D-1A79352AF01B}"/>
              </a:ext>
            </a:extLst>
          </p:cNvPr>
          <p:cNvPicPr>
            <a:picLocks noChangeAspect="1"/>
          </p:cNvPicPr>
          <p:nvPr/>
        </p:nvPicPr>
        <p:blipFill>
          <a:blip r:embed="rId4"/>
          <a:stretch>
            <a:fillRect/>
          </a:stretch>
        </p:blipFill>
        <p:spPr>
          <a:xfrm>
            <a:off x="138546" y="2261825"/>
            <a:ext cx="6096000" cy="2749986"/>
          </a:xfrm>
          <a:prstGeom prst="rect">
            <a:avLst/>
          </a:prstGeom>
        </p:spPr>
      </p:pic>
    </p:spTree>
    <p:extLst>
      <p:ext uri="{BB962C8B-B14F-4D97-AF65-F5344CB8AC3E}">
        <p14:creationId xmlns:p14="http://schemas.microsoft.com/office/powerpoint/2010/main" val="795867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Magnifying glass and question mark">
            <a:extLst>
              <a:ext uri="{FF2B5EF4-FFF2-40B4-BE49-F238E27FC236}">
                <a16:creationId xmlns:a16="http://schemas.microsoft.com/office/drawing/2014/main" id="{BE089F64-E8A1-CD36-ACBA-5BCC7AF601DB}"/>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DA83352F-60DA-9E7E-92B5-92457B1856A2}"/>
              </a:ext>
            </a:extLst>
          </p:cNvPr>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rPr>
              <a:t>Q &amp; A</a:t>
            </a:r>
          </a:p>
        </p:txBody>
      </p:sp>
      <p:sp>
        <p:nvSpPr>
          <p:cNvPr id="5" name="Subtitle 4">
            <a:extLst>
              <a:ext uri="{FF2B5EF4-FFF2-40B4-BE49-F238E27FC236}">
                <a16:creationId xmlns:a16="http://schemas.microsoft.com/office/drawing/2014/main" id="{5F1002B7-4AA3-7F61-91C2-37B6C1253E28}"/>
              </a:ext>
            </a:extLst>
          </p:cNvPr>
          <p:cNvSpPr>
            <a:spLocks noGrp="1"/>
          </p:cNvSpPr>
          <p:nvPr>
            <p:ph type="subTitle" idx="1"/>
          </p:nvPr>
        </p:nvSpPr>
        <p:spPr>
          <a:xfrm>
            <a:off x="965200" y="4572002"/>
            <a:ext cx="10261600" cy="1202995"/>
          </a:xfrm>
        </p:spPr>
        <p:txBody>
          <a:bodyPr>
            <a:normAutofit/>
          </a:bodyPr>
          <a:lstStyle/>
          <a:p>
            <a:pPr algn="l"/>
            <a:endParaRPr lang="en-US" sz="3200"/>
          </a:p>
        </p:txBody>
      </p:sp>
    </p:spTree>
    <p:extLst>
      <p:ext uri="{BB962C8B-B14F-4D97-AF65-F5344CB8AC3E}">
        <p14:creationId xmlns:p14="http://schemas.microsoft.com/office/powerpoint/2010/main" val="37580889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n thinking, deciding about something Stock Photo by ©SIphotography  52760727">
            <a:extLst>
              <a:ext uri="{FF2B5EF4-FFF2-40B4-BE49-F238E27FC236}">
                <a16:creationId xmlns:a16="http://schemas.microsoft.com/office/drawing/2014/main" id="{E6EBB5A7-86DA-4C10-232A-AD5D2DAEA448}"/>
              </a:ext>
            </a:extLst>
          </p:cNvPr>
          <p:cNvPicPr>
            <a:picLocks noChangeAspect="1"/>
          </p:cNvPicPr>
          <p:nvPr/>
        </p:nvPicPr>
        <p:blipFill>
          <a:blip r:embed="rId3"/>
          <a:stretch>
            <a:fillRect/>
          </a:stretch>
        </p:blipFill>
        <p:spPr>
          <a:xfrm>
            <a:off x="3905250" y="3493294"/>
            <a:ext cx="3917155" cy="2931318"/>
          </a:xfrm>
          <a:prstGeom prst="rect">
            <a:avLst/>
          </a:prstGeom>
        </p:spPr>
      </p:pic>
      <p:pic>
        <p:nvPicPr>
          <p:cNvPr id="2060" name="Picture 12" descr="Premium Photo | White space rocket is isolated on a white background.">
            <a:extLst>
              <a:ext uri="{FF2B5EF4-FFF2-40B4-BE49-F238E27FC236}">
                <a16:creationId xmlns:a16="http://schemas.microsoft.com/office/drawing/2014/main" id="{A038E43C-F86E-3B0A-0893-A8B3D69FB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26136">
            <a:off x="7818084" y="1123640"/>
            <a:ext cx="2584954" cy="38787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rning Money White Background Images – Browse 4,274 Stock Photos, Vectors,  and Video | Adobe Stock">
            <a:extLst>
              <a:ext uri="{FF2B5EF4-FFF2-40B4-BE49-F238E27FC236}">
                <a16:creationId xmlns:a16="http://schemas.microsoft.com/office/drawing/2014/main" id="{CBAD7834-9641-DC95-8E43-23754F9EC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729" y="2094310"/>
            <a:ext cx="3917155" cy="27979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C1F172-E10B-8336-7941-10A7D70E3DDC}"/>
              </a:ext>
            </a:extLst>
          </p:cNvPr>
          <p:cNvSpPr>
            <a:spLocks noGrp="1"/>
          </p:cNvSpPr>
          <p:nvPr>
            <p:ph type="title"/>
          </p:nvPr>
        </p:nvSpPr>
        <p:spPr>
          <a:xfrm>
            <a:off x="838200" y="212725"/>
            <a:ext cx="10515600" cy="1325563"/>
          </a:xfrm>
        </p:spPr>
        <p:txBody>
          <a:bodyPr/>
          <a:lstStyle/>
          <a:p>
            <a:r>
              <a:rPr lang="en-US" dirty="0">
                <a:cs typeface="Calibri Light"/>
              </a:rPr>
              <a:t>Your job – Influence the Investor's Mind</a:t>
            </a:r>
            <a:endParaRPr lang="en-US" dirty="0"/>
          </a:p>
        </p:txBody>
      </p:sp>
      <p:sp>
        <p:nvSpPr>
          <p:cNvPr id="6" name="Thought Bubble: Cloud 5">
            <a:extLst>
              <a:ext uri="{FF2B5EF4-FFF2-40B4-BE49-F238E27FC236}">
                <a16:creationId xmlns:a16="http://schemas.microsoft.com/office/drawing/2014/main" id="{7DA8F1CB-C975-885B-62D6-FCEF2D631FCC}"/>
              </a:ext>
            </a:extLst>
          </p:cNvPr>
          <p:cNvSpPr/>
          <p:nvPr/>
        </p:nvSpPr>
        <p:spPr>
          <a:xfrm>
            <a:off x="6209402" y="1538249"/>
            <a:ext cx="4959829" cy="3049560"/>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id="{C93D692F-29D4-E2F9-0CA7-52658F79BDA5}"/>
              </a:ext>
            </a:extLst>
          </p:cNvPr>
          <p:cNvSpPr/>
          <p:nvPr/>
        </p:nvSpPr>
        <p:spPr>
          <a:xfrm flipH="1">
            <a:off x="526215" y="1688151"/>
            <a:ext cx="4296596" cy="2787232"/>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3707B5-DA1A-4438-B3F7-EE4D6D4B6FD4}"/>
              </a:ext>
            </a:extLst>
          </p:cNvPr>
          <p:cNvSpPr txBox="1"/>
          <p:nvPr/>
        </p:nvSpPr>
        <p:spPr>
          <a:xfrm>
            <a:off x="1105610" y="1958475"/>
            <a:ext cx="31294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Will they burn my money in a fireplace?</a:t>
            </a:r>
            <a:endParaRPr lang="en-US" sz="2400" b="1" dirty="0">
              <a:ea typeface="Calibri"/>
              <a:cs typeface="Calibri"/>
            </a:endParaRPr>
          </a:p>
        </p:txBody>
      </p:sp>
      <p:sp>
        <p:nvSpPr>
          <p:cNvPr id="11" name="TextBox 10">
            <a:extLst>
              <a:ext uri="{FF2B5EF4-FFF2-40B4-BE49-F238E27FC236}">
                <a16:creationId xmlns:a16="http://schemas.microsoft.com/office/drawing/2014/main" id="{E60863C1-827E-AB09-6BEF-1569DB2D9AD8}"/>
              </a:ext>
            </a:extLst>
          </p:cNvPr>
          <p:cNvSpPr txBox="1"/>
          <p:nvPr/>
        </p:nvSpPr>
        <p:spPr>
          <a:xfrm>
            <a:off x="6854154" y="2046803"/>
            <a:ext cx="29867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Will they be the next Google?</a:t>
            </a:r>
            <a:endParaRPr lang="en-US" sz="2400" b="1" dirty="0">
              <a:ea typeface="Calibri"/>
              <a:cs typeface="Calibri"/>
            </a:endParaRPr>
          </a:p>
        </p:txBody>
      </p:sp>
      <p:sp>
        <p:nvSpPr>
          <p:cNvPr id="3" name="TextBox 2">
            <a:extLst>
              <a:ext uri="{FF2B5EF4-FFF2-40B4-BE49-F238E27FC236}">
                <a16:creationId xmlns:a16="http://schemas.microsoft.com/office/drawing/2014/main" id="{E4A262BC-336C-120E-2F4A-45EFBF3D340D}"/>
              </a:ext>
            </a:extLst>
          </p:cNvPr>
          <p:cNvSpPr txBox="1"/>
          <p:nvPr/>
        </p:nvSpPr>
        <p:spPr>
          <a:xfrm>
            <a:off x="327088" y="5299615"/>
            <a:ext cx="3315523" cy="800219"/>
          </a:xfrm>
          <a:prstGeom prst="rect">
            <a:avLst/>
          </a:prstGeom>
          <a:noFill/>
        </p:spPr>
        <p:txBody>
          <a:bodyPr wrap="square" lIns="91440" tIns="45720" rIns="91440" bIns="45720" rtlCol="0" anchor="t">
            <a:spAutoFit/>
          </a:bodyPr>
          <a:lstStyle/>
          <a:p>
            <a:r>
              <a:rPr lang="en-US" sz="2800" b="1" dirty="0">
                <a:solidFill>
                  <a:schemeClr val="accent1"/>
                </a:solidFill>
              </a:rPr>
              <a:t>     Reduce the fear</a:t>
            </a:r>
          </a:p>
          <a:p>
            <a:endParaRPr lang="en-US" dirty="0">
              <a:cs typeface="Calibri"/>
            </a:endParaRPr>
          </a:p>
        </p:txBody>
      </p:sp>
      <p:sp>
        <p:nvSpPr>
          <p:cNvPr id="9" name="TextBox 8">
            <a:extLst>
              <a:ext uri="{FF2B5EF4-FFF2-40B4-BE49-F238E27FC236}">
                <a16:creationId xmlns:a16="http://schemas.microsoft.com/office/drawing/2014/main" id="{BCC7C1C9-3B3F-F318-538A-6723CBEF548C}"/>
              </a:ext>
            </a:extLst>
          </p:cNvPr>
          <p:cNvSpPr txBox="1"/>
          <p:nvPr/>
        </p:nvSpPr>
        <p:spPr>
          <a:xfrm>
            <a:off x="8157522" y="5299615"/>
            <a:ext cx="3799617" cy="800219"/>
          </a:xfrm>
          <a:prstGeom prst="rect">
            <a:avLst/>
          </a:prstGeom>
          <a:noFill/>
        </p:spPr>
        <p:txBody>
          <a:bodyPr wrap="square" lIns="91440" tIns="45720" rIns="91440" bIns="45720" rtlCol="0" anchor="t">
            <a:spAutoFit/>
          </a:bodyPr>
          <a:lstStyle/>
          <a:p>
            <a:r>
              <a:rPr lang="en-US" sz="2800" b="1" dirty="0">
                <a:solidFill>
                  <a:schemeClr val="accent1"/>
                </a:solidFill>
              </a:rPr>
              <a:t>Increase the FOMO</a:t>
            </a:r>
          </a:p>
          <a:p>
            <a:endParaRPr lang="en-US" dirty="0">
              <a:cs typeface="Calibri"/>
            </a:endParaRPr>
          </a:p>
        </p:txBody>
      </p:sp>
    </p:spTree>
    <p:extLst>
      <p:ext uri="{BB962C8B-B14F-4D97-AF65-F5344CB8AC3E}">
        <p14:creationId xmlns:p14="http://schemas.microsoft.com/office/powerpoint/2010/main" val="35195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D70BB-2289-D1BE-DEE7-3E351D88E775}"/>
              </a:ext>
            </a:extLst>
          </p:cNvPr>
          <p:cNvPicPr>
            <a:picLocks noChangeAspect="1"/>
          </p:cNvPicPr>
          <p:nvPr/>
        </p:nvPicPr>
        <p:blipFill>
          <a:blip r:embed="rId2"/>
          <a:stretch>
            <a:fillRect/>
          </a:stretch>
        </p:blipFill>
        <p:spPr>
          <a:xfrm>
            <a:off x="0" y="14797"/>
            <a:ext cx="12192000" cy="10094026"/>
          </a:xfrm>
          <a:prstGeom prst="rect">
            <a:avLst/>
          </a:prstGeom>
        </p:spPr>
      </p:pic>
      <p:sp>
        <p:nvSpPr>
          <p:cNvPr id="2" name="Title 1">
            <a:extLst>
              <a:ext uri="{FF2B5EF4-FFF2-40B4-BE49-F238E27FC236}">
                <a16:creationId xmlns:a16="http://schemas.microsoft.com/office/drawing/2014/main" id="{EAC8366C-DD87-37FB-E3EA-40DA932C8AE1}"/>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solidFill>
                  <a:schemeClr val="bg1"/>
                </a:solidFill>
              </a:rPr>
              <a:t>Market Sizing</a:t>
            </a:r>
          </a:p>
        </p:txBody>
      </p:sp>
      <p:sp>
        <p:nvSpPr>
          <p:cNvPr id="3" name="Text Placeholder 2">
            <a:extLst>
              <a:ext uri="{FF2B5EF4-FFF2-40B4-BE49-F238E27FC236}">
                <a16:creationId xmlns:a16="http://schemas.microsoft.com/office/drawing/2014/main" id="{D2A35CAC-11E5-E3FC-91C3-33D9291DDDE2}"/>
              </a:ext>
            </a:extLst>
          </p:cNvPr>
          <p:cNvSpPr>
            <a:spLocks noGrp="1"/>
          </p:cNvSpPr>
          <p:nvPr>
            <p:ph type="body" idx="1"/>
          </p:nvPr>
        </p:nvSpPr>
        <p:spPr>
          <a:xfrm>
            <a:off x="965200" y="4572002"/>
            <a:ext cx="10261600" cy="1202995"/>
          </a:xfrm>
        </p:spPr>
        <p:txBody>
          <a:bodyPr vert="horz" lIns="91440" tIns="45720" rIns="91440" bIns="45720" rtlCol="0">
            <a:normAutofit/>
          </a:bodyPr>
          <a:lstStyle/>
          <a:p>
            <a:endParaRPr lang="en-US" sz="3200">
              <a:solidFill>
                <a:schemeClr val="tx1"/>
              </a:solidFill>
            </a:endParaRPr>
          </a:p>
        </p:txBody>
      </p:sp>
    </p:spTree>
    <p:extLst>
      <p:ext uri="{BB962C8B-B14F-4D97-AF65-F5344CB8AC3E}">
        <p14:creationId xmlns:p14="http://schemas.microsoft.com/office/powerpoint/2010/main" val="339253772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 sam som definitions">
            <a:extLst>
              <a:ext uri="{FF2B5EF4-FFF2-40B4-BE49-F238E27FC236}">
                <a16:creationId xmlns:a16="http://schemas.microsoft.com/office/drawing/2014/main" id="{157953CD-6919-B411-1546-B682D57B7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50" y="538006"/>
            <a:ext cx="10673543" cy="5993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77CD0A-F068-61D9-48FD-7636A4863B3F}"/>
              </a:ext>
            </a:extLst>
          </p:cNvPr>
          <p:cNvSpPr txBox="1"/>
          <p:nvPr/>
        </p:nvSpPr>
        <p:spPr>
          <a:xfrm>
            <a:off x="9598430" y="6531610"/>
            <a:ext cx="2022763" cy="369332"/>
          </a:xfrm>
          <a:prstGeom prst="rect">
            <a:avLst/>
          </a:prstGeom>
          <a:noFill/>
        </p:spPr>
        <p:txBody>
          <a:bodyPr wrap="square" rtlCol="0">
            <a:spAutoFit/>
          </a:bodyPr>
          <a:lstStyle/>
          <a:p>
            <a:r>
              <a:rPr lang="en-US"/>
              <a:t>From: </a:t>
            </a:r>
            <a:r>
              <a:rPr lang="en-US" err="1"/>
              <a:t>Hubspot</a:t>
            </a:r>
            <a:endParaRPr lang="en-US"/>
          </a:p>
        </p:txBody>
      </p:sp>
    </p:spTree>
    <p:extLst>
      <p:ext uri="{BB962C8B-B14F-4D97-AF65-F5344CB8AC3E}">
        <p14:creationId xmlns:p14="http://schemas.microsoft.com/office/powerpoint/2010/main" val="416313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959A-A33A-E9FE-DECB-2085A697A3EA}"/>
              </a:ext>
            </a:extLst>
          </p:cNvPr>
          <p:cNvSpPr>
            <a:spLocks noGrp="1"/>
          </p:cNvSpPr>
          <p:nvPr>
            <p:ph type="title"/>
          </p:nvPr>
        </p:nvSpPr>
        <p:spPr/>
        <p:txBody>
          <a:bodyPr/>
          <a:lstStyle/>
          <a:p>
            <a:pPr algn="l"/>
            <a:r>
              <a:rPr lang="en-US" b="0" i="0">
                <a:solidFill>
                  <a:srgbClr val="222222"/>
                </a:solidFill>
                <a:effectLst/>
                <a:latin typeface="Satoshi"/>
              </a:rPr>
              <a:t>TAM (</a:t>
            </a:r>
            <a:r>
              <a:rPr lang="en-US"/>
              <a:t>Total Addressable Market)</a:t>
            </a:r>
            <a:endParaRPr lang="en-US" b="0" i="0">
              <a:solidFill>
                <a:srgbClr val="222222"/>
              </a:solidFill>
              <a:effectLst/>
              <a:latin typeface="Satoshi"/>
            </a:endParaRPr>
          </a:p>
        </p:txBody>
      </p:sp>
      <p:sp>
        <p:nvSpPr>
          <p:cNvPr id="3" name="Text Placeholder 2">
            <a:extLst>
              <a:ext uri="{FF2B5EF4-FFF2-40B4-BE49-F238E27FC236}">
                <a16:creationId xmlns:a16="http://schemas.microsoft.com/office/drawing/2014/main" id="{CA62582F-32C0-E4E7-B9F6-D7A409962D3D}"/>
              </a:ext>
            </a:extLst>
          </p:cNvPr>
          <p:cNvSpPr>
            <a:spLocks noGrp="1"/>
          </p:cNvSpPr>
          <p:nvPr>
            <p:ph idx="1"/>
          </p:nvPr>
        </p:nvSpPr>
        <p:spPr/>
        <p:txBody>
          <a:bodyPr vert="horz" lIns="91440" tIns="45720" rIns="91440" bIns="45720" rtlCol="0" anchor="t">
            <a:normAutofit/>
          </a:bodyPr>
          <a:lstStyle/>
          <a:p>
            <a:r>
              <a:rPr lang="en-US" dirty="0"/>
              <a:t>This represents the revenue opportunity that a company has if it has a full 100% of the market share, and there is no competition.</a:t>
            </a:r>
            <a:endParaRPr lang="en-US" dirty="0">
              <a:ea typeface="Calibri"/>
              <a:cs typeface="Calibri"/>
            </a:endParaRPr>
          </a:p>
          <a:p>
            <a:pPr lvl="1"/>
            <a:r>
              <a:rPr lang="en-US" dirty="0"/>
              <a:t>The total spend on this category</a:t>
            </a:r>
            <a:endParaRPr lang="en-US" dirty="0">
              <a:ea typeface="Calibri"/>
              <a:cs typeface="Calibri"/>
            </a:endParaRPr>
          </a:p>
          <a:p>
            <a:pPr lvl="1"/>
            <a:endParaRPr lang="en-US" dirty="0"/>
          </a:p>
          <a:p>
            <a:r>
              <a:rPr lang="en-US" dirty="0"/>
              <a:t>How to calculate</a:t>
            </a:r>
            <a:endParaRPr lang="en-US" dirty="0">
              <a:ea typeface="Calibri"/>
              <a:cs typeface="Calibri"/>
            </a:endParaRPr>
          </a:p>
          <a:p>
            <a:pPr lvl="1"/>
            <a:r>
              <a:rPr lang="en-US" dirty="0"/>
              <a:t>Top-Down Approach: Size of Industry (e.g. analyst reports / </a:t>
            </a:r>
            <a:r>
              <a:rPr lang="en-US" dirty="0" err="1"/>
              <a:t>statista</a:t>
            </a:r>
            <a:r>
              <a:rPr lang="en-US" dirty="0"/>
              <a:t>)</a:t>
            </a:r>
            <a:endParaRPr lang="en-US" dirty="0">
              <a:ea typeface="Calibri"/>
              <a:cs typeface="Calibri"/>
            </a:endParaRPr>
          </a:p>
          <a:p>
            <a:pPr lvl="1"/>
            <a:r>
              <a:rPr lang="en-US" dirty="0"/>
              <a:t>Bottom-Up Approac</a:t>
            </a:r>
            <a:r>
              <a:rPr lang="en-US" b="1" dirty="0"/>
              <a:t>h</a:t>
            </a:r>
            <a:r>
              <a:rPr lang="en-US" dirty="0"/>
              <a:t>: total customers x price</a:t>
            </a:r>
            <a:endParaRPr lang="en-US" dirty="0">
              <a:ea typeface="Calibri"/>
              <a:cs typeface="Calibri"/>
            </a:endParaRPr>
          </a:p>
          <a:p>
            <a:pPr lvl="1"/>
            <a:r>
              <a:rPr lang="en-US" dirty="0"/>
              <a:t>Theory of Value (for big innovations): bottom-up with some estimates</a:t>
            </a:r>
            <a:endParaRPr lang="en-US" dirty="0">
              <a:ea typeface="Calibri" panose="020F0502020204030204"/>
              <a:cs typeface="Calibri" panose="020F0502020204030204"/>
            </a:endParaRPr>
          </a:p>
          <a:p>
            <a:pPr lvl="1"/>
            <a:endParaRPr lang="en-US" dirty="0"/>
          </a:p>
          <a:p>
            <a:pPr lvl="1"/>
            <a:endParaRPr lang="en-US" dirty="0"/>
          </a:p>
          <a:p>
            <a:endParaRPr lang="en-US" dirty="0">
              <a:cs typeface="Calibri"/>
            </a:endParaRPr>
          </a:p>
        </p:txBody>
      </p:sp>
    </p:spTree>
    <p:extLst>
      <p:ext uri="{BB962C8B-B14F-4D97-AF65-F5344CB8AC3E}">
        <p14:creationId xmlns:p14="http://schemas.microsoft.com/office/powerpoint/2010/main" val="136876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959A-A33A-E9FE-DECB-2085A697A3EA}"/>
              </a:ext>
            </a:extLst>
          </p:cNvPr>
          <p:cNvSpPr>
            <a:spLocks noGrp="1"/>
          </p:cNvSpPr>
          <p:nvPr>
            <p:ph type="title"/>
          </p:nvPr>
        </p:nvSpPr>
        <p:spPr/>
        <p:txBody>
          <a:bodyPr/>
          <a:lstStyle/>
          <a:p>
            <a:r>
              <a:rPr lang="en-US" b="0" i="0">
                <a:solidFill>
                  <a:srgbClr val="222222"/>
                </a:solidFill>
                <a:effectLst/>
                <a:latin typeface="Satoshi"/>
              </a:rPr>
              <a:t>SAM (Service Available Market)</a:t>
            </a:r>
          </a:p>
        </p:txBody>
      </p:sp>
      <p:sp>
        <p:nvSpPr>
          <p:cNvPr id="3" name="Text Placeholder 2">
            <a:extLst>
              <a:ext uri="{FF2B5EF4-FFF2-40B4-BE49-F238E27FC236}">
                <a16:creationId xmlns:a16="http://schemas.microsoft.com/office/drawing/2014/main" id="{CA62582F-32C0-E4E7-B9F6-D7A409962D3D}"/>
              </a:ext>
            </a:extLst>
          </p:cNvPr>
          <p:cNvSpPr>
            <a:spLocks noGrp="1"/>
          </p:cNvSpPr>
          <p:nvPr>
            <p:ph idx="1"/>
          </p:nvPr>
        </p:nvSpPr>
        <p:spPr/>
        <p:txBody>
          <a:bodyPr vert="horz" lIns="91440" tIns="45720" rIns="91440" bIns="45720" rtlCol="0" anchor="t">
            <a:normAutofit/>
          </a:bodyPr>
          <a:lstStyle/>
          <a:p>
            <a:r>
              <a:rPr lang="en-US" dirty="0"/>
              <a:t>This represents the “slice” of the TAM “pie” that can be served by a company’s products and services, or the </a:t>
            </a:r>
            <a:r>
              <a:rPr lang="en-US" i="1" dirty="0"/>
              <a:t>actual</a:t>
            </a:r>
            <a:r>
              <a:rPr lang="en-US" dirty="0"/>
              <a:t> amount of the market that might be served by the company’s products and services.</a:t>
            </a:r>
          </a:p>
          <a:p>
            <a:r>
              <a:rPr lang="en-US" dirty="0"/>
              <a:t>For example: due to the limitations of your business model (such as specialization or geographic limitations.</a:t>
            </a:r>
          </a:p>
          <a:p>
            <a:r>
              <a:rPr lang="en-US" dirty="0"/>
              <a:t>What part of the total market do you serve?</a:t>
            </a:r>
          </a:p>
          <a:p>
            <a:endParaRPr lang="en-US" dirty="0">
              <a:cs typeface="Calibri"/>
            </a:endParaRPr>
          </a:p>
        </p:txBody>
      </p:sp>
    </p:spTree>
    <p:extLst>
      <p:ext uri="{BB962C8B-B14F-4D97-AF65-F5344CB8AC3E}">
        <p14:creationId xmlns:p14="http://schemas.microsoft.com/office/powerpoint/2010/main" val="42814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959A-A33A-E9FE-DECB-2085A697A3EA}"/>
              </a:ext>
            </a:extLst>
          </p:cNvPr>
          <p:cNvSpPr>
            <a:spLocks noGrp="1"/>
          </p:cNvSpPr>
          <p:nvPr>
            <p:ph type="title"/>
          </p:nvPr>
        </p:nvSpPr>
        <p:spPr/>
        <p:txBody>
          <a:bodyPr/>
          <a:lstStyle/>
          <a:p>
            <a:pPr algn="l"/>
            <a:r>
              <a:rPr lang="en-US" b="0" i="0">
                <a:solidFill>
                  <a:srgbClr val="222222"/>
                </a:solidFill>
                <a:effectLst/>
                <a:latin typeface="Satoshi"/>
              </a:rPr>
              <a:t>SOM (</a:t>
            </a:r>
            <a:r>
              <a:rPr lang="en-US"/>
              <a:t>Serviceable Obtainable Market)</a:t>
            </a:r>
            <a:endParaRPr lang="en-US" b="0" i="0">
              <a:solidFill>
                <a:srgbClr val="222222"/>
              </a:solidFill>
              <a:effectLst/>
              <a:latin typeface="Satoshi"/>
            </a:endParaRPr>
          </a:p>
        </p:txBody>
      </p:sp>
      <p:sp>
        <p:nvSpPr>
          <p:cNvPr id="3" name="Text Placeholder 2">
            <a:extLst>
              <a:ext uri="{FF2B5EF4-FFF2-40B4-BE49-F238E27FC236}">
                <a16:creationId xmlns:a16="http://schemas.microsoft.com/office/drawing/2014/main" id="{CA62582F-32C0-E4E7-B9F6-D7A409962D3D}"/>
              </a:ext>
            </a:extLst>
          </p:cNvPr>
          <p:cNvSpPr>
            <a:spLocks noGrp="1"/>
          </p:cNvSpPr>
          <p:nvPr>
            <p:ph idx="1"/>
          </p:nvPr>
        </p:nvSpPr>
        <p:spPr/>
        <p:txBody>
          <a:bodyPr vert="horz" lIns="91440" tIns="45720" rIns="91440" bIns="45720" rtlCol="0" anchor="t">
            <a:normAutofit/>
          </a:bodyPr>
          <a:lstStyle/>
          <a:p>
            <a:r>
              <a:rPr lang="en-US" dirty="0"/>
              <a:t>This represents the </a:t>
            </a:r>
            <a:r>
              <a:rPr lang="en-US" i="1" dirty="0"/>
              <a:t>actual</a:t>
            </a:r>
            <a:r>
              <a:rPr lang="en-US" dirty="0"/>
              <a:t> amount of the market that you hope capture with the company’s products and services.</a:t>
            </a:r>
          </a:p>
          <a:p>
            <a:r>
              <a:rPr lang="en-US" dirty="0"/>
              <a:t>What part of the market can you realistically capture?</a:t>
            </a:r>
          </a:p>
          <a:p>
            <a:r>
              <a:rPr lang="en-US" b="1" dirty="0"/>
              <a:t>DO NOT SAY X% market share (this is lazy)</a:t>
            </a:r>
          </a:p>
          <a:p>
            <a:endParaRPr lang="en-US" dirty="0">
              <a:cs typeface="Calibri"/>
            </a:endParaRPr>
          </a:p>
        </p:txBody>
      </p:sp>
    </p:spTree>
    <p:extLst>
      <p:ext uri="{BB962C8B-B14F-4D97-AF65-F5344CB8AC3E}">
        <p14:creationId xmlns:p14="http://schemas.microsoft.com/office/powerpoint/2010/main" val="1448801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A9C8B21-CDBB-4146-ABC8-9E4F623D0038}">
  <we:reference id="wa200003964" version="1.0.0.0" store="en-US" storeType="OMEX"/>
  <we:alternateReferences>
    <we:reference id="WA200003964" version="1.0.0.0" store="WA200003964"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Widescreen</PresentationFormat>
  <Paragraphs>226</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Arial,Sans-Serif</vt:lpstr>
      <vt:lpstr>Beatrice Display Semibold</vt:lpstr>
      <vt:lpstr>Beatrice Semibold</vt:lpstr>
      <vt:lpstr>Calibri</vt:lpstr>
      <vt:lpstr>Calibri Light</vt:lpstr>
      <vt:lpstr>Courier New</vt:lpstr>
      <vt:lpstr>Satoshi</vt:lpstr>
      <vt:lpstr>Office Theme</vt:lpstr>
      <vt:lpstr>Office Theme</vt:lpstr>
      <vt:lpstr>Pitch Deck 102: Market Sizing, Go-To-Market, and Competitive Landscape</vt:lpstr>
      <vt:lpstr>Agenda</vt:lpstr>
      <vt:lpstr>Your Deck</vt:lpstr>
      <vt:lpstr>Your job – Influence the Investor's Mind</vt:lpstr>
      <vt:lpstr>Market Sizing</vt:lpstr>
      <vt:lpstr>PowerPoint Presentation</vt:lpstr>
      <vt:lpstr>TAM (Total Addressable Market)</vt:lpstr>
      <vt:lpstr>SAM (Service Available Market)</vt:lpstr>
      <vt:lpstr>SOM (Serviceable Obtainable Market)</vt:lpstr>
      <vt:lpstr>Example: Two-sided Wedding Marketplace</vt:lpstr>
      <vt:lpstr>Competitive Landscape</vt:lpstr>
      <vt:lpstr>Why do Investors Care?</vt:lpstr>
      <vt:lpstr>Competition Slide Watch Outs</vt:lpstr>
      <vt:lpstr>Bring Competition to Life</vt:lpstr>
      <vt:lpstr>Bring Competition to Life – The Quadrants</vt:lpstr>
      <vt:lpstr>Bring Competition to Life</vt:lpstr>
      <vt:lpstr>Competitive Matrix</vt:lpstr>
      <vt:lpstr>PowerPoint Presentation</vt:lpstr>
      <vt:lpstr>Bring Competition to Life</vt:lpstr>
      <vt:lpstr>Differentiation - vs Status Quo</vt:lpstr>
      <vt:lpstr>Final Thought on Competition Slide</vt:lpstr>
      <vt:lpstr>PowerPoint Presentation</vt:lpstr>
      <vt:lpstr>Don’t do this</vt:lpstr>
      <vt:lpstr>Don’t do this</vt:lpstr>
      <vt:lpstr>B2B</vt:lpstr>
      <vt:lpstr>Elements</vt:lpstr>
      <vt:lpstr>B2C</vt:lpstr>
      <vt:lpstr>The Secret to a great go-to-market plan</vt:lpstr>
      <vt:lpstr>Start with Growth Model with Drivers: </vt:lpstr>
      <vt:lpstr>Growth Model with Drivers: </vt:lpstr>
      <vt:lpstr>Be specific when communicating your Go-To-Market</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Phillip Green</dc:creator>
  <cp:lastModifiedBy>Phillip Green</cp:lastModifiedBy>
  <cp:revision>92</cp:revision>
  <dcterms:created xsi:type="dcterms:W3CDTF">2022-03-24T13:56:14Z</dcterms:created>
  <dcterms:modified xsi:type="dcterms:W3CDTF">2024-03-25T21:15:53Z</dcterms:modified>
</cp:coreProperties>
</file>